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4"/>
    <p:sldMasterId id="2147483696" r:id="rId5"/>
    <p:sldMasterId id="2147483727" r:id="rId6"/>
    <p:sldMasterId id="2147483745" r:id="rId7"/>
    <p:sldMasterId id="2147483764" r:id="rId8"/>
  </p:sldMasterIdLst>
  <p:notesMasterIdLst>
    <p:notesMasterId r:id="rId55"/>
  </p:notesMasterIdLst>
  <p:sldIdLst>
    <p:sldId id="495" r:id="rId9"/>
    <p:sldId id="257" r:id="rId10"/>
    <p:sldId id="2076137568" r:id="rId11"/>
    <p:sldId id="2076137570" r:id="rId12"/>
    <p:sldId id="2076137571" r:id="rId13"/>
    <p:sldId id="2076137573" r:id="rId14"/>
    <p:sldId id="330" r:id="rId15"/>
    <p:sldId id="297" r:id="rId16"/>
    <p:sldId id="298" r:id="rId17"/>
    <p:sldId id="2076137587" r:id="rId18"/>
    <p:sldId id="274" r:id="rId19"/>
    <p:sldId id="277" r:id="rId20"/>
    <p:sldId id="2076137577" r:id="rId21"/>
    <p:sldId id="289" r:id="rId22"/>
    <p:sldId id="284" r:id="rId23"/>
    <p:sldId id="271" r:id="rId24"/>
    <p:sldId id="286" r:id="rId25"/>
    <p:sldId id="285" r:id="rId26"/>
    <p:sldId id="331" r:id="rId27"/>
    <p:sldId id="2076137497" r:id="rId28"/>
    <p:sldId id="2076137576" r:id="rId29"/>
    <p:sldId id="273" r:id="rId30"/>
    <p:sldId id="259" r:id="rId31"/>
    <p:sldId id="276" r:id="rId32"/>
    <p:sldId id="278" r:id="rId33"/>
    <p:sldId id="332" r:id="rId34"/>
    <p:sldId id="336" r:id="rId35"/>
    <p:sldId id="333" r:id="rId36"/>
    <p:sldId id="334" r:id="rId37"/>
    <p:sldId id="263" r:id="rId38"/>
    <p:sldId id="376" r:id="rId39"/>
    <p:sldId id="522" r:id="rId40"/>
    <p:sldId id="337" r:id="rId41"/>
    <p:sldId id="2076137575" r:id="rId42"/>
    <p:sldId id="282" r:id="rId43"/>
    <p:sldId id="260" r:id="rId44"/>
    <p:sldId id="378" r:id="rId45"/>
    <p:sldId id="379" r:id="rId46"/>
    <p:sldId id="380" r:id="rId47"/>
    <p:sldId id="381" r:id="rId48"/>
    <p:sldId id="383" r:id="rId49"/>
    <p:sldId id="384" r:id="rId50"/>
    <p:sldId id="385" r:id="rId51"/>
    <p:sldId id="2076137574" r:id="rId52"/>
    <p:sldId id="375" r:id="rId53"/>
    <p:sldId id="328"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avolini" panose="020B060402020202020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Garamond" panose="020B0604020202020204" charset="0"/>
      <p:regular r:id="rId68"/>
      <p:bold r:id="rId69"/>
      <p:italic r:id="rId70"/>
    </p:embeddedFont>
    <p:embeddedFont>
      <p:font typeface="Segoe UI" panose="020B0502040204020203" pitchFamily="34" charset="0"/>
      <p:regular r:id="rId71"/>
      <p:bold r:id="rId72"/>
      <p:italic r:id="rId73"/>
      <p:boldItalic r:id="rId74"/>
    </p:embeddedFont>
    <p:embeddedFont>
      <p:font typeface="Segoe UI Light" panose="020B0502040204020203" pitchFamily="34" charset="0"/>
      <p:regular r:id="rId75"/>
      <p:italic r:id="rId76"/>
    </p:embeddedFont>
    <p:embeddedFont>
      <p:font typeface="Segoe UI Semibold" panose="020B0702040204020203" pitchFamily="34" charset="0"/>
      <p:bold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DE670E-728D-4F4A-87FE-8F3C8C58EE1E}" v="1" dt="2022-04-08T16:14:45.39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8.fntdata"/><Relationship Id="rId68" Type="http://schemas.openxmlformats.org/officeDocument/2006/relationships/font" Target="fonts/font13.fntdata"/><Relationship Id="rId84" Type="http://schemas.microsoft.com/office/2015/10/relationships/revisionInfo" Target="revisionInfo.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6.fntdata"/><Relationship Id="rId82"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font" Target="fonts/font17.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Master" Target="slideMasters/slideMaster4.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s Vasters" userId="123ccd2a7ab10107" providerId="LiveId" clId="{E4DE670E-728D-4F4A-87FE-8F3C8C58EE1E}"/>
    <pc:docChg chg="modSld">
      <pc:chgData name="Clemens Vasters" userId="123ccd2a7ab10107" providerId="LiveId" clId="{E4DE670E-728D-4F4A-87FE-8F3C8C58EE1E}" dt="2022-04-08T16:14:45.396" v="0"/>
      <pc:docMkLst>
        <pc:docMk/>
      </pc:docMkLst>
      <pc:sldChg chg="delSp modTransition modAnim">
        <pc:chgData name="Clemens Vasters" userId="123ccd2a7ab10107" providerId="LiveId" clId="{E4DE670E-728D-4F4A-87FE-8F3C8C58EE1E}" dt="2022-04-08T16:14:45.396" v="0"/>
        <pc:sldMkLst>
          <pc:docMk/>
          <pc:sldMk cId="1356875395" sldId="257"/>
        </pc:sldMkLst>
        <pc:picChg chg="del">
          <ac:chgData name="Clemens Vasters" userId="123ccd2a7ab10107" providerId="LiveId" clId="{E4DE670E-728D-4F4A-87FE-8F3C8C58EE1E}" dt="2022-04-08T16:14:45.396" v="0"/>
          <ac:picMkLst>
            <pc:docMk/>
            <pc:sldMk cId="1356875395" sldId="257"/>
            <ac:picMk id="5" creationId="{77D3FC45-FABE-1200-ED11-BBD3B0FEFC55}"/>
          </ac:picMkLst>
        </pc:picChg>
      </pc:sldChg>
      <pc:sldChg chg="delSp modTransition modAnim">
        <pc:chgData name="Clemens Vasters" userId="123ccd2a7ab10107" providerId="LiveId" clId="{E4DE670E-728D-4F4A-87FE-8F3C8C58EE1E}" dt="2022-04-08T16:14:45.396" v="0"/>
        <pc:sldMkLst>
          <pc:docMk/>
          <pc:sldMk cId="1232055368" sldId="259"/>
        </pc:sldMkLst>
        <pc:picChg chg="del">
          <ac:chgData name="Clemens Vasters" userId="123ccd2a7ab10107" providerId="LiveId" clId="{E4DE670E-728D-4F4A-87FE-8F3C8C58EE1E}" dt="2022-04-08T16:14:45.396" v="0"/>
          <ac:picMkLst>
            <pc:docMk/>
            <pc:sldMk cId="1232055368" sldId="259"/>
            <ac:picMk id="7" creationId="{C75AB763-A9CE-06F5-6881-97CB9B83A0DC}"/>
          </ac:picMkLst>
        </pc:picChg>
      </pc:sldChg>
      <pc:sldChg chg="delSp modTransition modAnim">
        <pc:chgData name="Clemens Vasters" userId="123ccd2a7ab10107" providerId="LiveId" clId="{E4DE670E-728D-4F4A-87FE-8F3C8C58EE1E}" dt="2022-04-08T16:14:45.396" v="0"/>
        <pc:sldMkLst>
          <pc:docMk/>
          <pc:sldMk cId="247014439" sldId="260"/>
        </pc:sldMkLst>
        <pc:picChg chg="del">
          <ac:chgData name="Clemens Vasters" userId="123ccd2a7ab10107" providerId="LiveId" clId="{E4DE670E-728D-4F4A-87FE-8F3C8C58EE1E}" dt="2022-04-08T16:14:45.396" v="0"/>
          <ac:picMkLst>
            <pc:docMk/>
            <pc:sldMk cId="247014439" sldId="260"/>
            <ac:picMk id="32" creationId="{497B49A5-7A8C-856D-3F8F-66733ED0956D}"/>
          </ac:picMkLst>
        </pc:picChg>
      </pc:sldChg>
      <pc:sldChg chg="delSp modTransition modAnim">
        <pc:chgData name="Clemens Vasters" userId="123ccd2a7ab10107" providerId="LiveId" clId="{E4DE670E-728D-4F4A-87FE-8F3C8C58EE1E}" dt="2022-04-08T16:14:45.396" v="0"/>
        <pc:sldMkLst>
          <pc:docMk/>
          <pc:sldMk cId="3923307779" sldId="263"/>
        </pc:sldMkLst>
        <pc:picChg chg="del">
          <ac:chgData name="Clemens Vasters" userId="123ccd2a7ab10107" providerId="LiveId" clId="{E4DE670E-728D-4F4A-87FE-8F3C8C58EE1E}" dt="2022-04-08T16:14:45.396" v="0"/>
          <ac:picMkLst>
            <pc:docMk/>
            <pc:sldMk cId="3923307779" sldId="263"/>
            <ac:picMk id="3" creationId="{797CCEA3-A3DA-CBB2-0FB0-E976199C20A7}"/>
          </ac:picMkLst>
        </pc:picChg>
      </pc:sldChg>
      <pc:sldChg chg="delSp modTransition modAnim">
        <pc:chgData name="Clemens Vasters" userId="123ccd2a7ab10107" providerId="LiveId" clId="{E4DE670E-728D-4F4A-87FE-8F3C8C58EE1E}" dt="2022-04-08T16:14:45.396" v="0"/>
        <pc:sldMkLst>
          <pc:docMk/>
          <pc:sldMk cId="772187648" sldId="271"/>
        </pc:sldMkLst>
        <pc:picChg chg="del">
          <ac:chgData name="Clemens Vasters" userId="123ccd2a7ab10107" providerId="LiveId" clId="{E4DE670E-728D-4F4A-87FE-8F3C8C58EE1E}" dt="2022-04-08T16:14:45.396" v="0"/>
          <ac:picMkLst>
            <pc:docMk/>
            <pc:sldMk cId="772187648" sldId="271"/>
            <ac:picMk id="3" creationId="{1E3A36F7-5DFD-A451-A86C-B53530C0537D}"/>
          </ac:picMkLst>
        </pc:picChg>
      </pc:sldChg>
      <pc:sldChg chg="delSp modTransition modAnim">
        <pc:chgData name="Clemens Vasters" userId="123ccd2a7ab10107" providerId="LiveId" clId="{E4DE670E-728D-4F4A-87FE-8F3C8C58EE1E}" dt="2022-04-08T16:14:45.396" v="0"/>
        <pc:sldMkLst>
          <pc:docMk/>
          <pc:sldMk cId="2463666517" sldId="273"/>
        </pc:sldMkLst>
        <pc:picChg chg="del">
          <ac:chgData name="Clemens Vasters" userId="123ccd2a7ab10107" providerId="LiveId" clId="{E4DE670E-728D-4F4A-87FE-8F3C8C58EE1E}" dt="2022-04-08T16:14:45.396" v="0"/>
          <ac:picMkLst>
            <pc:docMk/>
            <pc:sldMk cId="2463666517" sldId="273"/>
            <ac:picMk id="4" creationId="{5DEB1FAF-3EDC-60F5-171D-66280954EE3D}"/>
          </ac:picMkLst>
        </pc:picChg>
      </pc:sldChg>
      <pc:sldChg chg="delSp modTransition modAnim">
        <pc:chgData name="Clemens Vasters" userId="123ccd2a7ab10107" providerId="LiveId" clId="{E4DE670E-728D-4F4A-87FE-8F3C8C58EE1E}" dt="2022-04-08T16:14:45.396" v="0"/>
        <pc:sldMkLst>
          <pc:docMk/>
          <pc:sldMk cId="336207863" sldId="274"/>
        </pc:sldMkLst>
        <pc:picChg chg="del">
          <ac:chgData name="Clemens Vasters" userId="123ccd2a7ab10107" providerId="LiveId" clId="{E4DE670E-728D-4F4A-87FE-8F3C8C58EE1E}" dt="2022-04-08T16:14:45.396" v="0"/>
          <ac:picMkLst>
            <pc:docMk/>
            <pc:sldMk cId="336207863" sldId="274"/>
            <ac:picMk id="7" creationId="{3BF45C1F-8896-CE96-BBBA-2A4CB87B22C6}"/>
          </ac:picMkLst>
        </pc:picChg>
      </pc:sldChg>
      <pc:sldChg chg="delSp modTransition modAnim">
        <pc:chgData name="Clemens Vasters" userId="123ccd2a7ab10107" providerId="LiveId" clId="{E4DE670E-728D-4F4A-87FE-8F3C8C58EE1E}" dt="2022-04-08T16:14:45.396" v="0"/>
        <pc:sldMkLst>
          <pc:docMk/>
          <pc:sldMk cId="1803141501" sldId="276"/>
        </pc:sldMkLst>
        <pc:picChg chg="del">
          <ac:chgData name="Clemens Vasters" userId="123ccd2a7ab10107" providerId="LiveId" clId="{E4DE670E-728D-4F4A-87FE-8F3C8C58EE1E}" dt="2022-04-08T16:14:45.396" v="0"/>
          <ac:picMkLst>
            <pc:docMk/>
            <pc:sldMk cId="1803141501" sldId="276"/>
            <ac:picMk id="9" creationId="{0F812B73-C949-7BD0-CDA7-9892BC70A55E}"/>
          </ac:picMkLst>
        </pc:picChg>
      </pc:sldChg>
      <pc:sldChg chg="delSp modTransition modAnim">
        <pc:chgData name="Clemens Vasters" userId="123ccd2a7ab10107" providerId="LiveId" clId="{E4DE670E-728D-4F4A-87FE-8F3C8C58EE1E}" dt="2022-04-08T16:14:45.396" v="0"/>
        <pc:sldMkLst>
          <pc:docMk/>
          <pc:sldMk cId="3725070943" sldId="277"/>
        </pc:sldMkLst>
        <pc:picChg chg="del">
          <ac:chgData name="Clemens Vasters" userId="123ccd2a7ab10107" providerId="LiveId" clId="{E4DE670E-728D-4F4A-87FE-8F3C8C58EE1E}" dt="2022-04-08T16:14:45.396" v="0"/>
          <ac:picMkLst>
            <pc:docMk/>
            <pc:sldMk cId="3725070943" sldId="277"/>
            <ac:picMk id="4" creationId="{4A792956-E930-8253-C27C-2B86CCA38FE8}"/>
          </ac:picMkLst>
        </pc:picChg>
      </pc:sldChg>
      <pc:sldChg chg="delSp modTransition modAnim">
        <pc:chgData name="Clemens Vasters" userId="123ccd2a7ab10107" providerId="LiveId" clId="{E4DE670E-728D-4F4A-87FE-8F3C8C58EE1E}" dt="2022-04-08T16:14:45.396" v="0"/>
        <pc:sldMkLst>
          <pc:docMk/>
          <pc:sldMk cId="2753241202" sldId="278"/>
        </pc:sldMkLst>
        <pc:picChg chg="del">
          <ac:chgData name="Clemens Vasters" userId="123ccd2a7ab10107" providerId="LiveId" clId="{E4DE670E-728D-4F4A-87FE-8F3C8C58EE1E}" dt="2022-04-08T16:14:45.396" v="0"/>
          <ac:picMkLst>
            <pc:docMk/>
            <pc:sldMk cId="2753241202" sldId="278"/>
            <ac:picMk id="22" creationId="{34CB4ECA-4BB5-215E-BF08-A914E598D08E}"/>
          </ac:picMkLst>
        </pc:picChg>
      </pc:sldChg>
      <pc:sldChg chg="delSp modTransition modAnim">
        <pc:chgData name="Clemens Vasters" userId="123ccd2a7ab10107" providerId="LiveId" clId="{E4DE670E-728D-4F4A-87FE-8F3C8C58EE1E}" dt="2022-04-08T16:14:45.396" v="0"/>
        <pc:sldMkLst>
          <pc:docMk/>
          <pc:sldMk cId="845605318" sldId="282"/>
        </pc:sldMkLst>
        <pc:picChg chg="del">
          <ac:chgData name="Clemens Vasters" userId="123ccd2a7ab10107" providerId="LiveId" clId="{E4DE670E-728D-4F4A-87FE-8F3C8C58EE1E}" dt="2022-04-08T16:14:45.396" v="0"/>
          <ac:picMkLst>
            <pc:docMk/>
            <pc:sldMk cId="845605318" sldId="282"/>
            <ac:picMk id="10" creationId="{110B634F-82D6-66AB-4FF6-4F4CD9A30828}"/>
          </ac:picMkLst>
        </pc:picChg>
      </pc:sldChg>
      <pc:sldChg chg="delSp modTransition modAnim">
        <pc:chgData name="Clemens Vasters" userId="123ccd2a7ab10107" providerId="LiveId" clId="{E4DE670E-728D-4F4A-87FE-8F3C8C58EE1E}" dt="2022-04-08T16:14:45.396" v="0"/>
        <pc:sldMkLst>
          <pc:docMk/>
          <pc:sldMk cId="2295793579" sldId="284"/>
        </pc:sldMkLst>
        <pc:picChg chg="del">
          <ac:chgData name="Clemens Vasters" userId="123ccd2a7ab10107" providerId="LiveId" clId="{E4DE670E-728D-4F4A-87FE-8F3C8C58EE1E}" dt="2022-04-08T16:14:45.396" v="0"/>
          <ac:picMkLst>
            <pc:docMk/>
            <pc:sldMk cId="2295793579" sldId="284"/>
            <ac:picMk id="9" creationId="{735704DA-1D0F-81F5-7FBE-32A749EC9D23}"/>
          </ac:picMkLst>
        </pc:picChg>
      </pc:sldChg>
      <pc:sldChg chg="delSp modTransition modAnim">
        <pc:chgData name="Clemens Vasters" userId="123ccd2a7ab10107" providerId="LiveId" clId="{E4DE670E-728D-4F4A-87FE-8F3C8C58EE1E}" dt="2022-04-08T16:14:45.396" v="0"/>
        <pc:sldMkLst>
          <pc:docMk/>
          <pc:sldMk cId="1595571034" sldId="285"/>
        </pc:sldMkLst>
        <pc:picChg chg="del">
          <ac:chgData name="Clemens Vasters" userId="123ccd2a7ab10107" providerId="LiveId" clId="{E4DE670E-728D-4F4A-87FE-8F3C8C58EE1E}" dt="2022-04-08T16:14:45.396" v="0"/>
          <ac:picMkLst>
            <pc:docMk/>
            <pc:sldMk cId="1595571034" sldId="285"/>
            <ac:picMk id="3" creationId="{0A6377FE-F711-8CCB-99FE-A18413699417}"/>
          </ac:picMkLst>
        </pc:picChg>
      </pc:sldChg>
      <pc:sldChg chg="delSp modTransition modAnim">
        <pc:chgData name="Clemens Vasters" userId="123ccd2a7ab10107" providerId="LiveId" clId="{E4DE670E-728D-4F4A-87FE-8F3C8C58EE1E}" dt="2022-04-08T16:14:45.396" v="0"/>
        <pc:sldMkLst>
          <pc:docMk/>
          <pc:sldMk cId="1298748762" sldId="286"/>
        </pc:sldMkLst>
        <pc:picChg chg="del">
          <ac:chgData name="Clemens Vasters" userId="123ccd2a7ab10107" providerId="LiveId" clId="{E4DE670E-728D-4F4A-87FE-8F3C8C58EE1E}" dt="2022-04-08T16:14:45.396" v="0"/>
          <ac:picMkLst>
            <pc:docMk/>
            <pc:sldMk cId="1298748762" sldId="286"/>
            <ac:picMk id="3" creationId="{97CD6E4E-2539-9645-F7C7-D45D98924CCD}"/>
          </ac:picMkLst>
        </pc:picChg>
      </pc:sldChg>
      <pc:sldChg chg="delSp modTransition modAnim">
        <pc:chgData name="Clemens Vasters" userId="123ccd2a7ab10107" providerId="LiveId" clId="{E4DE670E-728D-4F4A-87FE-8F3C8C58EE1E}" dt="2022-04-08T16:14:45.396" v="0"/>
        <pc:sldMkLst>
          <pc:docMk/>
          <pc:sldMk cId="2826270968" sldId="289"/>
        </pc:sldMkLst>
        <pc:picChg chg="del">
          <ac:chgData name="Clemens Vasters" userId="123ccd2a7ab10107" providerId="LiveId" clId="{E4DE670E-728D-4F4A-87FE-8F3C8C58EE1E}" dt="2022-04-08T16:14:45.396" v="0"/>
          <ac:picMkLst>
            <pc:docMk/>
            <pc:sldMk cId="2826270968" sldId="289"/>
            <ac:picMk id="3" creationId="{1DFB2C73-6860-EE4C-098A-303A90B4347D}"/>
          </ac:picMkLst>
        </pc:picChg>
      </pc:sldChg>
      <pc:sldChg chg="delSp modTransition modAnim">
        <pc:chgData name="Clemens Vasters" userId="123ccd2a7ab10107" providerId="LiveId" clId="{E4DE670E-728D-4F4A-87FE-8F3C8C58EE1E}" dt="2022-04-08T16:14:45.396" v="0"/>
        <pc:sldMkLst>
          <pc:docMk/>
          <pc:sldMk cId="1547849197" sldId="297"/>
        </pc:sldMkLst>
        <pc:picChg chg="del">
          <ac:chgData name="Clemens Vasters" userId="123ccd2a7ab10107" providerId="LiveId" clId="{E4DE670E-728D-4F4A-87FE-8F3C8C58EE1E}" dt="2022-04-08T16:14:45.396" v="0"/>
          <ac:picMkLst>
            <pc:docMk/>
            <pc:sldMk cId="1547849197" sldId="297"/>
            <ac:picMk id="4" creationId="{C4713DE6-B66B-A5EB-DFAF-3D356BCE97C7}"/>
          </ac:picMkLst>
        </pc:picChg>
      </pc:sldChg>
      <pc:sldChg chg="delSp modTransition modAnim">
        <pc:chgData name="Clemens Vasters" userId="123ccd2a7ab10107" providerId="LiveId" clId="{E4DE670E-728D-4F4A-87FE-8F3C8C58EE1E}" dt="2022-04-08T16:14:45.396" v="0"/>
        <pc:sldMkLst>
          <pc:docMk/>
          <pc:sldMk cId="3471407603" sldId="298"/>
        </pc:sldMkLst>
        <pc:picChg chg="del">
          <ac:chgData name="Clemens Vasters" userId="123ccd2a7ab10107" providerId="LiveId" clId="{E4DE670E-728D-4F4A-87FE-8F3C8C58EE1E}" dt="2022-04-08T16:14:45.396" v="0"/>
          <ac:picMkLst>
            <pc:docMk/>
            <pc:sldMk cId="3471407603" sldId="298"/>
            <ac:picMk id="2" creationId="{AE292F6F-C2C7-F97D-1FF1-CFFE1E8D7F20}"/>
          </ac:picMkLst>
        </pc:picChg>
      </pc:sldChg>
      <pc:sldChg chg="delSp modTransition modAnim">
        <pc:chgData name="Clemens Vasters" userId="123ccd2a7ab10107" providerId="LiveId" clId="{E4DE670E-728D-4F4A-87FE-8F3C8C58EE1E}" dt="2022-04-08T16:14:45.396" v="0"/>
        <pc:sldMkLst>
          <pc:docMk/>
          <pc:sldMk cId="1066074585" sldId="328"/>
        </pc:sldMkLst>
        <pc:picChg chg="del">
          <ac:chgData name="Clemens Vasters" userId="123ccd2a7ab10107" providerId="LiveId" clId="{E4DE670E-728D-4F4A-87FE-8F3C8C58EE1E}" dt="2022-04-08T16:14:45.396" v="0"/>
          <ac:picMkLst>
            <pc:docMk/>
            <pc:sldMk cId="1066074585" sldId="328"/>
            <ac:picMk id="2" creationId="{C809C147-44F7-72F3-C39C-37E2DDAE3591}"/>
          </ac:picMkLst>
        </pc:picChg>
      </pc:sldChg>
      <pc:sldChg chg="delSp modTransition modAnim">
        <pc:chgData name="Clemens Vasters" userId="123ccd2a7ab10107" providerId="LiveId" clId="{E4DE670E-728D-4F4A-87FE-8F3C8C58EE1E}" dt="2022-04-08T16:14:45.396" v="0"/>
        <pc:sldMkLst>
          <pc:docMk/>
          <pc:sldMk cId="41631743" sldId="330"/>
        </pc:sldMkLst>
        <pc:picChg chg="del">
          <ac:chgData name="Clemens Vasters" userId="123ccd2a7ab10107" providerId="LiveId" clId="{E4DE670E-728D-4F4A-87FE-8F3C8C58EE1E}" dt="2022-04-08T16:14:45.396" v="0"/>
          <ac:picMkLst>
            <pc:docMk/>
            <pc:sldMk cId="41631743" sldId="330"/>
            <ac:picMk id="5" creationId="{6E83CCD2-53A6-1E69-5B8A-06CD9B65192E}"/>
          </ac:picMkLst>
        </pc:picChg>
      </pc:sldChg>
      <pc:sldChg chg="delSp modTransition modAnim">
        <pc:chgData name="Clemens Vasters" userId="123ccd2a7ab10107" providerId="LiveId" clId="{E4DE670E-728D-4F4A-87FE-8F3C8C58EE1E}" dt="2022-04-08T16:14:45.396" v="0"/>
        <pc:sldMkLst>
          <pc:docMk/>
          <pc:sldMk cId="1972931982" sldId="331"/>
        </pc:sldMkLst>
        <pc:picChg chg="del">
          <ac:chgData name="Clemens Vasters" userId="123ccd2a7ab10107" providerId="LiveId" clId="{E4DE670E-728D-4F4A-87FE-8F3C8C58EE1E}" dt="2022-04-08T16:14:45.396" v="0"/>
          <ac:picMkLst>
            <pc:docMk/>
            <pc:sldMk cId="1972931982" sldId="331"/>
            <ac:picMk id="3" creationId="{05C0D2BF-1510-CA17-D146-FE403B9BBE6E}"/>
          </ac:picMkLst>
        </pc:picChg>
      </pc:sldChg>
      <pc:sldChg chg="delSp modTransition modAnim">
        <pc:chgData name="Clemens Vasters" userId="123ccd2a7ab10107" providerId="LiveId" clId="{E4DE670E-728D-4F4A-87FE-8F3C8C58EE1E}" dt="2022-04-08T16:14:45.396" v="0"/>
        <pc:sldMkLst>
          <pc:docMk/>
          <pc:sldMk cId="1261404498" sldId="332"/>
        </pc:sldMkLst>
        <pc:picChg chg="del">
          <ac:chgData name="Clemens Vasters" userId="123ccd2a7ab10107" providerId="LiveId" clId="{E4DE670E-728D-4F4A-87FE-8F3C8C58EE1E}" dt="2022-04-08T16:14:45.396" v="0"/>
          <ac:picMkLst>
            <pc:docMk/>
            <pc:sldMk cId="1261404498" sldId="332"/>
            <ac:picMk id="38" creationId="{8E14D57A-8673-3EE5-1C6B-A81D7E52C039}"/>
          </ac:picMkLst>
        </pc:picChg>
      </pc:sldChg>
      <pc:sldChg chg="delSp modTransition modAnim">
        <pc:chgData name="Clemens Vasters" userId="123ccd2a7ab10107" providerId="LiveId" clId="{E4DE670E-728D-4F4A-87FE-8F3C8C58EE1E}" dt="2022-04-08T16:14:45.396" v="0"/>
        <pc:sldMkLst>
          <pc:docMk/>
          <pc:sldMk cId="3935399427" sldId="333"/>
        </pc:sldMkLst>
        <pc:picChg chg="del">
          <ac:chgData name="Clemens Vasters" userId="123ccd2a7ab10107" providerId="LiveId" clId="{E4DE670E-728D-4F4A-87FE-8F3C8C58EE1E}" dt="2022-04-08T16:14:45.396" v="0"/>
          <ac:picMkLst>
            <pc:docMk/>
            <pc:sldMk cId="3935399427" sldId="333"/>
            <ac:picMk id="4" creationId="{C5BA0A74-A4E9-E490-0D12-438BBCC1416D}"/>
          </ac:picMkLst>
        </pc:picChg>
      </pc:sldChg>
      <pc:sldChg chg="delSp modTransition modAnim">
        <pc:chgData name="Clemens Vasters" userId="123ccd2a7ab10107" providerId="LiveId" clId="{E4DE670E-728D-4F4A-87FE-8F3C8C58EE1E}" dt="2022-04-08T16:14:45.396" v="0"/>
        <pc:sldMkLst>
          <pc:docMk/>
          <pc:sldMk cId="189260791" sldId="334"/>
        </pc:sldMkLst>
        <pc:picChg chg="del">
          <ac:chgData name="Clemens Vasters" userId="123ccd2a7ab10107" providerId="LiveId" clId="{E4DE670E-728D-4F4A-87FE-8F3C8C58EE1E}" dt="2022-04-08T16:14:45.396" v="0"/>
          <ac:picMkLst>
            <pc:docMk/>
            <pc:sldMk cId="189260791" sldId="334"/>
            <ac:picMk id="4" creationId="{7CF929D8-0534-3EC0-7003-09F6B3850B14}"/>
          </ac:picMkLst>
        </pc:picChg>
      </pc:sldChg>
      <pc:sldChg chg="delSp modTransition modAnim">
        <pc:chgData name="Clemens Vasters" userId="123ccd2a7ab10107" providerId="LiveId" clId="{E4DE670E-728D-4F4A-87FE-8F3C8C58EE1E}" dt="2022-04-08T16:14:45.396" v="0"/>
        <pc:sldMkLst>
          <pc:docMk/>
          <pc:sldMk cId="2942400729" sldId="336"/>
        </pc:sldMkLst>
        <pc:picChg chg="del">
          <ac:chgData name="Clemens Vasters" userId="123ccd2a7ab10107" providerId="LiveId" clId="{E4DE670E-728D-4F4A-87FE-8F3C8C58EE1E}" dt="2022-04-08T16:14:45.396" v="0"/>
          <ac:picMkLst>
            <pc:docMk/>
            <pc:sldMk cId="2942400729" sldId="336"/>
            <ac:picMk id="9" creationId="{98675B87-E4FE-6BB3-2B8C-FAD374E60043}"/>
          </ac:picMkLst>
        </pc:picChg>
      </pc:sldChg>
      <pc:sldChg chg="delSp modTransition modAnim">
        <pc:chgData name="Clemens Vasters" userId="123ccd2a7ab10107" providerId="LiveId" clId="{E4DE670E-728D-4F4A-87FE-8F3C8C58EE1E}" dt="2022-04-08T16:14:45.396" v="0"/>
        <pc:sldMkLst>
          <pc:docMk/>
          <pc:sldMk cId="3466166496" sldId="337"/>
        </pc:sldMkLst>
        <pc:picChg chg="del">
          <ac:chgData name="Clemens Vasters" userId="123ccd2a7ab10107" providerId="LiveId" clId="{E4DE670E-728D-4F4A-87FE-8F3C8C58EE1E}" dt="2022-04-08T16:14:45.396" v="0"/>
          <ac:picMkLst>
            <pc:docMk/>
            <pc:sldMk cId="3466166496" sldId="337"/>
            <ac:picMk id="2" creationId="{A5530991-9D4B-C4B8-C7D1-6CF60F39858D}"/>
          </ac:picMkLst>
        </pc:picChg>
      </pc:sldChg>
      <pc:sldChg chg="delSp modTransition modAnim">
        <pc:chgData name="Clemens Vasters" userId="123ccd2a7ab10107" providerId="LiveId" clId="{E4DE670E-728D-4F4A-87FE-8F3C8C58EE1E}" dt="2022-04-08T16:14:45.396" v="0"/>
        <pc:sldMkLst>
          <pc:docMk/>
          <pc:sldMk cId="3936618417" sldId="375"/>
        </pc:sldMkLst>
        <pc:picChg chg="del">
          <ac:chgData name="Clemens Vasters" userId="123ccd2a7ab10107" providerId="LiveId" clId="{E4DE670E-728D-4F4A-87FE-8F3C8C58EE1E}" dt="2022-04-08T16:14:45.396" v="0"/>
          <ac:picMkLst>
            <pc:docMk/>
            <pc:sldMk cId="3936618417" sldId="375"/>
            <ac:picMk id="3" creationId="{3C7BE21B-080D-ADDE-BDE9-2AEE2DF05DBE}"/>
          </ac:picMkLst>
        </pc:picChg>
      </pc:sldChg>
      <pc:sldChg chg="delSp modTransition modAnim">
        <pc:chgData name="Clemens Vasters" userId="123ccd2a7ab10107" providerId="LiveId" clId="{E4DE670E-728D-4F4A-87FE-8F3C8C58EE1E}" dt="2022-04-08T16:14:45.396" v="0"/>
        <pc:sldMkLst>
          <pc:docMk/>
          <pc:sldMk cId="2011609756" sldId="376"/>
        </pc:sldMkLst>
        <pc:picChg chg="del">
          <ac:chgData name="Clemens Vasters" userId="123ccd2a7ab10107" providerId="LiveId" clId="{E4DE670E-728D-4F4A-87FE-8F3C8C58EE1E}" dt="2022-04-08T16:14:45.396" v="0"/>
          <ac:picMkLst>
            <pc:docMk/>
            <pc:sldMk cId="2011609756" sldId="376"/>
            <ac:picMk id="8" creationId="{088795F6-FD74-3919-9B94-5189E9EBDFBC}"/>
          </ac:picMkLst>
        </pc:picChg>
      </pc:sldChg>
      <pc:sldChg chg="delSp modTransition modAnim">
        <pc:chgData name="Clemens Vasters" userId="123ccd2a7ab10107" providerId="LiveId" clId="{E4DE670E-728D-4F4A-87FE-8F3C8C58EE1E}" dt="2022-04-08T16:14:45.396" v="0"/>
        <pc:sldMkLst>
          <pc:docMk/>
          <pc:sldMk cId="554008364" sldId="378"/>
        </pc:sldMkLst>
        <pc:picChg chg="del">
          <ac:chgData name="Clemens Vasters" userId="123ccd2a7ab10107" providerId="LiveId" clId="{E4DE670E-728D-4F4A-87FE-8F3C8C58EE1E}" dt="2022-04-08T16:14:45.396" v="0"/>
          <ac:picMkLst>
            <pc:docMk/>
            <pc:sldMk cId="554008364" sldId="378"/>
            <ac:picMk id="3" creationId="{154F4707-1EE0-DB13-1998-61ED60D752EB}"/>
          </ac:picMkLst>
        </pc:picChg>
      </pc:sldChg>
      <pc:sldChg chg="delSp modTransition modAnim">
        <pc:chgData name="Clemens Vasters" userId="123ccd2a7ab10107" providerId="LiveId" clId="{E4DE670E-728D-4F4A-87FE-8F3C8C58EE1E}" dt="2022-04-08T16:14:45.396" v="0"/>
        <pc:sldMkLst>
          <pc:docMk/>
          <pc:sldMk cId="1520949619" sldId="379"/>
        </pc:sldMkLst>
        <pc:picChg chg="del">
          <ac:chgData name="Clemens Vasters" userId="123ccd2a7ab10107" providerId="LiveId" clId="{E4DE670E-728D-4F4A-87FE-8F3C8C58EE1E}" dt="2022-04-08T16:14:45.396" v="0"/>
          <ac:picMkLst>
            <pc:docMk/>
            <pc:sldMk cId="1520949619" sldId="379"/>
            <ac:picMk id="2" creationId="{783D546A-DA4C-6D94-6D52-0DC463468152}"/>
          </ac:picMkLst>
        </pc:picChg>
      </pc:sldChg>
      <pc:sldChg chg="delSp modTransition modAnim">
        <pc:chgData name="Clemens Vasters" userId="123ccd2a7ab10107" providerId="LiveId" clId="{E4DE670E-728D-4F4A-87FE-8F3C8C58EE1E}" dt="2022-04-08T16:14:45.396" v="0"/>
        <pc:sldMkLst>
          <pc:docMk/>
          <pc:sldMk cId="1049689671" sldId="380"/>
        </pc:sldMkLst>
        <pc:picChg chg="del">
          <ac:chgData name="Clemens Vasters" userId="123ccd2a7ab10107" providerId="LiveId" clId="{E4DE670E-728D-4F4A-87FE-8F3C8C58EE1E}" dt="2022-04-08T16:14:45.396" v="0"/>
          <ac:picMkLst>
            <pc:docMk/>
            <pc:sldMk cId="1049689671" sldId="380"/>
            <ac:picMk id="2" creationId="{A504CC57-AB52-053D-1774-8F6D59288060}"/>
          </ac:picMkLst>
        </pc:picChg>
      </pc:sldChg>
      <pc:sldChg chg="delSp modTransition modAnim">
        <pc:chgData name="Clemens Vasters" userId="123ccd2a7ab10107" providerId="LiveId" clId="{E4DE670E-728D-4F4A-87FE-8F3C8C58EE1E}" dt="2022-04-08T16:14:45.396" v="0"/>
        <pc:sldMkLst>
          <pc:docMk/>
          <pc:sldMk cId="407388819" sldId="381"/>
        </pc:sldMkLst>
        <pc:picChg chg="del">
          <ac:chgData name="Clemens Vasters" userId="123ccd2a7ab10107" providerId="LiveId" clId="{E4DE670E-728D-4F4A-87FE-8F3C8C58EE1E}" dt="2022-04-08T16:14:45.396" v="0"/>
          <ac:picMkLst>
            <pc:docMk/>
            <pc:sldMk cId="407388819" sldId="381"/>
            <ac:picMk id="2" creationId="{8EB43605-50A9-E765-C73B-B444CEE591B6}"/>
          </ac:picMkLst>
        </pc:picChg>
      </pc:sldChg>
      <pc:sldChg chg="delSp modTransition modAnim">
        <pc:chgData name="Clemens Vasters" userId="123ccd2a7ab10107" providerId="LiveId" clId="{E4DE670E-728D-4F4A-87FE-8F3C8C58EE1E}" dt="2022-04-08T16:14:45.396" v="0"/>
        <pc:sldMkLst>
          <pc:docMk/>
          <pc:sldMk cId="1469043224" sldId="383"/>
        </pc:sldMkLst>
        <pc:picChg chg="del">
          <ac:chgData name="Clemens Vasters" userId="123ccd2a7ab10107" providerId="LiveId" clId="{E4DE670E-728D-4F4A-87FE-8F3C8C58EE1E}" dt="2022-04-08T16:14:45.396" v="0"/>
          <ac:picMkLst>
            <pc:docMk/>
            <pc:sldMk cId="1469043224" sldId="383"/>
            <ac:picMk id="2" creationId="{0C65E7B0-39B2-4560-A460-897607E7A1BD}"/>
          </ac:picMkLst>
        </pc:picChg>
      </pc:sldChg>
      <pc:sldChg chg="delSp modTransition modAnim">
        <pc:chgData name="Clemens Vasters" userId="123ccd2a7ab10107" providerId="LiveId" clId="{E4DE670E-728D-4F4A-87FE-8F3C8C58EE1E}" dt="2022-04-08T16:14:45.396" v="0"/>
        <pc:sldMkLst>
          <pc:docMk/>
          <pc:sldMk cId="3386512143" sldId="384"/>
        </pc:sldMkLst>
        <pc:picChg chg="del">
          <ac:chgData name="Clemens Vasters" userId="123ccd2a7ab10107" providerId="LiveId" clId="{E4DE670E-728D-4F4A-87FE-8F3C8C58EE1E}" dt="2022-04-08T16:14:45.396" v="0"/>
          <ac:picMkLst>
            <pc:docMk/>
            <pc:sldMk cId="3386512143" sldId="384"/>
            <ac:picMk id="2" creationId="{1B0DF836-9187-C938-283F-23A2ABEFF246}"/>
          </ac:picMkLst>
        </pc:picChg>
      </pc:sldChg>
      <pc:sldChg chg="delSp modTransition modAnim">
        <pc:chgData name="Clemens Vasters" userId="123ccd2a7ab10107" providerId="LiveId" clId="{E4DE670E-728D-4F4A-87FE-8F3C8C58EE1E}" dt="2022-04-08T16:14:45.396" v="0"/>
        <pc:sldMkLst>
          <pc:docMk/>
          <pc:sldMk cId="2502100539" sldId="385"/>
        </pc:sldMkLst>
        <pc:picChg chg="del">
          <ac:chgData name="Clemens Vasters" userId="123ccd2a7ab10107" providerId="LiveId" clId="{E4DE670E-728D-4F4A-87FE-8F3C8C58EE1E}" dt="2022-04-08T16:14:45.396" v="0"/>
          <ac:picMkLst>
            <pc:docMk/>
            <pc:sldMk cId="2502100539" sldId="385"/>
            <ac:picMk id="2" creationId="{91BA39D6-2155-B56A-4A01-860051B691AA}"/>
          </ac:picMkLst>
        </pc:picChg>
      </pc:sldChg>
      <pc:sldChg chg="delSp modTransition modAnim">
        <pc:chgData name="Clemens Vasters" userId="123ccd2a7ab10107" providerId="LiveId" clId="{E4DE670E-728D-4F4A-87FE-8F3C8C58EE1E}" dt="2022-04-08T16:14:45.396" v="0"/>
        <pc:sldMkLst>
          <pc:docMk/>
          <pc:sldMk cId="2210326909" sldId="495"/>
        </pc:sldMkLst>
        <pc:picChg chg="del">
          <ac:chgData name="Clemens Vasters" userId="123ccd2a7ab10107" providerId="LiveId" clId="{E4DE670E-728D-4F4A-87FE-8F3C8C58EE1E}" dt="2022-04-08T16:14:45.396" v="0"/>
          <ac:picMkLst>
            <pc:docMk/>
            <pc:sldMk cId="2210326909" sldId="495"/>
            <ac:picMk id="5" creationId="{2EBEC8DB-3EBE-FF25-C46A-6438A19A0F12}"/>
          </ac:picMkLst>
        </pc:picChg>
      </pc:sldChg>
      <pc:sldChg chg="delSp modTransition modAnim">
        <pc:chgData name="Clemens Vasters" userId="123ccd2a7ab10107" providerId="LiveId" clId="{E4DE670E-728D-4F4A-87FE-8F3C8C58EE1E}" dt="2022-04-08T16:14:45.396" v="0"/>
        <pc:sldMkLst>
          <pc:docMk/>
          <pc:sldMk cId="3530715979" sldId="522"/>
        </pc:sldMkLst>
        <pc:picChg chg="del">
          <ac:chgData name="Clemens Vasters" userId="123ccd2a7ab10107" providerId="LiveId" clId="{E4DE670E-728D-4F4A-87FE-8F3C8C58EE1E}" dt="2022-04-08T16:14:45.396" v="0"/>
          <ac:picMkLst>
            <pc:docMk/>
            <pc:sldMk cId="3530715979" sldId="522"/>
            <ac:picMk id="2" creationId="{915C1D63-34C9-2E68-2332-24AB0858FDE1}"/>
          </ac:picMkLst>
        </pc:picChg>
      </pc:sldChg>
      <pc:sldChg chg="delSp modTransition modAnim">
        <pc:chgData name="Clemens Vasters" userId="123ccd2a7ab10107" providerId="LiveId" clId="{E4DE670E-728D-4F4A-87FE-8F3C8C58EE1E}" dt="2022-04-08T16:14:45.396" v="0"/>
        <pc:sldMkLst>
          <pc:docMk/>
          <pc:sldMk cId="3843771822" sldId="2076137497"/>
        </pc:sldMkLst>
        <pc:picChg chg="del">
          <ac:chgData name="Clemens Vasters" userId="123ccd2a7ab10107" providerId="LiveId" clId="{E4DE670E-728D-4F4A-87FE-8F3C8C58EE1E}" dt="2022-04-08T16:14:45.396" v="0"/>
          <ac:picMkLst>
            <pc:docMk/>
            <pc:sldMk cId="3843771822" sldId="2076137497"/>
            <ac:picMk id="4" creationId="{3AF483F9-26EF-6BF1-555C-51243099487E}"/>
          </ac:picMkLst>
        </pc:picChg>
      </pc:sldChg>
      <pc:sldChg chg="delSp modTransition modAnim">
        <pc:chgData name="Clemens Vasters" userId="123ccd2a7ab10107" providerId="LiveId" clId="{E4DE670E-728D-4F4A-87FE-8F3C8C58EE1E}" dt="2022-04-08T16:14:45.396" v="0"/>
        <pc:sldMkLst>
          <pc:docMk/>
          <pc:sldMk cId="3463940164" sldId="2076137568"/>
        </pc:sldMkLst>
        <pc:picChg chg="del">
          <ac:chgData name="Clemens Vasters" userId="123ccd2a7ab10107" providerId="LiveId" clId="{E4DE670E-728D-4F4A-87FE-8F3C8C58EE1E}" dt="2022-04-08T16:14:45.396" v="0"/>
          <ac:picMkLst>
            <pc:docMk/>
            <pc:sldMk cId="3463940164" sldId="2076137568"/>
            <ac:picMk id="24" creationId="{2FD0CB61-11D0-35A6-6027-B0F66FC86268}"/>
          </ac:picMkLst>
        </pc:picChg>
      </pc:sldChg>
      <pc:sldChg chg="delSp modTransition modAnim">
        <pc:chgData name="Clemens Vasters" userId="123ccd2a7ab10107" providerId="LiveId" clId="{E4DE670E-728D-4F4A-87FE-8F3C8C58EE1E}" dt="2022-04-08T16:14:45.396" v="0"/>
        <pc:sldMkLst>
          <pc:docMk/>
          <pc:sldMk cId="1428264688" sldId="2076137570"/>
        </pc:sldMkLst>
        <pc:picChg chg="del">
          <ac:chgData name="Clemens Vasters" userId="123ccd2a7ab10107" providerId="LiveId" clId="{E4DE670E-728D-4F4A-87FE-8F3C8C58EE1E}" dt="2022-04-08T16:14:45.396" v="0"/>
          <ac:picMkLst>
            <pc:docMk/>
            <pc:sldMk cId="1428264688" sldId="2076137570"/>
            <ac:picMk id="4" creationId="{D30172DB-77D2-8A34-2A69-406CBD5FCAE0}"/>
          </ac:picMkLst>
        </pc:picChg>
      </pc:sldChg>
      <pc:sldChg chg="delSp modTransition modAnim">
        <pc:chgData name="Clemens Vasters" userId="123ccd2a7ab10107" providerId="LiveId" clId="{E4DE670E-728D-4F4A-87FE-8F3C8C58EE1E}" dt="2022-04-08T16:14:45.396" v="0"/>
        <pc:sldMkLst>
          <pc:docMk/>
          <pc:sldMk cId="1148514073" sldId="2076137571"/>
        </pc:sldMkLst>
        <pc:picChg chg="del">
          <ac:chgData name="Clemens Vasters" userId="123ccd2a7ab10107" providerId="LiveId" clId="{E4DE670E-728D-4F4A-87FE-8F3C8C58EE1E}" dt="2022-04-08T16:14:45.396" v="0"/>
          <ac:picMkLst>
            <pc:docMk/>
            <pc:sldMk cId="1148514073" sldId="2076137571"/>
            <ac:picMk id="4" creationId="{F9A52F51-71D4-F73F-2AFB-C2CB1FBDDBA8}"/>
          </ac:picMkLst>
        </pc:picChg>
      </pc:sldChg>
      <pc:sldChg chg="delSp modTransition modAnim">
        <pc:chgData name="Clemens Vasters" userId="123ccd2a7ab10107" providerId="LiveId" clId="{E4DE670E-728D-4F4A-87FE-8F3C8C58EE1E}" dt="2022-04-08T16:14:45.396" v="0"/>
        <pc:sldMkLst>
          <pc:docMk/>
          <pc:sldMk cId="3849120519" sldId="2076137573"/>
        </pc:sldMkLst>
        <pc:picChg chg="del">
          <ac:chgData name="Clemens Vasters" userId="123ccd2a7ab10107" providerId="LiveId" clId="{E4DE670E-728D-4F4A-87FE-8F3C8C58EE1E}" dt="2022-04-08T16:14:45.396" v="0"/>
          <ac:picMkLst>
            <pc:docMk/>
            <pc:sldMk cId="3849120519" sldId="2076137573"/>
            <ac:picMk id="4" creationId="{92D481DF-4554-C0F0-3B2E-9E8DB0A0E020}"/>
          </ac:picMkLst>
        </pc:picChg>
      </pc:sldChg>
      <pc:sldChg chg="delSp modTransition modAnim">
        <pc:chgData name="Clemens Vasters" userId="123ccd2a7ab10107" providerId="LiveId" clId="{E4DE670E-728D-4F4A-87FE-8F3C8C58EE1E}" dt="2022-04-08T16:14:45.396" v="0"/>
        <pc:sldMkLst>
          <pc:docMk/>
          <pc:sldMk cId="4128659489" sldId="2076137574"/>
        </pc:sldMkLst>
        <pc:picChg chg="del">
          <ac:chgData name="Clemens Vasters" userId="123ccd2a7ab10107" providerId="LiveId" clId="{E4DE670E-728D-4F4A-87FE-8F3C8C58EE1E}" dt="2022-04-08T16:14:45.396" v="0"/>
          <ac:picMkLst>
            <pc:docMk/>
            <pc:sldMk cId="4128659489" sldId="2076137574"/>
            <ac:picMk id="3" creationId="{7EE6D4CC-03D2-8A9E-5017-B471BF583E0A}"/>
          </ac:picMkLst>
        </pc:picChg>
      </pc:sldChg>
      <pc:sldChg chg="delSp modTransition modAnim">
        <pc:chgData name="Clemens Vasters" userId="123ccd2a7ab10107" providerId="LiveId" clId="{E4DE670E-728D-4F4A-87FE-8F3C8C58EE1E}" dt="2022-04-08T16:14:45.396" v="0"/>
        <pc:sldMkLst>
          <pc:docMk/>
          <pc:sldMk cId="851795654" sldId="2076137575"/>
        </pc:sldMkLst>
        <pc:picChg chg="del">
          <ac:chgData name="Clemens Vasters" userId="123ccd2a7ab10107" providerId="LiveId" clId="{E4DE670E-728D-4F4A-87FE-8F3C8C58EE1E}" dt="2022-04-08T16:14:45.396" v="0"/>
          <ac:picMkLst>
            <pc:docMk/>
            <pc:sldMk cId="851795654" sldId="2076137575"/>
            <ac:picMk id="4" creationId="{18959205-E681-8290-93D1-4116FB74F810}"/>
          </ac:picMkLst>
        </pc:picChg>
      </pc:sldChg>
      <pc:sldChg chg="delSp modTransition modAnim">
        <pc:chgData name="Clemens Vasters" userId="123ccd2a7ab10107" providerId="LiveId" clId="{E4DE670E-728D-4F4A-87FE-8F3C8C58EE1E}" dt="2022-04-08T16:14:45.396" v="0"/>
        <pc:sldMkLst>
          <pc:docMk/>
          <pc:sldMk cId="3547384273" sldId="2076137576"/>
        </pc:sldMkLst>
        <pc:picChg chg="del">
          <ac:chgData name="Clemens Vasters" userId="123ccd2a7ab10107" providerId="LiveId" clId="{E4DE670E-728D-4F4A-87FE-8F3C8C58EE1E}" dt="2022-04-08T16:14:45.396" v="0"/>
          <ac:picMkLst>
            <pc:docMk/>
            <pc:sldMk cId="3547384273" sldId="2076137576"/>
            <ac:picMk id="4" creationId="{6C61D628-1C2D-2714-BE1B-FD3E78B54082}"/>
          </ac:picMkLst>
        </pc:picChg>
      </pc:sldChg>
      <pc:sldChg chg="delSp modTransition modAnim">
        <pc:chgData name="Clemens Vasters" userId="123ccd2a7ab10107" providerId="LiveId" clId="{E4DE670E-728D-4F4A-87FE-8F3C8C58EE1E}" dt="2022-04-08T16:14:45.396" v="0"/>
        <pc:sldMkLst>
          <pc:docMk/>
          <pc:sldMk cId="1517198061" sldId="2076137577"/>
        </pc:sldMkLst>
        <pc:picChg chg="del">
          <ac:chgData name="Clemens Vasters" userId="123ccd2a7ab10107" providerId="LiveId" clId="{E4DE670E-728D-4F4A-87FE-8F3C8C58EE1E}" dt="2022-04-08T16:14:45.396" v="0"/>
          <ac:picMkLst>
            <pc:docMk/>
            <pc:sldMk cId="1517198061" sldId="2076137577"/>
            <ac:picMk id="9" creationId="{30C11E5B-E7B7-43E7-2260-48C783655F0C}"/>
          </ac:picMkLst>
        </pc:picChg>
      </pc:sldChg>
      <pc:sldChg chg="delSp modTransition modAnim">
        <pc:chgData name="Clemens Vasters" userId="123ccd2a7ab10107" providerId="LiveId" clId="{E4DE670E-728D-4F4A-87FE-8F3C8C58EE1E}" dt="2022-04-08T16:14:45.396" v="0"/>
        <pc:sldMkLst>
          <pc:docMk/>
          <pc:sldMk cId="214144636" sldId="2076137587"/>
        </pc:sldMkLst>
        <pc:picChg chg="del">
          <ac:chgData name="Clemens Vasters" userId="123ccd2a7ab10107" providerId="LiveId" clId="{E4DE670E-728D-4F4A-87FE-8F3C8C58EE1E}" dt="2022-04-08T16:14:45.396" v="0"/>
          <ac:picMkLst>
            <pc:docMk/>
            <pc:sldMk cId="214144636" sldId="2076137587"/>
            <ac:picMk id="3" creationId="{A5165CD6-97AD-44EC-1BEB-37FF09BD63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1F2E78-A1ED-41E2-A4CF-82905550D5CD}" type="datetimeFigureOut">
              <a:rPr lang="de-DE" smtClean="0"/>
              <a:t>08.04.2022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7A446-D529-4B9F-BF7D-5B1E823D84B4}" type="slidenum">
              <a:rPr lang="de-DE" smtClean="0"/>
              <a:t>‹#›</a:t>
            </a:fld>
            <a:endParaRPr lang="de-DE"/>
          </a:p>
        </p:txBody>
      </p:sp>
    </p:spTree>
    <p:extLst>
      <p:ext uri="{BB962C8B-B14F-4D97-AF65-F5344CB8AC3E}">
        <p14:creationId xmlns:p14="http://schemas.microsoft.com/office/powerpoint/2010/main" val="176262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F5AD3E-2416-46F2-AFD8-A6879666E0DC}" type="slidenum">
              <a:rPr lang="de-DE" smtClean="0"/>
              <a:t>8</a:t>
            </a:fld>
            <a:endParaRPr lang="de-DE"/>
          </a:p>
        </p:txBody>
      </p:sp>
    </p:spTree>
    <p:extLst>
      <p:ext uri="{BB962C8B-B14F-4D97-AF65-F5344CB8AC3E}">
        <p14:creationId xmlns:p14="http://schemas.microsoft.com/office/powerpoint/2010/main" val="32417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F5AD3E-2416-46F2-AFD8-A6879666E0DC}" type="slidenum">
              <a:rPr lang="de-DE" smtClean="0"/>
              <a:t>9</a:t>
            </a:fld>
            <a:endParaRPr lang="de-DE"/>
          </a:p>
        </p:txBody>
      </p:sp>
    </p:spTree>
    <p:extLst>
      <p:ext uri="{BB962C8B-B14F-4D97-AF65-F5344CB8AC3E}">
        <p14:creationId xmlns:p14="http://schemas.microsoft.com/office/powerpoint/2010/main" val="397640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6E35CAA3-ADB3-4D24-B3E1-4C0DAFE4E277}" type="slidenum">
              <a:rPr lang="de-DE" smtClean="0"/>
              <a:t>36</a:t>
            </a:fld>
            <a:endParaRPr lang="de-DE"/>
          </a:p>
        </p:txBody>
      </p:sp>
    </p:spTree>
    <p:extLst>
      <p:ext uri="{BB962C8B-B14F-4D97-AF65-F5344CB8AC3E}">
        <p14:creationId xmlns:p14="http://schemas.microsoft.com/office/powerpoint/2010/main" val="1479474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F5AD3E-2416-46F2-AFD8-A6879666E0DC}" type="slidenum">
              <a:rPr lang="de-DE" smtClean="0"/>
              <a:t>45</a:t>
            </a:fld>
            <a:endParaRPr lang="de-DE"/>
          </a:p>
        </p:txBody>
      </p:sp>
    </p:spTree>
    <p:extLst>
      <p:ext uri="{BB962C8B-B14F-4D97-AF65-F5344CB8AC3E}">
        <p14:creationId xmlns:p14="http://schemas.microsoft.com/office/powerpoint/2010/main" val="246404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4/8/2022 9:14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7906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0382E1DD-91DF-4D26-9437-82B808543800}" type="slidenum">
              <a:rPr lang="de-DE" smtClean="0"/>
              <a:t>‹#›</a:t>
            </a:fld>
            <a:endParaRPr lang="de-DE"/>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9275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a:t>
            </a:r>
            <a:br>
              <a:rPr lang="en-US"/>
            </a:br>
            <a:r>
              <a:rPr lang="en-US"/>
              <a:t>to add </a:t>
            </a:r>
            <a:br>
              <a:rPr lang="en-US"/>
            </a:br>
            <a:r>
              <a:rPr lang="en-US"/>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0382E1DD-91DF-4D26-9437-82B808543800}" type="slidenum">
              <a:rPr lang="de-DE" smtClean="0"/>
              <a:t>‹#›</a:t>
            </a:fld>
            <a:endParaRPr lang="de-DE"/>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32435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15832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804419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213163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089558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7113441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30088715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a:lnSpc>
                <a:spcPct val="110000"/>
              </a:lnSpc>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3778698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2328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6549893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3070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4770737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7605404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24000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458575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2878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626420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85303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09975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69444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959899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832632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40436246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4589537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42727199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299819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39660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18565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1737736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5DA2F-3E47-482F-9034-DB8D188C4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57FF0-2BDB-432D-AC29-22BF3E2A2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52919-3720-49B3-8281-0F7A1CB7B320}"/>
              </a:ext>
            </a:extLst>
          </p:cNvPr>
          <p:cNvSpPr>
            <a:spLocks noGrp="1"/>
          </p:cNvSpPr>
          <p:nvPr>
            <p:ph type="dt" sz="half" idx="10"/>
          </p:nvPr>
        </p:nvSpPr>
        <p:spPr/>
        <p:txBody>
          <a:bodyPr/>
          <a:lstStyle/>
          <a:p>
            <a:fld id="{C7FB21F4-33B2-4A26-8B32-CE099217EB73}" type="datetimeFigureOut">
              <a:rPr lang="en-US" smtClean="0"/>
              <a:t>4/8/2022</a:t>
            </a:fld>
            <a:endParaRPr lang="en-US"/>
          </a:p>
        </p:txBody>
      </p:sp>
      <p:sp>
        <p:nvSpPr>
          <p:cNvPr id="5" name="Footer Placeholder 4">
            <a:extLst>
              <a:ext uri="{FF2B5EF4-FFF2-40B4-BE49-F238E27FC236}">
                <a16:creationId xmlns:a16="http://schemas.microsoft.com/office/drawing/2014/main" id="{139CE4CA-5D85-449E-B777-69B87D796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C7B32-587C-4CAD-A1D2-1D6657160093}"/>
              </a:ext>
            </a:extLst>
          </p:cNvPr>
          <p:cNvSpPr>
            <a:spLocks noGrp="1"/>
          </p:cNvSpPr>
          <p:nvPr>
            <p:ph type="sldNum" sz="quarter" idx="12"/>
          </p:nvPr>
        </p:nvSpPr>
        <p:spPr/>
        <p:txBody>
          <a:bodyPr/>
          <a:lstStyle/>
          <a:p>
            <a:fld id="{E199A97C-742D-4397-A1DD-B74A68DF6EB9}" type="slidenum">
              <a:rPr lang="en-US" smtClean="0"/>
              <a:t>‹#›</a:t>
            </a:fld>
            <a:endParaRPr lang="en-US"/>
          </a:p>
        </p:txBody>
      </p:sp>
    </p:spTree>
    <p:extLst>
      <p:ext uri="{BB962C8B-B14F-4D97-AF65-F5344CB8AC3E}">
        <p14:creationId xmlns:p14="http://schemas.microsoft.com/office/powerpoint/2010/main" val="32597624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25F74-7813-46FF-8DA7-E9B3FCB0DF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D0A53B-2054-4A6D-92A3-7D7D5B863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732AE-360F-414F-9A36-B53F8209F100}"/>
              </a:ext>
            </a:extLst>
          </p:cNvPr>
          <p:cNvSpPr>
            <a:spLocks noGrp="1"/>
          </p:cNvSpPr>
          <p:nvPr>
            <p:ph type="dt" sz="half" idx="10"/>
          </p:nvPr>
        </p:nvSpPr>
        <p:spPr/>
        <p:txBody>
          <a:bodyPr/>
          <a:lstStyle/>
          <a:p>
            <a:fld id="{C7FB21F4-33B2-4A26-8B32-CE099217EB73}" type="datetimeFigureOut">
              <a:rPr lang="en-US" smtClean="0"/>
              <a:t>4/8/2022</a:t>
            </a:fld>
            <a:endParaRPr lang="en-US"/>
          </a:p>
        </p:txBody>
      </p:sp>
      <p:sp>
        <p:nvSpPr>
          <p:cNvPr id="5" name="Footer Placeholder 4">
            <a:extLst>
              <a:ext uri="{FF2B5EF4-FFF2-40B4-BE49-F238E27FC236}">
                <a16:creationId xmlns:a16="http://schemas.microsoft.com/office/drawing/2014/main" id="{1EA1E464-61ED-4910-AD75-D913B45BF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AA46C2-F8C3-4234-8386-D71807067B04}"/>
              </a:ext>
            </a:extLst>
          </p:cNvPr>
          <p:cNvSpPr>
            <a:spLocks noGrp="1"/>
          </p:cNvSpPr>
          <p:nvPr>
            <p:ph type="sldNum" sz="quarter" idx="12"/>
          </p:nvPr>
        </p:nvSpPr>
        <p:spPr/>
        <p:txBody>
          <a:bodyPr/>
          <a:lstStyle/>
          <a:p>
            <a:fld id="{E199A97C-742D-4397-A1DD-B74A68DF6EB9}" type="slidenum">
              <a:rPr lang="en-US" smtClean="0"/>
              <a:t>‹#›</a:t>
            </a:fld>
            <a:endParaRPr lang="en-US"/>
          </a:p>
        </p:txBody>
      </p:sp>
    </p:spTree>
    <p:extLst>
      <p:ext uri="{BB962C8B-B14F-4D97-AF65-F5344CB8AC3E}">
        <p14:creationId xmlns:p14="http://schemas.microsoft.com/office/powerpoint/2010/main" val="9655919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41403209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0382E1DD-91DF-4D26-9437-82B808543800}" type="slidenum">
              <a:rPr lang="de-DE" smtClean="0"/>
              <a:t>‹#›</a:t>
            </a:fld>
            <a:endParaRPr lang="de-DE"/>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4132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0382E1DD-91DF-4D26-9437-82B808543800}" type="slidenum">
              <a:rPr lang="de-DE" smtClean="0"/>
              <a:t>‹#›</a:t>
            </a:fld>
            <a:endParaRPr lang="de-DE"/>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07341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1094263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2183955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1025246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0382E1DD-91DF-4D26-9437-82B808543800}" type="slidenum">
              <a:rPr lang="de-DE" smtClean="0"/>
              <a:t>‹#›</a:t>
            </a:fld>
            <a:endParaRPr lang="de-DE"/>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68774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0382E1DD-91DF-4D26-9437-82B808543800}" type="slidenum">
              <a:rPr lang="de-DE" smtClean="0"/>
              <a:t>‹#›</a:t>
            </a:fld>
            <a:endParaRPr lang="de-DE"/>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6327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0382E1DD-91DF-4D26-9437-82B808543800}" type="slidenum">
              <a:rPr lang="de-DE" smtClean="0"/>
              <a:t>‹#›</a:t>
            </a:fld>
            <a:endParaRPr lang="de-DE"/>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3669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0382E1DD-91DF-4D26-9437-82B808543800}" type="slidenum">
              <a:rPr lang="de-DE" smtClean="0"/>
              <a:t>‹#›</a:t>
            </a:fld>
            <a:endParaRPr lang="de-DE"/>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6755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0382E1DD-91DF-4D26-9437-82B808543800}" type="slidenum">
              <a:rPr lang="de-DE" smtClean="0"/>
              <a:t>‹#›</a:t>
            </a:fld>
            <a:endParaRPr lang="de-DE"/>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1307951"/>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0382E1DD-91DF-4D26-9437-82B808543800}" type="slidenum">
              <a:rPr lang="de-DE" smtClean="0"/>
              <a:t>‹#›</a:t>
            </a:fld>
            <a:endParaRPr lang="de-DE"/>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024402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0382E1DD-91DF-4D26-9437-82B808543800}" type="slidenum">
              <a:rPr lang="de-DE" smtClean="0"/>
              <a:t>‹#›</a:t>
            </a:fld>
            <a:endParaRPr lang="de-DE"/>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70444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0382E1DD-91DF-4D26-9437-82B808543800}" type="slidenum">
              <a:rPr lang="de-DE" smtClean="0"/>
              <a:t>‹#›</a:t>
            </a:fld>
            <a:endParaRPr lang="de-DE"/>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82246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0382E1DD-91DF-4D26-9437-82B808543800}" type="slidenum">
              <a:rPr lang="de-DE" smtClean="0"/>
              <a:t>‹#›</a:t>
            </a:fld>
            <a:endParaRPr lang="de-DE"/>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34550755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0382E1DD-91DF-4D26-9437-82B808543800}" type="slidenum">
              <a:rPr lang="de-DE" smtClean="0"/>
              <a:t>‹#›</a:t>
            </a:fld>
            <a:endParaRPr lang="de-DE"/>
          </a:p>
        </p:txBody>
      </p:sp>
      <p:pic>
        <p:nvPicPr>
          <p:cNvPr id="7" name="Picture 6">
            <a:extLst>
              <a:ext uri="{FF2B5EF4-FFF2-40B4-BE49-F238E27FC236}">
                <a16:creationId xmlns:a16="http://schemas.microsoft.com/office/drawing/2014/main" id="{397F176D-9051-CF42-BE22-2BBAB774620A}"/>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de-DE"/>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18850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0382E1DD-91DF-4D26-9437-82B808543800}" type="slidenum">
              <a:rPr lang="de-DE" smtClean="0"/>
              <a:t>‹#›</a:t>
            </a:fld>
            <a:endParaRPr lang="de-DE"/>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35602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0382E1DD-91DF-4D26-9437-82B808543800}" type="slidenum">
              <a:rPr lang="de-DE" smtClean="0"/>
              <a:t>‹#›</a:t>
            </a:fld>
            <a:endParaRPr lang="de-DE"/>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043661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1AC56-7310-40E0-A769-A33D8268339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F277836-9884-4E3B-A62C-5419AEF5A87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6CE8F47-6609-4B12-8582-6F86FB4D0E10}"/>
              </a:ext>
            </a:extLst>
          </p:cNvPr>
          <p:cNvSpPr>
            <a:spLocks noGrp="1"/>
          </p:cNvSpPr>
          <p:nvPr>
            <p:ph type="dt" sz="half" idx="10"/>
          </p:nvPr>
        </p:nvSpPr>
        <p:spPr/>
        <p:txBody>
          <a:bodyPr/>
          <a:lstStyle/>
          <a:p>
            <a:fld id="{A1F7D655-5C5B-49A6-8233-EF81447F2746}" type="datetimeFigureOut">
              <a:rPr lang="de-DE" smtClean="0"/>
              <a:t>08.04.2022</a:t>
            </a:fld>
            <a:endParaRPr lang="de-DE"/>
          </a:p>
        </p:txBody>
      </p:sp>
      <p:sp>
        <p:nvSpPr>
          <p:cNvPr id="5" name="Fußzeilenplatzhalter 4">
            <a:extLst>
              <a:ext uri="{FF2B5EF4-FFF2-40B4-BE49-F238E27FC236}">
                <a16:creationId xmlns:a16="http://schemas.microsoft.com/office/drawing/2014/main" id="{32923A98-8B0A-4C60-B131-AF769C91A14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F1E854C-D0D1-4568-8DB7-83F9ECCC9851}"/>
              </a:ext>
            </a:extLst>
          </p:cNvPr>
          <p:cNvSpPr>
            <a:spLocks noGrp="1"/>
          </p:cNvSpPr>
          <p:nvPr>
            <p:ph type="sldNum" sz="quarter" idx="12"/>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70631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0382E1DD-91DF-4D26-9437-82B808543800}" type="slidenum">
              <a:rPr lang="de-DE" smtClean="0"/>
              <a:t>‹#›</a:t>
            </a:fld>
            <a:endParaRPr lang="de-DE"/>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915585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B73027-0D3D-4FA0-8ECA-65B302C5624D}"/>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91F6F3D-8C76-4276-8A81-6ED05789E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C7470D0-830D-4BE0-AE44-5129D33DCA5E}"/>
              </a:ext>
            </a:extLst>
          </p:cNvPr>
          <p:cNvSpPr>
            <a:spLocks noGrp="1"/>
          </p:cNvSpPr>
          <p:nvPr>
            <p:ph type="dt" sz="half" idx="10"/>
          </p:nvPr>
        </p:nvSpPr>
        <p:spPr/>
        <p:txBody>
          <a:bodyPr/>
          <a:lstStyle/>
          <a:p>
            <a:fld id="{A1F7D655-5C5B-49A6-8233-EF81447F2746}" type="datetimeFigureOut">
              <a:rPr lang="de-DE" smtClean="0"/>
              <a:t>08.04.2022</a:t>
            </a:fld>
            <a:endParaRPr lang="de-DE"/>
          </a:p>
        </p:txBody>
      </p:sp>
      <p:sp>
        <p:nvSpPr>
          <p:cNvPr id="5" name="Fußzeilenplatzhalter 4">
            <a:extLst>
              <a:ext uri="{FF2B5EF4-FFF2-40B4-BE49-F238E27FC236}">
                <a16:creationId xmlns:a16="http://schemas.microsoft.com/office/drawing/2014/main" id="{5AFBD703-C9DA-448D-90AE-9B521C7D6B2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3429ED0-35A2-4B71-92C9-ED78324EA35F}"/>
              </a:ext>
            </a:extLst>
          </p:cNvPr>
          <p:cNvSpPr>
            <a:spLocks noGrp="1"/>
          </p:cNvSpPr>
          <p:nvPr>
            <p:ph type="sldNum" sz="quarter" idx="12"/>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026344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20088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3748632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20077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3688253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072029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170198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80023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960430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636236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59512745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38138459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a:lnSpc>
                <a:spcPct val="110000"/>
              </a:lnSpc>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173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610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134350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62830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0302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81417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7439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139136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7529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3313301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66352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22023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88429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1995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023353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14522378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21894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26596439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67595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23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28190732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29282825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7378528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10875747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3939611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064291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466968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998890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5809506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7685909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022638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0382E1DD-91DF-4D26-9437-82B808543800}" type="slidenum">
              <a:rPr lang="de-DE" smtClean="0"/>
              <a:t>‹#›</a:t>
            </a:fld>
            <a:endParaRPr lang="de-DE"/>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Tree>
    <p:extLst>
      <p:ext uri="{BB962C8B-B14F-4D97-AF65-F5344CB8AC3E}">
        <p14:creationId xmlns:p14="http://schemas.microsoft.com/office/powerpoint/2010/main" val="35403643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81180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50711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461796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108210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945179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2682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39886795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3787543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1821314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11AC56-7310-40E0-A769-A33D8268339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F277836-9884-4E3B-A62C-5419AEF5A87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6CE8F47-6609-4B12-8582-6F86FB4D0E10}"/>
              </a:ext>
            </a:extLst>
          </p:cNvPr>
          <p:cNvSpPr>
            <a:spLocks noGrp="1"/>
          </p:cNvSpPr>
          <p:nvPr>
            <p:ph type="dt" sz="half" idx="10"/>
          </p:nvPr>
        </p:nvSpPr>
        <p:spPr/>
        <p:txBody>
          <a:bodyPr/>
          <a:lstStyle/>
          <a:p>
            <a:fld id="{A1F7D655-5C5B-49A6-8233-EF81447F2746}" type="datetimeFigureOut">
              <a:rPr lang="de-DE" smtClean="0"/>
              <a:t>08.04.2022</a:t>
            </a:fld>
            <a:endParaRPr lang="de-DE"/>
          </a:p>
        </p:txBody>
      </p:sp>
      <p:sp>
        <p:nvSpPr>
          <p:cNvPr id="5" name="Fußzeilenplatzhalter 4">
            <a:extLst>
              <a:ext uri="{FF2B5EF4-FFF2-40B4-BE49-F238E27FC236}">
                <a16:creationId xmlns:a16="http://schemas.microsoft.com/office/drawing/2014/main" id="{32923A98-8B0A-4C60-B131-AF769C91A14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F1E854C-D0D1-4568-8DB7-83F9ECCC9851}"/>
              </a:ext>
            </a:extLst>
          </p:cNvPr>
          <p:cNvSpPr>
            <a:spLocks noGrp="1"/>
          </p:cNvSpPr>
          <p:nvPr>
            <p:ph type="sldNum" sz="quarter" idx="12"/>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203961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0382E1DD-91DF-4D26-9437-82B808543800}" type="slidenum">
              <a:rPr lang="de-DE" smtClean="0"/>
              <a:t>‹#›</a:t>
            </a:fld>
            <a:endParaRPr lang="de-DE"/>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5754412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29434584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1436403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8272723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12810099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28206940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6459032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Agenda 1</a:t>
            </a:r>
          </a:p>
          <a:p>
            <a:pPr lvl="0"/>
            <a:r>
              <a:rPr lang="en-US"/>
              <a:t>Agenda 2 -</a:t>
            </a:r>
            <a:br>
              <a:rPr lang="en-US"/>
            </a:br>
            <a:r>
              <a:rPr lang="en-US"/>
              <a:t>Could go to 2 lines</a:t>
            </a:r>
          </a:p>
          <a:p>
            <a:pPr lvl="0"/>
            <a:r>
              <a:rPr lang="en-US"/>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a:t>Title Goes Here</a:t>
            </a:r>
            <a:br>
              <a:rPr lang="en-US"/>
            </a:br>
            <a:r>
              <a:rPr lang="en-US"/>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a:t>Azure</a:t>
            </a:r>
          </a:p>
        </p:txBody>
      </p:sp>
    </p:spTree>
    <p:extLst>
      <p:ext uri="{BB962C8B-B14F-4D97-AF65-F5344CB8AC3E}">
        <p14:creationId xmlns:p14="http://schemas.microsoft.com/office/powerpoint/2010/main" val="32722764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4419363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006860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84010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vl2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a:lnSpc>
                <a:spcPct val="110000"/>
              </a:lnSpc>
              <a:defRPr sz="2400" b="0" i="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0382E1DD-91DF-4D26-9437-82B808543800}" type="slidenum">
              <a:rPr lang="de-DE" smtClean="0"/>
              <a:t>‹#›</a:t>
            </a:fld>
            <a:endParaRPr lang="de-DE"/>
          </a:p>
        </p:txBody>
      </p:sp>
    </p:spTree>
    <p:extLst>
      <p:ext uri="{BB962C8B-B14F-4D97-AF65-F5344CB8AC3E}">
        <p14:creationId xmlns:p14="http://schemas.microsoft.com/office/powerpoint/2010/main" val="8847729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23016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801330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794084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0701312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a:solidFill>
                  <a:schemeClr val="tx1"/>
                </a:solidFill>
                <a:latin typeface="Segoe UI Semibold" charset="0"/>
                <a:ea typeface="Segoe UI Semibold" charset="0"/>
                <a:cs typeface="Segoe UI Semibold" charset="0"/>
              </a:rPr>
              <a:t>Q+A</a:t>
            </a:r>
            <a:r>
              <a:rPr lang="en-US" sz="4400" b="1" i="0" baseline="0">
                <a:solidFill>
                  <a:schemeClr val="tx1"/>
                </a:solidFill>
                <a:latin typeface="Segoe UI Semibold" charset="0"/>
                <a:ea typeface="Segoe UI Semibold" charset="0"/>
                <a:cs typeface="Segoe UI Semibold" charset="0"/>
              </a:rPr>
              <a:t> </a:t>
            </a:r>
            <a:r>
              <a:rPr lang="en-US" sz="4400" b="1" i="0" baseline="0">
                <a:solidFill>
                  <a:schemeClr val="accent2"/>
                </a:solidFill>
                <a:latin typeface="Segoe UI Semibold" charset="0"/>
                <a:ea typeface="Segoe UI Semibold" charset="0"/>
                <a:cs typeface="Segoe UI Semibold" charset="0"/>
              </a:rPr>
              <a:t>|</a:t>
            </a:r>
            <a:r>
              <a:rPr lang="en-US" sz="4400" b="1" i="0" baseline="0">
                <a:solidFill>
                  <a:schemeClr val="tx2"/>
                </a:solidFill>
                <a:latin typeface="Segoe UI Semibold" charset="0"/>
                <a:ea typeface="Segoe UI Semibold" charset="0"/>
                <a:cs typeface="Segoe UI Semibold" charset="0"/>
              </a:rPr>
              <a:t> </a:t>
            </a:r>
            <a:r>
              <a:rPr lang="en-US" sz="4400" b="1" i="0" baseline="0">
                <a:solidFill>
                  <a:schemeClr val="tx1"/>
                </a:solidFill>
                <a:latin typeface="Segoe UI Semibold" charset="0"/>
                <a:ea typeface="Segoe UI Semibold" charset="0"/>
                <a:cs typeface="Segoe UI Semibold" charset="0"/>
              </a:rPr>
              <a:t>Thank you!</a:t>
            </a:r>
            <a:endParaRPr lang="en-US" sz="4400" b="1" i="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3104286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350463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30389729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3772792"/>
      </p:ext>
    </p:extLst>
  </p:cSld>
  <p:clrMapOvr>
    <a:masterClrMapping/>
  </p:clrMapOvr>
  <p:hf hdr="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065379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4339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3.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theme" Target="../theme/theme5.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0382E1DD-91DF-4D26-9437-82B808543800}" type="slidenum">
              <a:rPr lang="de-DE" smtClean="0"/>
              <a:t>‹#›</a:t>
            </a:fld>
            <a:endParaRPr lang="de-DE"/>
          </a:p>
        </p:txBody>
      </p:sp>
      <p:sp>
        <p:nvSpPr>
          <p:cNvPr id="66" name="Text Placeholder 16">
            <a:extLst>
              <a:ext uri="{FF2B5EF4-FFF2-40B4-BE49-F238E27FC236}">
                <a16:creationId xmlns:a16="http://schemas.microsoft.com/office/drawing/2014/main" id="{64E687F7-ADFB-431B-BFAD-ECA70B8FBAA9}"/>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419419428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2" r:id="rId29"/>
    <p:sldLayoutId id="2147483694" r:id="rId30"/>
    <p:sldLayoutId id="2147483695" r:id="rId31"/>
  </p:sldLayoutIdLst>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0293778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3911198293"/>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63"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Tree>
    <p:extLst>
      <p:ext uri="{BB962C8B-B14F-4D97-AF65-F5344CB8AC3E}">
        <p14:creationId xmlns:p14="http://schemas.microsoft.com/office/powerpoint/2010/main" val="2819481988"/>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60044100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7" Type="http://schemas.microsoft.com/office/2007/relationships/hdphoto" Target="../media/hdphoto2.wdp"/><Relationship Id="rId2" Type="http://schemas.openxmlformats.org/officeDocument/2006/relationships/slideLayout" Target="../slideLayouts/slideLayout126.xml"/><Relationship Id="rId1" Type="http://schemas.openxmlformats.org/officeDocument/2006/relationships/tags" Target="../tags/tag1.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sv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5.xml"/><Relationship Id="rId6" Type="http://schemas.openxmlformats.org/officeDocument/2006/relationships/image" Target="../media/image31.jpe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9.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arduino.stackexchange.com/questions/11946/how-to-get-weight-data-from-glass-electronic-bathroom-scale-sensors"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4.jpeg"/><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395608" y="1454645"/>
            <a:ext cx="10553700" cy="1402854"/>
          </a:xfrm>
        </p:spPr>
        <p:txBody>
          <a:bodyPr/>
          <a:lstStyle/>
          <a:p>
            <a:r>
              <a:rPr lang="en-US" sz="6000"/>
              <a:t>Azure Messaging</a:t>
            </a:r>
          </a:p>
        </p:txBody>
      </p:sp>
      <p:sp>
        <p:nvSpPr>
          <p:cNvPr id="16" name="Text Placeholder 15">
            <a:extLst>
              <a:ext uri="{FF2B5EF4-FFF2-40B4-BE49-F238E27FC236}">
                <a16:creationId xmlns:a16="http://schemas.microsoft.com/office/drawing/2014/main" id="{D76E2044-D343-5C7F-B063-5D196463C3A3}"/>
              </a:ext>
            </a:extLst>
          </p:cNvPr>
          <p:cNvSpPr>
            <a:spLocks noGrp="1"/>
          </p:cNvSpPr>
          <p:nvPr>
            <p:ph type="body" idx="7"/>
          </p:nvPr>
        </p:nvSpPr>
        <p:spPr>
          <a:xfrm>
            <a:off x="395608" y="2979426"/>
            <a:ext cx="10553700" cy="679384"/>
          </a:xfrm>
        </p:spPr>
        <p:txBody>
          <a:bodyPr/>
          <a:lstStyle/>
          <a:p>
            <a:r>
              <a:rPr lang="de-DE"/>
              <a:t>Standards Matter!</a:t>
            </a:r>
            <a:endParaRPr lang="en-US"/>
          </a:p>
        </p:txBody>
      </p:sp>
      <p:sp>
        <p:nvSpPr>
          <p:cNvPr id="17" name="Text Placeholder 3">
            <a:extLst>
              <a:ext uri="{FF2B5EF4-FFF2-40B4-BE49-F238E27FC236}">
                <a16:creationId xmlns:a16="http://schemas.microsoft.com/office/drawing/2014/main" id="{F5F122BD-5066-7D8E-DD51-4F52D00B9568}"/>
              </a:ext>
            </a:extLst>
          </p:cNvPr>
          <p:cNvSpPr txBox="1">
            <a:spLocks/>
          </p:cNvSpPr>
          <p:nvPr/>
        </p:nvSpPr>
        <p:spPr>
          <a:xfrm>
            <a:off x="269301" y="3878573"/>
            <a:ext cx="7171337" cy="286808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nl-BE" sz="2400"/>
              <a:t>Clemens Vasters</a:t>
            </a:r>
            <a:br>
              <a:rPr lang="nl-BE" sz="2400"/>
            </a:br>
            <a:r>
              <a:rPr lang="nl-BE" sz="2400">
                <a:solidFill>
                  <a:schemeClr val="tx1">
                    <a:lumMod val="95000"/>
                  </a:schemeClr>
                </a:solidFill>
              </a:rPr>
              <a:t>Principal Architect – Azure Messaging, Microsoft</a:t>
            </a:r>
            <a:br>
              <a:rPr lang="nl-BE" sz="2400">
                <a:solidFill>
                  <a:schemeClr val="tx1">
                    <a:lumMod val="95000"/>
                  </a:schemeClr>
                </a:solidFill>
              </a:rPr>
            </a:br>
            <a:r>
              <a:rPr lang="nl-BE" sz="2400">
                <a:solidFill>
                  <a:schemeClr val="tx1">
                    <a:lumMod val="95000"/>
                  </a:schemeClr>
                </a:solidFill>
              </a:rPr>
              <a:t>@clemensv</a:t>
            </a:r>
            <a:br>
              <a:rPr lang="nl-BE" sz="2400"/>
            </a:br>
            <a:br>
              <a:rPr lang="nl-BE" sz="2400"/>
            </a:br>
            <a:r>
              <a:rPr lang="nl-BE" sz="1400"/>
              <a:t>OASIS AMQP Technical Committee Chair</a:t>
            </a:r>
            <a:br>
              <a:rPr lang="nl-BE" sz="1400"/>
            </a:br>
            <a:r>
              <a:rPr lang="nl-BE" sz="1400"/>
              <a:t>OASIS MQTT TC Member</a:t>
            </a:r>
            <a:br>
              <a:rPr lang="nl-BE" sz="1400"/>
            </a:br>
            <a:r>
              <a:rPr lang="nl-BE" sz="1400"/>
              <a:t>CNCF CloudEvents Architect</a:t>
            </a:r>
            <a:br>
              <a:rPr lang="nl-BE" sz="1400"/>
            </a:br>
            <a:r>
              <a:rPr lang="nl-BE" sz="1400"/>
              <a:t>OPC UA PubSub Architect</a:t>
            </a:r>
          </a:p>
        </p:txBody>
      </p:sp>
      <p:sp>
        <p:nvSpPr>
          <p:cNvPr id="30" name="TextBox 29">
            <a:extLst>
              <a:ext uri="{FF2B5EF4-FFF2-40B4-BE49-F238E27FC236}">
                <a16:creationId xmlns:a16="http://schemas.microsoft.com/office/drawing/2014/main" id="{9F1DAF05-D6DC-F889-45D2-E1809CB147C1}"/>
              </a:ext>
            </a:extLst>
          </p:cNvPr>
          <p:cNvSpPr txBox="1"/>
          <p:nvPr/>
        </p:nvSpPr>
        <p:spPr>
          <a:xfrm>
            <a:off x="10194708" y="3935832"/>
            <a:ext cx="1787284" cy="430887"/>
          </a:xfrm>
          <a:prstGeom prst="rect">
            <a:avLst/>
          </a:prstGeom>
        </p:spPr>
        <p:txBody>
          <a:bodyPr wrap="none" lIns="0" tIns="0" rIns="0" bIns="0" rtlCol="0" anchor="t" anchorCtr="0">
            <a:spAutoFit/>
          </a:bodyPr>
          <a:lstStyle/>
          <a:p>
            <a:r>
              <a:rPr lang="de-DE" sz="2800"/>
              <a:t>Service Bus</a:t>
            </a:r>
            <a:endParaRPr lang="en-US" sz="2800"/>
          </a:p>
        </p:txBody>
      </p:sp>
      <p:sp>
        <p:nvSpPr>
          <p:cNvPr id="31" name="TextBox 30">
            <a:extLst>
              <a:ext uri="{FF2B5EF4-FFF2-40B4-BE49-F238E27FC236}">
                <a16:creationId xmlns:a16="http://schemas.microsoft.com/office/drawing/2014/main" id="{8615F9B9-63CC-4914-0D23-0D16251B614C}"/>
              </a:ext>
            </a:extLst>
          </p:cNvPr>
          <p:cNvSpPr txBox="1"/>
          <p:nvPr/>
        </p:nvSpPr>
        <p:spPr>
          <a:xfrm>
            <a:off x="10198362" y="4454163"/>
            <a:ext cx="1783630" cy="430887"/>
          </a:xfrm>
          <a:prstGeom prst="rect">
            <a:avLst/>
          </a:prstGeom>
        </p:spPr>
        <p:txBody>
          <a:bodyPr wrap="none" lIns="0" tIns="0" rIns="0" bIns="0" rtlCol="0" anchor="t" anchorCtr="0">
            <a:spAutoFit/>
          </a:bodyPr>
          <a:lstStyle/>
          <a:p>
            <a:r>
              <a:rPr lang="de-DE" sz="2800"/>
              <a:t>Event Hubs</a:t>
            </a:r>
            <a:endParaRPr lang="en-US" sz="2800"/>
          </a:p>
        </p:txBody>
      </p:sp>
      <p:sp>
        <p:nvSpPr>
          <p:cNvPr id="32" name="TextBox 31">
            <a:extLst>
              <a:ext uri="{FF2B5EF4-FFF2-40B4-BE49-F238E27FC236}">
                <a16:creationId xmlns:a16="http://schemas.microsoft.com/office/drawing/2014/main" id="{07548625-6DA5-5205-CAE7-ECB03B397CA1}"/>
              </a:ext>
            </a:extLst>
          </p:cNvPr>
          <p:cNvSpPr txBox="1"/>
          <p:nvPr/>
        </p:nvSpPr>
        <p:spPr>
          <a:xfrm>
            <a:off x="10350648" y="4972494"/>
            <a:ext cx="1631344" cy="430887"/>
          </a:xfrm>
          <a:prstGeom prst="rect">
            <a:avLst/>
          </a:prstGeom>
        </p:spPr>
        <p:txBody>
          <a:bodyPr wrap="none" lIns="0" tIns="0" rIns="0" bIns="0" rtlCol="0" anchor="t" anchorCtr="0">
            <a:spAutoFit/>
          </a:bodyPr>
          <a:lstStyle/>
          <a:p>
            <a:r>
              <a:rPr lang="de-DE" sz="2800"/>
              <a:t>Event Grid</a:t>
            </a:r>
            <a:endParaRPr lang="en-US" sz="2800"/>
          </a:p>
        </p:txBody>
      </p:sp>
      <p:sp>
        <p:nvSpPr>
          <p:cNvPr id="33" name="TextBox 32">
            <a:extLst>
              <a:ext uri="{FF2B5EF4-FFF2-40B4-BE49-F238E27FC236}">
                <a16:creationId xmlns:a16="http://schemas.microsoft.com/office/drawing/2014/main" id="{36AA30CB-4C9E-2CBD-A4A0-770DB74363AF}"/>
              </a:ext>
            </a:extLst>
          </p:cNvPr>
          <p:cNvSpPr txBox="1"/>
          <p:nvPr/>
        </p:nvSpPr>
        <p:spPr>
          <a:xfrm>
            <a:off x="11147212" y="5490825"/>
            <a:ext cx="834780" cy="430887"/>
          </a:xfrm>
          <a:prstGeom prst="rect">
            <a:avLst/>
          </a:prstGeom>
        </p:spPr>
        <p:txBody>
          <a:bodyPr wrap="none" lIns="0" tIns="0" rIns="0" bIns="0" rtlCol="0" anchor="t" anchorCtr="0">
            <a:spAutoFit/>
          </a:bodyPr>
          <a:lstStyle/>
          <a:p>
            <a:r>
              <a:rPr lang="de-DE" sz="2800"/>
              <a:t>Relay</a:t>
            </a:r>
            <a:endParaRPr lang="en-US" sz="2800"/>
          </a:p>
        </p:txBody>
      </p:sp>
      <p:sp>
        <p:nvSpPr>
          <p:cNvPr id="34" name="TextBox 33">
            <a:extLst>
              <a:ext uri="{FF2B5EF4-FFF2-40B4-BE49-F238E27FC236}">
                <a16:creationId xmlns:a16="http://schemas.microsoft.com/office/drawing/2014/main" id="{77E562B1-5362-8714-8711-49497A11CE49}"/>
              </a:ext>
            </a:extLst>
          </p:cNvPr>
          <p:cNvSpPr txBox="1"/>
          <p:nvPr/>
        </p:nvSpPr>
        <p:spPr>
          <a:xfrm>
            <a:off x="11488267" y="6009155"/>
            <a:ext cx="493725" cy="430887"/>
          </a:xfrm>
          <a:prstGeom prst="rect">
            <a:avLst/>
          </a:prstGeom>
        </p:spPr>
        <p:txBody>
          <a:bodyPr wrap="none" lIns="0" tIns="0" rIns="0" bIns="0" rtlCol="0" anchor="t" anchorCtr="0">
            <a:spAutoFit/>
          </a:bodyPr>
          <a:lstStyle/>
          <a:p>
            <a:r>
              <a:rPr lang="de-DE" sz="2800"/>
              <a:t>IoT</a:t>
            </a:r>
            <a:endParaRPr lang="en-US" sz="2800"/>
          </a:p>
        </p:txBody>
      </p:sp>
    </p:spTree>
    <p:extLst>
      <p:ext uri="{BB962C8B-B14F-4D97-AF65-F5344CB8AC3E}">
        <p14:creationId xmlns:p14="http://schemas.microsoft.com/office/powerpoint/2010/main" val="221032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re extinguisher and hose reel in hotel corridor">
            <a:extLst>
              <a:ext uri="{FF2B5EF4-FFF2-40B4-BE49-F238E27FC236}">
                <a16:creationId xmlns:a16="http://schemas.microsoft.com/office/drawing/2014/main" id="{02719E87-E90F-4FFC-9758-F8E482953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959" y="2053993"/>
            <a:ext cx="1671977" cy="1114379"/>
          </a:xfrm>
          <a:prstGeom prst="rect">
            <a:avLst/>
          </a:prstGeom>
        </p:spPr>
      </p:pic>
      <p:sp>
        <p:nvSpPr>
          <p:cNvPr id="58" name="Rectangle 57">
            <a:extLst>
              <a:ext uri="{FF2B5EF4-FFF2-40B4-BE49-F238E27FC236}">
                <a16:creationId xmlns:a16="http://schemas.microsoft.com/office/drawing/2014/main" id="{D07741CA-514A-423D-8D91-7755BE4F6777}"/>
              </a:ext>
            </a:extLst>
          </p:cNvPr>
          <p:cNvSpPr/>
          <p:nvPr/>
        </p:nvSpPr>
        <p:spPr>
          <a:xfrm>
            <a:off x="9112785" y="3673253"/>
            <a:ext cx="914371" cy="60398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Semibold" panose="020B0702040204020203" pitchFamily="34" charset="0"/>
                <a:ea typeface="+mn-ea"/>
                <a:cs typeface="Segoe UI Semibold" panose="020B0702040204020203" pitchFamily="34" charset="0"/>
              </a:rPr>
              <a:t>Action(s)</a:t>
            </a:r>
          </a:p>
        </p:txBody>
      </p:sp>
      <p:sp>
        <p:nvSpPr>
          <p:cNvPr id="46" name="Arrow: Right 45">
            <a:extLst>
              <a:ext uri="{FF2B5EF4-FFF2-40B4-BE49-F238E27FC236}">
                <a16:creationId xmlns:a16="http://schemas.microsoft.com/office/drawing/2014/main" id="{98EE96BD-1C78-4A32-979A-89C509CE634C}"/>
              </a:ext>
            </a:extLst>
          </p:cNvPr>
          <p:cNvSpPr/>
          <p:nvPr/>
        </p:nvSpPr>
        <p:spPr>
          <a:xfrm rot="16200000">
            <a:off x="7725178" y="4545817"/>
            <a:ext cx="865150" cy="383123"/>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Signal</a:t>
            </a:r>
          </a:p>
        </p:txBody>
      </p:sp>
      <p:sp>
        <p:nvSpPr>
          <p:cNvPr id="2" name="Title 1">
            <a:extLst>
              <a:ext uri="{FF2B5EF4-FFF2-40B4-BE49-F238E27FC236}">
                <a16:creationId xmlns:a16="http://schemas.microsoft.com/office/drawing/2014/main" id="{8B1BDEF3-7E46-4016-ABC4-31CA4E388C57}"/>
              </a:ext>
            </a:extLst>
          </p:cNvPr>
          <p:cNvSpPr>
            <a:spLocks noGrp="1"/>
          </p:cNvSpPr>
          <p:nvPr>
            <p:ph type="title"/>
          </p:nvPr>
        </p:nvSpPr>
        <p:spPr/>
        <p:txBody>
          <a:bodyPr/>
          <a:lstStyle/>
          <a:p>
            <a:r>
              <a:rPr lang="en-US"/>
              <a:t>Events: Observations, Signals, Jobs</a:t>
            </a:r>
          </a:p>
        </p:txBody>
      </p:sp>
      <p:pic>
        <p:nvPicPr>
          <p:cNvPr id="5" name="Picture 2" descr="Quellbild anzeigen">
            <a:extLst>
              <a:ext uri="{FF2B5EF4-FFF2-40B4-BE49-F238E27FC236}">
                <a16:creationId xmlns:a16="http://schemas.microsoft.com/office/drawing/2014/main" id="{E72B34A8-8AA3-48DE-861F-F44E339FD7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900" b="91800" l="8000" r="94800">
                        <a14:foregroundMark x1="69800" y1="12200" x2="55500" y2="9500"/>
                        <a14:foregroundMark x1="55500" y1="9500" x2="37600" y2="11300"/>
                        <a14:foregroundMark x1="37600" y1="11300" x2="23400" y2="17800"/>
                        <a14:foregroundMark x1="23400" y1="17800" x2="18100" y2="23800"/>
                        <a14:foregroundMark x1="18100" y1="23800" x2="8000" y2="55500"/>
                        <a14:foregroundMark x1="8000" y1="55500" x2="17100" y2="77400"/>
                        <a14:foregroundMark x1="62800" y1="8000" x2="48400" y2="6900"/>
                        <a14:foregroundMark x1="48400" y1="6900" x2="36400" y2="8400"/>
                        <a14:foregroundMark x1="90900" y1="36900" x2="89200" y2="63800"/>
                        <a14:foregroundMark x1="89200" y1="63800" x2="84400" y2="75300"/>
                        <a14:foregroundMark x1="93600" y1="42800" x2="94800" y2="49900"/>
                        <a14:foregroundMark x1="94800" y1="49900" x2="94200" y2="53500"/>
                        <a14:foregroundMark x1="65800" y1="90800" x2="40200" y2="91800"/>
                        <a14:foregroundMark x1="40200" y1="91800" x2="34700" y2="91000"/>
                      </a14:backgroundRemoval>
                    </a14:imgEffect>
                  </a14:imgLayer>
                </a14:imgProps>
              </a:ext>
              <a:ext uri="{28A0092B-C50C-407E-A947-70E740481C1C}">
                <a14:useLocalDpi xmlns:a14="http://schemas.microsoft.com/office/drawing/2010/main" val="0"/>
              </a:ext>
            </a:extLst>
          </a:blip>
          <a:srcRect/>
          <a:stretch>
            <a:fillRect/>
          </a:stretch>
        </p:blipFill>
        <p:spPr bwMode="auto">
          <a:xfrm>
            <a:off x="1998423" y="5241797"/>
            <a:ext cx="1030913" cy="1030913"/>
          </a:xfrm>
          <a:prstGeom prst="rect">
            <a:avLst/>
          </a:prstGeom>
          <a:noFill/>
          <a:extLst>
            <a:ext uri="{909E8E84-426E-40DD-AFC4-6F175D3DCCD1}">
              <a14:hiddenFill xmlns:a14="http://schemas.microsoft.com/office/drawing/2010/main">
                <a:solidFill>
                  <a:srgbClr val="FFFFFF"/>
                </a:solidFill>
              </a14:hiddenFill>
            </a:ext>
          </a:extLst>
        </p:spPr>
      </p:pic>
      <p:sp>
        <p:nvSpPr>
          <p:cNvPr id="6" name="Sprechblase: rechteckig 57">
            <a:extLst>
              <a:ext uri="{FF2B5EF4-FFF2-40B4-BE49-F238E27FC236}">
                <a16:creationId xmlns:a16="http://schemas.microsoft.com/office/drawing/2014/main" id="{0202BC7B-F4C0-43BB-85D8-894301650F87}"/>
              </a:ext>
            </a:extLst>
          </p:cNvPr>
          <p:cNvSpPr/>
          <p:nvPr/>
        </p:nvSpPr>
        <p:spPr>
          <a:xfrm>
            <a:off x="1546073" y="4110891"/>
            <a:ext cx="1783206" cy="864591"/>
          </a:xfrm>
          <a:prstGeom prst="wedgeRectCallout">
            <a:avLst>
              <a:gd name="adj1" fmla="val 1804"/>
              <a:gd name="adj2" fmla="val 73229"/>
            </a:avLst>
          </a:prstGeom>
          <a:noFill/>
          <a:ln w="19050">
            <a:solidFill>
              <a:srgbClr val="70AD4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Climate:</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Temperature</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Humidity</a:t>
            </a:r>
          </a:p>
        </p:txBody>
      </p:sp>
      <p:pic>
        <p:nvPicPr>
          <p:cNvPr id="8" name="Picture 2" descr="Quellbild anzeigen">
            <a:extLst>
              <a:ext uri="{FF2B5EF4-FFF2-40B4-BE49-F238E27FC236}">
                <a16:creationId xmlns:a16="http://schemas.microsoft.com/office/drawing/2014/main" id="{2FA771F2-F3A4-469F-98B0-DF7E41827B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16" b="89241" l="1899" r="95570">
                        <a14:foregroundMark x1="7384" y1="34388" x2="4852" y2="45781"/>
                        <a14:foregroundMark x1="4852" y1="45781" x2="9494" y2="58861"/>
                        <a14:foregroundMark x1="9494" y1="58861" x2="9705" y2="58861"/>
                        <a14:foregroundMark x1="6751" y1="35021" x2="5485" y2="58017"/>
                        <a14:foregroundMark x1="5485" y1="58017" x2="6751" y2="60127"/>
                        <a14:foregroundMark x1="1899" y1="42827" x2="2110" y2="50844"/>
                        <a14:foregroundMark x1="87553" y1="30802" x2="96203" y2="39241"/>
                        <a14:foregroundMark x1="96203" y1="39241" x2="95570" y2="51477"/>
                        <a14:foregroundMark x1="95570" y1="51477" x2="91139" y2="64557"/>
                      </a14:backgroundRemoval>
                    </a14:imgEffect>
                  </a14:imgLayer>
                </a14:imgProps>
              </a:ext>
              <a:ext uri="{28A0092B-C50C-407E-A947-70E740481C1C}">
                <a14:useLocalDpi xmlns:a14="http://schemas.microsoft.com/office/drawing/2010/main" val="0"/>
              </a:ext>
            </a:extLst>
          </a:blip>
          <a:srcRect/>
          <a:stretch>
            <a:fillRect/>
          </a:stretch>
        </p:blipFill>
        <p:spPr bwMode="auto">
          <a:xfrm>
            <a:off x="2055851" y="2173554"/>
            <a:ext cx="914371" cy="914371"/>
          </a:xfrm>
          <a:prstGeom prst="rect">
            <a:avLst/>
          </a:prstGeom>
          <a:noFill/>
          <a:extLst>
            <a:ext uri="{909E8E84-426E-40DD-AFC4-6F175D3DCCD1}">
              <a14:hiddenFill xmlns:a14="http://schemas.microsoft.com/office/drawing/2010/main">
                <a:solidFill>
                  <a:srgbClr val="FFFFFF"/>
                </a:solidFill>
              </a14:hiddenFill>
            </a:ext>
          </a:extLst>
        </p:spPr>
      </p:pic>
      <p:sp>
        <p:nvSpPr>
          <p:cNvPr id="9" name="Sprechblase: rechteckig 58">
            <a:extLst>
              <a:ext uri="{FF2B5EF4-FFF2-40B4-BE49-F238E27FC236}">
                <a16:creationId xmlns:a16="http://schemas.microsoft.com/office/drawing/2014/main" id="{5F5FD6A9-934D-40BE-A240-D0E33C4AE1C3}"/>
              </a:ext>
            </a:extLst>
          </p:cNvPr>
          <p:cNvSpPr/>
          <p:nvPr/>
        </p:nvSpPr>
        <p:spPr>
          <a:xfrm>
            <a:off x="1546073" y="1352923"/>
            <a:ext cx="1802522" cy="557858"/>
          </a:xfrm>
          <a:prstGeom prst="wedgeRectCallout">
            <a:avLst>
              <a:gd name="adj1" fmla="val 3160"/>
              <a:gd name="adj2" fmla="val 95394"/>
            </a:avLst>
          </a:prstGeom>
          <a:noFill/>
          <a:ln w="190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Fire</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Smoke</a:t>
            </a:r>
          </a:p>
        </p:txBody>
      </p:sp>
      <p:sp>
        <p:nvSpPr>
          <p:cNvPr id="10" name="Arrow: Right 9">
            <a:extLst>
              <a:ext uri="{FF2B5EF4-FFF2-40B4-BE49-F238E27FC236}">
                <a16:creationId xmlns:a16="http://schemas.microsoft.com/office/drawing/2014/main" id="{20BAE8C4-C023-49F7-8C20-F13048575D60}"/>
              </a:ext>
            </a:extLst>
          </p:cNvPr>
          <p:cNvSpPr/>
          <p:nvPr/>
        </p:nvSpPr>
        <p:spPr>
          <a:xfrm>
            <a:off x="3133290" y="2333980"/>
            <a:ext cx="1852956" cy="547424"/>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Signal</a:t>
            </a:r>
          </a:p>
        </p:txBody>
      </p:sp>
      <p:sp>
        <p:nvSpPr>
          <p:cNvPr id="13" name="Rectangle: Rounded Corners 12">
            <a:extLst>
              <a:ext uri="{FF2B5EF4-FFF2-40B4-BE49-F238E27FC236}">
                <a16:creationId xmlns:a16="http://schemas.microsoft.com/office/drawing/2014/main" id="{D140C02C-18A2-493A-B41A-E69DD4A02039}"/>
              </a:ext>
            </a:extLst>
          </p:cNvPr>
          <p:cNvSpPr/>
          <p:nvPr/>
        </p:nvSpPr>
        <p:spPr>
          <a:xfrm>
            <a:off x="5374987" y="2221697"/>
            <a:ext cx="996382" cy="756746"/>
          </a:xfrm>
          <a:prstGeom prst="round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9E9E9"/>
                </a:solidFill>
                <a:effectLst/>
                <a:uLnTx/>
                <a:uFillTx/>
                <a:latin typeface="Segoe UI" panose="020B0502040204020203" pitchFamily="34" charset="0"/>
                <a:ea typeface="+mn-ea"/>
                <a:cs typeface="Segoe UI" panose="020B0502040204020203" pitchFamily="34" charset="0"/>
              </a:rPr>
              <a:t>Fire Alarm!</a:t>
            </a:r>
          </a:p>
        </p:txBody>
      </p:sp>
      <p:sp>
        <p:nvSpPr>
          <p:cNvPr id="14" name="Arrow: Right 13">
            <a:extLst>
              <a:ext uri="{FF2B5EF4-FFF2-40B4-BE49-F238E27FC236}">
                <a16:creationId xmlns:a16="http://schemas.microsoft.com/office/drawing/2014/main" id="{D559402D-BDB2-4F93-A82A-81AC4E987DD4}"/>
              </a:ext>
            </a:extLst>
          </p:cNvPr>
          <p:cNvSpPr/>
          <p:nvPr/>
        </p:nvSpPr>
        <p:spPr>
          <a:xfrm>
            <a:off x="3192404" y="5445554"/>
            <a:ext cx="1852956" cy="602166"/>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Observations</a:t>
            </a:r>
          </a:p>
        </p:txBody>
      </p:sp>
      <p:cxnSp>
        <p:nvCxnSpPr>
          <p:cNvPr id="16" name="Straight Connector 15">
            <a:extLst>
              <a:ext uri="{FF2B5EF4-FFF2-40B4-BE49-F238E27FC236}">
                <a16:creationId xmlns:a16="http://schemas.microsoft.com/office/drawing/2014/main" id="{58CA199B-871A-45EF-BA0F-B9BF3735E887}"/>
              </a:ext>
            </a:extLst>
          </p:cNvPr>
          <p:cNvCxnSpPr/>
          <p:nvPr/>
        </p:nvCxnSpPr>
        <p:spPr>
          <a:xfrm>
            <a:off x="5431744" y="5182830"/>
            <a:ext cx="0" cy="1250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BE0E62-BBC8-45AA-AE32-3746ADE5C7B1}"/>
              </a:ext>
            </a:extLst>
          </p:cNvPr>
          <p:cNvCxnSpPr/>
          <p:nvPr/>
        </p:nvCxnSpPr>
        <p:spPr>
          <a:xfrm>
            <a:off x="5374988" y="6264415"/>
            <a:ext cx="45278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BFEFC6-F359-4AA3-A489-15D7B994E620}"/>
              </a:ext>
            </a:extLst>
          </p:cNvPr>
          <p:cNvCxnSpPr/>
          <p:nvPr/>
        </p:nvCxnSpPr>
        <p:spPr>
          <a:xfrm>
            <a:off x="5374987" y="5451967"/>
            <a:ext cx="4527857" cy="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1D257B6-9DF1-45E1-A998-020CE45C48F9}"/>
              </a:ext>
            </a:extLst>
          </p:cNvPr>
          <p:cNvSpPr/>
          <p:nvPr/>
        </p:nvSpPr>
        <p:spPr>
          <a:xfrm>
            <a:off x="5513724" y="5705357"/>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1" name="Oval 20">
            <a:extLst>
              <a:ext uri="{FF2B5EF4-FFF2-40B4-BE49-F238E27FC236}">
                <a16:creationId xmlns:a16="http://schemas.microsoft.com/office/drawing/2014/main" id="{D84A026F-0672-4EA8-9F8E-795AF3F194E2}"/>
              </a:ext>
            </a:extLst>
          </p:cNvPr>
          <p:cNvSpPr/>
          <p:nvPr/>
        </p:nvSpPr>
        <p:spPr>
          <a:xfrm>
            <a:off x="5795939" y="540017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2" name="Oval 21">
            <a:extLst>
              <a:ext uri="{FF2B5EF4-FFF2-40B4-BE49-F238E27FC236}">
                <a16:creationId xmlns:a16="http://schemas.microsoft.com/office/drawing/2014/main" id="{FC150891-5A15-41CC-A2B1-24E1E1D4C83E}"/>
              </a:ext>
            </a:extLst>
          </p:cNvPr>
          <p:cNvSpPr/>
          <p:nvPr/>
        </p:nvSpPr>
        <p:spPr>
          <a:xfrm>
            <a:off x="6038993" y="5822549"/>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3" name="Oval 22">
            <a:extLst>
              <a:ext uri="{FF2B5EF4-FFF2-40B4-BE49-F238E27FC236}">
                <a16:creationId xmlns:a16="http://schemas.microsoft.com/office/drawing/2014/main" id="{D92F0626-47C1-400D-9150-1999F80B8CF3}"/>
              </a:ext>
            </a:extLst>
          </p:cNvPr>
          <p:cNvSpPr/>
          <p:nvPr/>
        </p:nvSpPr>
        <p:spPr>
          <a:xfrm>
            <a:off x="6312276" y="5754529"/>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4" name="Oval 23">
            <a:extLst>
              <a:ext uri="{FF2B5EF4-FFF2-40B4-BE49-F238E27FC236}">
                <a16:creationId xmlns:a16="http://schemas.microsoft.com/office/drawing/2014/main" id="{22D98832-E3D6-46AF-99B9-8EA58D1987A6}"/>
              </a:ext>
            </a:extLst>
          </p:cNvPr>
          <p:cNvSpPr/>
          <p:nvPr/>
        </p:nvSpPr>
        <p:spPr>
          <a:xfrm>
            <a:off x="6523083" y="561550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5" name="Oval 24">
            <a:extLst>
              <a:ext uri="{FF2B5EF4-FFF2-40B4-BE49-F238E27FC236}">
                <a16:creationId xmlns:a16="http://schemas.microsoft.com/office/drawing/2014/main" id="{DCB1ED8B-FA4A-49CA-9DC8-61477B146C6C}"/>
              </a:ext>
            </a:extLst>
          </p:cNvPr>
          <p:cNvSpPr/>
          <p:nvPr/>
        </p:nvSpPr>
        <p:spPr>
          <a:xfrm>
            <a:off x="6805298" y="546586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6" name="Oval 25">
            <a:extLst>
              <a:ext uri="{FF2B5EF4-FFF2-40B4-BE49-F238E27FC236}">
                <a16:creationId xmlns:a16="http://schemas.microsoft.com/office/drawing/2014/main" id="{262B7C9C-E103-4870-B5C2-21B92AA0215D}"/>
              </a:ext>
            </a:extLst>
          </p:cNvPr>
          <p:cNvSpPr/>
          <p:nvPr/>
        </p:nvSpPr>
        <p:spPr>
          <a:xfrm>
            <a:off x="7049829" y="5722708"/>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7" name="Oval 26">
            <a:extLst>
              <a:ext uri="{FF2B5EF4-FFF2-40B4-BE49-F238E27FC236}">
                <a16:creationId xmlns:a16="http://schemas.microsoft.com/office/drawing/2014/main" id="{7F66DF35-D0BD-46B1-B590-370AA2DD2A32}"/>
              </a:ext>
            </a:extLst>
          </p:cNvPr>
          <p:cNvSpPr/>
          <p:nvPr/>
        </p:nvSpPr>
        <p:spPr>
          <a:xfrm>
            <a:off x="7285801" y="552418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8" name="Oval 27">
            <a:extLst>
              <a:ext uri="{FF2B5EF4-FFF2-40B4-BE49-F238E27FC236}">
                <a16:creationId xmlns:a16="http://schemas.microsoft.com/office/drawing/2014/main" id="{11A04030-39AC-4E66-83A5-637A93246BF8}"/>
              </a:ext>
            </a:extLst>
          </p:cNvPr>
          <p:cNvSpPr/>
          <p:nvPr/>
        </p:nvSpPr>
        <p:spPr>
          <a:xfrm>
            <a:off x="7509187" y="565502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29" name="Oval 28">
            <a:extLst>
              <a:ext uri="{FF2B5EF4-FFF2-40B4-BE49-F238E27FC236}">
                <a16:creationId xmlns:a16="http://schemas.microsoft.com/office/drawing/2014/main" id="{A756F10D-8C5D-4E63-A474-ABB04875A403}"/>
              </a:ext>
            </a:extLst>
          </p:cNvPr>
          <p:cNvSpPr/>
          <p:nvPr/>
        </p:nvSpPr>
        <p:spPr>
          <a:xfrm>
            <a:off x="7732573" y="522461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0" name="Oval 29">
            <a:extLst>
              <a:ext uri="{FF2B5EF4-FFF2-40B4-BE49-F238E27FC236}">
                <a16:creationId xmlns:a16="http://schemas.microsoft.com/office/drawing/2014/main" id="{FBDAF356-0CEF-4AD2-8329-3719EA32703A}"/>
              </a:ext>
            </a:extLst>
          </p:cNvPr>
          <p:cNvSpPr/>
          <p:nvPr/>
        </p:nvSpPr>
        <p:spPr>
          <a:xfrm>
            <a:off x="7955959" y="5576177"/>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1" name="Oval 30">
            <a:extLst>
              <a:ext uri="{FF2B5EF4-FFF2-40B4-BE49-F238E27FC236}">
                <a16:creationId xmlns:a16="http://schemas.microsoft.com/office/drawing/2014/main" id="{C363131C-E555-49C9-9FC9-9237ABB9F832}"/>
              </a:ext>
            </a:extLst>
          </p:cNvPr>
          <p:cNvSpPr/>
          <p:nvPr/>
        </p:nvSpPr>
        <p:spPr>
          <a:xfrm>
            <a:off x="8179345" y="529711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2" name="Oval 31">
            <a:extLst>
              <a:ext uri="{FF2B5EF4-FFF2-40B4-BE49-F238E27FC236}">
                <a16:creationId xmlns:a16="http://schemas.microsoft.com/office/drawing/2014/main" id="{9A26F4A7-FA8F-4B1B-A7EF-A8E886246887}"/>
              </a:ext>
            </a:extLst>
          </p:cNvPr>
          <p:cNvSpPr/>
          <p:nvPr/>
        </p:nvSpPr>
        <p:spPr>
          <a:xfrm>
            <a:off x="8402731" y="5402736"/>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3" name="Oval 32">
            <a:extLst>
              <a:ext uri="{FF2B5EF4-FFF2-40B4-BE49-F238E27FC236}">
                <a16:creationId xmlns:a16="http://schemas.microsoft.com/office/drawing/2014/main" id="{FD8BC13E-F60E-4E0E-A695-6F1FB3539CB8}"/>
              </a:ext>
            </a:extLst>
          </p:cNvPr>
          <p:cNvSpPr/>
          <p:nvPr/>
        </p:nvSpPr>
        <p:spPr>
          <a:xfrm>
            <a:off x="8626117" y="508043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4" name="Oval 33">
            <a:extLst>
              <a:ext uri="{FF2B5EF4-FFF2-40B4-BE49-F238E27FC236}">
                <a16:creationId xmlns:a16="http://schemas.microsoft.com/office/drawing/2014/main" id="{5D4B67F8-9ADC-4A96-AA22-766C31C86081}"/>
              </a:ext>
            </a:extLst>
          </p:cNvPr>
          <p:cNvSpPr/>
          <p:nvPr/>
        </p:nvSpPr>
        <p:spPr>
          <a:xfrm>
            <a:off x="8849503" y="5490332"/>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5" name="Oval 34">
            <a:extLst>
              <a:ext uri="{FF2B5EF4-FFF2-40B4-BE49-F238E27FC236}">
                <a16:creationId xmlns:a16="http://schemas.microsoft.com/office/drawing/2014/main" id="{0D434FC1-D7DA-4004-B5F7-F837803458E7}"/>
              </a:ext>
            </a:extLst>
          </p:cNvPr>
          <p:cNvSpPr/>
          <p:nvPr/>
        </p:nvSpPr>
        <p:spPr>
          <a:xfrm>
            <a:off x="9072889" y="5080431"/>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6" name="Oval 35">
            <a:extLst>
              <a:ext uri="{FF2B5EF4-FFF2-40B4-BE49-F238E27FC236}">
                <a16:creationId xmlns:a16="http://schemas.microsoft.com/office/drawing/2014/main" id="{398F01EF-5339-433E-AFDA-9D23B9DF36B9}"/>
              </a:ext>
            </a:extLst>
          </p:cNvPr>
          <p:cNvSpPr/>
          <p:nvPr/>
        </p:nvSpPr>
        <p:spPr>
          <a:xfrm>
            <a:off x="9296275" y="5200245"/>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7" name="Oval 36">
            <a:extLst>
              <a:ext uri="{FF2B5EF4-FFF2-40B4-BE49-F238E27FC236}">
                <a16:creationId xmlns:a16="http://schemas.microsoft.com/office/drawing/2014/main" id="{EBA52CC0-AF2C-479F-AD83-BB8A2588BF8B}"/>
              </a:ext>
            </a:extLst>
          </p:cNvPr>
          <p:cNvSpPr/>
          <p:nvPr/>
        </p:nvSpPr>
        <p:spPr>
          <a:xfrm>
            <a:off x="9519661" y="5021664"/>
            <a:ext cx="201794" cy="179703"/>
          </a:xfrm>
          <a:prstGeom prst="ellipse">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72BF079-833B-4A5A-A15C-26A426FB4E0B}"/>
              </a:ext>
            </a:extLst>
          </p:cNvPr>
          <p:cNvSpPr/>
          <p:nvPr/>
        </p:nvSpPr>
        <p:spPr>
          <a:xfrm>
            <a:off x="5431745" y="5154522"/>
            <a:ext cx="4483713" cy="756745"/>
          </a:xfrm>
          <a:custGeom>
            <a:avLst/>
            <a:gdLst>
              <a:gd name="connsiteX0" fmla="*/ 0 w 4483713"/>
              <a:gd name="connsiteY0" fmla="*/ 756745 h 756745"/>
              <a:gd name="connsiteX1" fmla="*/ 485578 w 4483713"/>
              <a:gd name="connsiteY1" fmla="*/ 561253 h 756745"/>
              <a:gd name="connsiteX2" fmla="*/ 952237 w 4483713"/>
              <a:gd name="connsiteY2" fmla="*/ 611703 h 756745"/>
              <a:gd name="connsiteX3" fmla="*/ 1273853 w 4483713"/>
              <a:gd name="connsiteY3" fmla="*/ 662152 h 756745"/>
              <a:gd name="connsiteX4" fmla="*/ 1929699 w 4483713"/>
              <a:gd name="connsiteY4" fmla="*/ 517109 h 756745"/>
              <a:gd name="connsiteX5" fmla="*/ 2598157 w 4483713"/>
              <a:gd name="connsiteY5" fmla="*/ 315311 h 756745"/>
              <a:gd name="connsiteX6" fmla="*/ 3064816 w 4483713"/>
              <a:gd name="connsiteY6" fmla="*/ 176574 h 756745"/>
              <a:gd name="connsiteX7" fmla="*/ 3682825 w 4483713"/>
              <a:gd name="connsiteY7" fmla="*/ 138737 h 756745"/>
              <a:gd name="connsiteX8" fmla="*/ 4225158 w 4483713"/>
              <a:gd name="connsiteY8" fmla="*/ 75675 h 756745"/>
              <a:gd name="connsiteX9" fmla="*/ 4483713 w 4483713"/>
              <a:gd name="connsiteY9" fmla="*/ 0 h 75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3713" h="756745">
                <a:moveTo>
                  <a:pt x="0" y="756745"/>
                </a:moveTo>
                <a:cubicBezTo>
                  <a:pt x="163436" y="671086"/>
                  <a:pt x="326872" y="585427"/>
                  <a:pt x="485578" y="561253"/>
                </a:cubicBezTo>
                <a:cubicBezTo>
                  <a:pt x="644284" y="537079"/>
                  <a:pt x="820858" y="594887"/>
                  <a:pt x="952237" y="611703"/>
                </a:cubicBezTo>
                <a:cubicBezTo>
                  <a:pt x="1083616" y="628519"/>
                  <a:pt x="1110943" y="677918"/>
                  <a:pt x="1273853" y="662152"/>
                </a:cubicBezTo>
                <a:cubicBezTo>
                  <a:pt x="1436763" y="646386"/>
                  <a:pt x="1708982" y="574916"/>
                  <a:pt x="1929699" y="517109"/>
                </a:cubicBezTo>
                <a:cubicBezTo>
                  <a:pt x="2150416" y="459302"/>
                  <a:pt x="2598157" y="315311"/>
                  <a:pt x="2598157" y="315311"/>
                </a:cubicBezTo>
                <a:cubicBezTo>
                  <a:pt x="2787343" y="258555"/>
                  <a:pt x="2884038" y="206003"/>
                  <a:pt x="3064816" y="176574"/>
                </a:cubicBezTo>
                <a:cubicBezTo>
                  <a:pt x="3245594" y="147145"/>
                  <a:pt x="3489435" y="155553"/>
                  <a:pt x="3682825" y="138737"/>
                </a:cubicBezTo>
                <a:cubicBezTo>
                  <a:pt x="3876215" y="121921"/>
                  <a:pt x="4091677" y="98798"/>
                  <a:pt x="4225158" y="75675"/>
                </a:cubicBezTo>
                <a:cubicBezTo>
                  <a:pt x="4358639" y="52552"/>
                  <a:pt x="4421176" y="26276"/>
                  <a:pt x="4483713" y="0"/>
                </a:cubicBezTo>
              </a:path>
            </a:pathLst>
          </a:cu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676AC82F-AB91-4003-8EF8-30B35C58E23B}"/>
              </a:ext>
            </a:extLst>
          </p:cNvPr>
          <p:cNvCxnSpPr>
            <a:cxnSpLocks/>
          </p:cNvCxnSpPr>
          <p:nvPr/>
        </p:nvCxnSpPr>
        <p:spPr>
          <a:xfrm flipH="1" flipV="1">
            <a:off x="8179343" y="5021664"/>
            <a:ext cx="2" cy="1221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E0E180E-E492-4051-83DB-40E67E487840}"/>
              </a:ext>
            </a:extLst>
          </p:cNvPr>
          <p:cNvSpPr/>
          <p:nvPr/>
        </p:nvSpPr>
        <p:spPr>
          <a:xfrm>
            <a:off x="7509187" y="3708680"/>
            <a:ext cx="1352122" cy="568555"/>
          </a:xfrm>
          <a:prstGeom prst="round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60952" rIns="609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414241"/>
                </a:solidFill>
                <a:effectLst/>
                <a:uLnTx/>
                <a:uFillTx/>
                <a:latin typeface="Segoe UI" panose="020B0502040204020203" pitchFamily="34" charset="0"/>
                <a:ea typeface="+mn-ea"/>
                <a:cs typeface="Segoe UI" panose="020B0502040204020203" pitchFamily="34" charset="0"/>
              </a:rPr>
              <a:t>Average crossed threshold</a:t>
            </a:r>
          </a:p>
        </p:txBody>
      </p:sp>
      <p:sp>
        <p:nvSpPr>
          <p:cNvPr id="44" name="TextBox 43">
            <a:extLst>
              <a:ext uri="{FF2B5EF4-FFF2-40B4-BE49-F238E27FC236}">
                <a16:creationId xmlns:a16="http://schemas.microsoft.com/office/drawing/2014/main" id="{3185A69A-0A3E-48B5-AB0B-429C3B3A8EC3}"/>
              </a:ext>
            </a:extLst>
          </p:cNvPr>
          <p:cNvSpPr txBox="1"/>
          <p:nvPr/>
        </p:nvSpPr>
        <p:spPr>
          <a:xfrm>
            <a:off x="9569971" y="6317037"/>
            <a:ext cx="302968" cy="169277"/>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Time</a:t>
            </a:r>
          </a:p>
        </p:txBody>
      </p:sp>
      <p:sp>
        <p:nvSpPr>
          <p:cNvPr id="45" name="Diamond 44">
            <a:extLst>
              <a:ext uri="{FF2B5EF4-FFF2-40B4-BE49-F238E27FC236}">
                <a16:creationId xmlns:a16="http://schemas.microsoft.com/office/drawing/2014/main" id="{8C9CDA5F-9465-4E38-9696-2C808BE5B797}"/>
              </a:ext>
            </a:extLst>
          </p:cNvPr>
          <p:cNvSpPr/>
          <p:nvPr/>
        </p:nvSpPr>
        <p:spPr>
          <a:xfrm>
            <a:off x="8122685" y="5392560"/>
            <a:ext cx="113316" cy="107206"/>
          </a:xfrm>
          <a:prstGeom prst="diamond">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6B29209-8026-4E6A-BDEE-88C7880144BC}"/>
              </a:ext>
            </a:extLst>
          </p:cNvPr>
          <p:cNvSpPr/>
          <p:nvPr/>
        </p:nvSpPr>
        <p:spPr>
          <a:xfrm>
            <a:off x="9154590" y="3788940"/>
            <a:ext cx="205307" cy="409226"/>
          </a:xfrm>
          <a:custGeom>
            <a:avLst/>
            <a:gdLst>
              <a:gd name="connsiteX0" fmla="*/ 296833 w 704440"/>
              <a:gd name="connsiteY0" fmla="*/ 695364 h 1249796"/>
              <a:gd name="connsiteX1" fmla="*/ 15668 w 704440"/>
              <a:gd name="connsiteY1" fmla="*/ 695364 h 1249796"/>
              <a:gd name="connsiteX2" fmla="*/ 0 w 704440"/>
              <a:gd name="connsiteY2" fmla="*/ 681185 h 1249796"/>
              <a:gd name="connsiteX3" fmla="*/ 1410 w 704440"/>
              <a:gd name="connsiteY3" fmla="*/ 675309 h 1249796"/>
              <a:gd name="connsiteX4" fmla="*/ 338511 w 704440"/>
              <a:gd name="connsiteY4" fmla="*/ 8315 h 1249796"/>
              <a:gd name="connsiteX5" fmla="*/ 353082 w 704440"/>
              <a:gd name="connsiteY5" fmla="*/ 11 h 1249796"/>
              <a:gd name="connsiteX6" fmla="*/ 685639 w 704440"/>
              <a:gd name="connsiteY6" fmla="*/ 11 h 1249796"/>
              <a:gd name="connsiteX7" fmla="*/ 701307 w 704440"/>
              <a:gd name="connsiteY7" fmla="*/ 14191 h 1249796"/>
              <a:gd name="connsiteX8" fmla="*/ 698565 w 704440"/>
              <a:gd name="connsiteY8" fmla="*/ 22025 h 1249796"/>
              <a:gd name="connsiteX9" fmla="*/ 302709 w 704440"/>
              <a:gd name="connsiteY9" fmla="*/ 543853 h 1249796"/>
              <a:gd name="connsiteX10" fmla="*/ 688773 w 704440"/>
              <a:gd name="connsiteY10" fmla="*/ 543853 h 1249796"/>
              <a:gd name="connsiteX11" fmla="*/ 704441 w 704440"/>
              <a:gd name="connsiteY11" fmla="*/ 558033 h 1249796"/>
              <a:gd name="connsiteX12" fmla="*/ 700367 w 704440"/>
              <a:gd name="connsiteY12" fmla="*/ 567591 h 1249796"/>
              <a:gd name="connsiteX13" fmla="*/ 58834 w 704440"/>
              <a:gd name="connsiteY13" fmla="*/ 1234976 h 1249796"/>
              <a:gd name="connsiteX14" fmla="*/ 30945 w 704440"/>
              <a:gd name="connsiteY14" fmla="*/ 1220170 h 1249796"/>
              <a:gd name="connsiteX15" fmla="*/ 30945 w 704440"/>
              <a:gd name="connsiteY15" fmla="*/ 1220170 h 12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440" h="1249796">
                <a:moveTo>
                  <a:pt x="296833" y="695364"/>
                </a:moveTo>
                <a:lnTo>
                  <a:pt x="15668" y="695364"/>
                </a:lnTo>
                <a:cubicBezTo>
                  <a:pt x="7461" y="695678"/>
                  <a:pt x="504" y="689382"/>
                  <a:pt x="0" y="681185"/>
                </a:cubicBezTo>
                <a:cubicBezTo>
                  <a:pt x="2" y="679142"/>
                  <a:pt x="485" y="677130"/>
                  <a:pt x="1410" y="675309"/>
                </a:cubicBezTo>
                <a:lnTo>
                  <a:pt x="338511" y="8315"/>
                </a:lnTo>
                <a:cubicBezTo>
                  <a:pt x="341435" y="3042"/>
                  <a:pt x="347055" y="-160"/>
                  <a:pt x="353082" y="11"/>
                </a:cubicBezTo>
                <a:lnTo>
                  <a:pt x="685639" y="11"/>
                </a:lnTo>
                <a:cubicBezTo>
                  <a:pt x="693849" y="-302"/>
                  <a:pt x="700806" y="5993"/>
                  <a:pt x="701307" y="14191"/>
                </a:cubicBezTo>
                <a:cubicBezTo>
                  <a:pt x="701276" y="17032"/>
                  <a:pt x="700312" y="19786"/>
                  <a:pt x="698565" y="22025"/>
                </a:cubicBezTo>
                <a:lnTo>
                  <a:pt x="302709" y="543853"/>
                </a:lnTo>
                <a:lnTo>
                  <a:pt x="688773" y="543853"/>
                </a:lnTo>
                <a:cubicBezTo>
                  <a:pt x="696983" y="543540"/>
                  <a:pt x="703939" y="549835"/>
                  <a:pt x="704441" y="558033"/>
                </a:cubicBezTo>
                <a:cubicBezTo>
                  <a:pt x="704378" y="561628"/>
                  <a:pt x="702921" y="565058"/>
                  <a:pt x="700367" y="567591"/>
                </a:cubicBezTo>
                <a:lnTo>
                  <a:pt x="58834" y="1234976"/>
                </a:lnTo>
                <a:cubicBezTo>
                  <a:pt x="52802" y="1238580"/>
                  <a:pt x="9949" y="1274147"/>
                  <a:pt x="30945" y="1220170"/>
                </a:cubicBezTo>
                <a:lnTo>
                  <a:pt x="30945" y="1220170"/>
                </a:lnTo>
                <a:close/>
              </a:path>
            </a:pathLst>
          </a:custGeom>
          <a:solidFill>
            <a:srgbClr val="FEA11B"/>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1E258E20-14C1-4207-A68A-B6FCDA951486}"/>
              </a:ext>
            </a:extLst>
          </p:cNvPr>
          <p:cNvSpPr/>
          <p:nvPr/>
        </p:nvSpPr>
        <p:spPr>
          <a:xfrm>
            <a:off x="7275387" y="2301499"/>
            <a:ext cx="914371" cy="60398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414241"/>
                </a:solidFill>
                <a:effectLst/>
                <a:uLnTx/>
                <a:uFillTx/>
                <a:latin typeface="Segoe UI Semibold" panose="020B0702040204020203" pitchFamily="34" charset="0"/>
                <a:ea typeface="+mn-ea"/>
                <a:cs typeface="Segoe UI Semibold" panose="020B0702040204020203" pitchFamily="34" charset="0"/>
              </a:rPr>
              <a:t>Action(s)</a:t>
            </a:r>
          </a:p>
        </p:txBody>
      </p:sp>
      <p:sp>
        <p:nvSpPr>
          <p:cNvPr id="60" name="Freeform: Shape 59">
            <a:extLst>
              <a:ext uri="{FF2B5EF4-FFF2-40B4-BE49-F238E27FC236}">
                <a16:creationId xmlns:a16="http://schemas.microsoft.com/office/drawing/2014/main" id="{DD60B1F9-14F0-4D10-A5B2-3A05E1022A50}"/>
              </a:ext>
            </a:extLst>
          </p:cNvPr>
          <p:cNvSpPr/>
          <p:nvPr/>
        </p:nvSpPr>
        <p:spPr>
          <a:xfrm>
            <a:off x="7319931" y="2416048"/>
            <a:ext cx="205307" cy="409226"/>
          </a:xfrm>
          <a:custGeom>
            <a:avLst/>
            <a:gdLst>
              <a:gd name="connsiteX0" fmla="*/ 296833 w 704440"/>
              <a:gd name="connsiteY0" fmla="*/ 695364 h 1249796"/>
              <a:gd name="connsiteX1" fmla="*/ 15668 w 704440"/>
              <a:gd name="connsiteY1" fmla="*/ 695364 h 1249796"/>
              <a:gd name="connsiteX2" fmla="*/ 0 w 704440"/>
              <a:gd name="connsiteY2" fmla="*/ 681185 h 1249796"/>
              <a:gd name="connsiteX3" fmla="*/ 1410 w 704440"/>
              <a:gd name="connsiteY3" fmla="*/ 675309 h 1249796"/>
              <a:gd name="connsiteX4" fmla="*/ 338511 w 704440"/>
              <a:gd name="connsiteY4" fmla="*/ 8315 h 1249796"/>
              <a:gd name="connsiteX5" fmla="*/ 353082 w 704440"/>
              <a:gd name="connsiteY5" fmla="*/ 11 h 1249796"/>
              <a:gd name="connsiteX6" fmla="*/ 685639 w 704440"/>
              <a:gd name="connsiteY6" fmla="*/ 11 h 1249796"/>
              <a:gd name="connsiteX7" fmla="*/ 701307 w 704440"/>
              <a:gd name="connsiteY7" fmla="*/ 14191 h 1249796"/>
              <a:gd name="connsiteX8" fmla="*/ 698565 w 704440"/>
              <a:gd name="connsiteY8" fmla="*/ 22025 h 1249796"/>
              <a:gd name="connsiteX9" fmla="*/ 302709 w 704440"/>
              <a:gd name="connsiteY9" fmla="*/ 543853 h 1249796"/>
              <a:gd name="connsiteX10" fmla="*/ 688773 w 704440"/>
              <a:gd name="connsiteY10" fmla="*/ 543853 h 1249796"/>
              <a:gd name="connsiteX11" fmla="*/ 704441 w 704440"/>
              <a:gd name="connsiteY11" fmla="*/ 558033 h 1249796"/>
              <a:gd name="connsiteX12" fmla="*/ 700367 w 704440"/>
              <a:gd name="connsiteY12" fmla="*/ 567591 h 1249796"/>
              <a:gd name="connsiteX13" fmla="*/ 58834 w 704440"/>
              <a:gd name="connsiteY13" fmla="*/ 1234976 h 1249796"/>
              <a:gd name="connsiteX14" fmla="*/ 30945 w 704440"/>
              <a:gd name="connsiteY14" fmla="*/ 1220170 h 1249796"/>
              <a:gd name="connsiteX15" fmla="*/ 30945 w 704440"/>
              <a:gd name="connsiteY15" fmla="*/ 1220170 h 124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4440" h="1249796">
                <a:moveTo>
                  <a:pt x="296833" y="695364"/>
                </a:moveTo>
                <a:lnTo>
                  <a:pt x="15668" y="695364"/>
                </a:lnTo>
                <a:cubicBezTo>
                  <a:pt x="7461" y="695678"/>
                  <a:pt x="504" y="689382"/>
                  <a:pt x="0" y="681185"/>
                </a:cubicBezTo>
                <a:cubicBezTo>
                  <a:pt x="2" y="679142"/>
                  <a:pt x="485" y="677130"/>
                  <a:pt x="1410" y="675309"/>
                </a:cubicBezTo>
                <a:lnTo>
                  <a:pt x="338511" y="8315"/>
                </a:lnTo>
                <a:cubicBezTo>
                  <a:pt x="341435" y="3042"/>
                  <a:pt x="347055" y="-160"/>
                  <a:pt x="353082" y="11"/>
                </a:cubicBezTo>
                <a:lnTo>
                  <a:pt x="685639" y="11"/>
                </a:lnTo>
                <a:cubicBezTo>
                  <a:pt x="693849" y="-302"/>
                  <a:pt x="700806" y="5993"/>
                  <a:pt x="701307" y="14191"/>
                </a:cubicBezTo>
                <a:cubicBezTo>
                  <a:pt x="701276" y="17032"/>
                  <a:pt x="700312" y="19786"/>
                  <a:pt x="698565" y="22025"/>
                </a:cubicBezTo>
                <a:lnTo>
                  <a:pt x="302709" y="543853"/>
                </a:lnTo>
                <a:lnTo>
                  <a:pt x="688773" y="543853"/>
                </a:lnTo>
                <a:cubicBezTo>
                  <a:pt x="696983" y="543540"/>
                  <a:pt x="703939" y="549835"/>
                  <a:pt x="704441" y="558033"/>
                </a:cubicBezTo>
                <a:cubicBezTo>
                  <a:pt x="704378" y="561628"/>
                  <a:pt x="702921" y="565058"/>
                  <a:pt x="700367" y="567591"/>
                </a:cubicBezTo>
                <a:lnTo>
                  <a:pt x="58834" y="1234976"/>
                </a:lnTo>
                <a:cubicBezTo>
                  <a:pt x="52802" y="1238580"/>
                  <a:pt x="9949" y="1274147"/>
                  <a:pt x="30945" y="1220170"/>
                </a:cubicBezTo>
                <a:lnTo>
                  <a:pt x="30945" y="1220170"/>
                </a:lnTo>
                <a:close/>
              </a:path>
            </a:pathLst>
          </a:custGeom>
          <a:solidFill>
            <a:srgbClr val="FEA11B"/>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Arrow: Right 60">
            <a:extLst>
              <a:ext uri="{FF2B5EF4-FFF2-40B4-BE49-F238E27FC236}">
                <a16:creationId xmlns:a16="http://schemas.microsoft.com/office/drawing/2014/main" id="{92832ED7-5B66-47D5-9738-1C9BD8E289FD}"/>
              </a:ext>
            </a:extLst>
          </p:cNvPr>
          <p:cNvSpPr/>
          <p:nvPr/>
        </p:nvSpPr>
        <p:spPr>
          <a:xfrm>
            <a:off x="8872297" y="3862360"/>
            <a:ext cx="245942" cy="25918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2" name="Arrow: Right 61">
            <a:extLst>
              <a:ext uri="{FF2B5EF4-FFF2-40B4-BE49-F238E27FC236}">
                <a16:creationId xmlns:a16="http://schemas.microsoft.com/office/drawing/2014/main" id="{1478D90B-DD99-4D59-A9F0-74C0D4D16AE9}"/>
              </a:ext>
            </a:extLst>
          </p:cNvPr>
          <p:cNvSpPr/>
          <p:nvPr/>
        </p:nvSpPr>
        <p:spPr>
          <a:xfrm>
            <a:off x="6400243" y="2490427"/>
            <a:ext cx="776636" cy="25918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14241"/>
              </a:solidFill>
              <a:effectLst/>
              <a:uLnTx/>
              <a:uFillTx/>
              <a:latin typeface="Segoe UI"/>
              <a:ea typeface="+mn-ea"/>
              <a:cs typeface="+mn-cs"/>
            </a:endParaRPr>
          </a:p>
        </p:txBody>
      </p:sp>
      <p:sp>
        <p:nvSpPr>
          <p:cNvPr id="63" name="Speech Bubble: Rectangle with Corners Rounded 62">
            <a:extLst>
              <a:ext uri="{FF2B5EF4-FFF2-40B4-BE49-F238E27FC236}">
                <a16:creationId xmlns:a16="http://schemas.microsoft.com/office/drawing/2014/main" id="{0570EE04-3E99-49AF-A388-4EE5DCC051BB}"/>
              </a:ext>
            </a:extLst>
          </p:cNvPr>
          <p:cNvSpPr/>
          <p:nvPr/>
        </p:nvSpPr>
        <p:spPr>
          <a:xfrm>
            <a:off x="3754177" y="4170904"/>
            <a:ext cx="3041668" cy="787574"/>
          </a:xfrm>
          <a:prstGeom prst="wedgeRoundRectCallout">
            <a:avLst>
              <a:gd name="adj1" fmla="val 85000"/>
              <a:gd name="adj2" fmla="val 24866"/>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14241"/>
                </a:solidFill>
                <a:effectLst/>
                <a:uLnTx/>
                <a:uFillTx/>
                <a:latin typeface="Segoe UI"/>
                <a:ea typeface="+mn-ea"/>
                <a:cs typeface="+mn-cs"/>
              </a:rPr>
              <a:t>Derivative signals are computed from sequences of observations</a:t>
            </a:r>
          </a:p>
        </p:txBody>
      </p:sp>
      <p:sp>
        <p:nvSpPr>
          <p:cNvPr id="64" name="Speech Bubble: Rectangle with Corners Rounded 63">
            <a:extLst>
              <a:ext uri="{FF2B5EF4-FFF2-40B4-BE49-F238E27FC236}">
                <a16:creationId xmlns:a16="http://schemas.microsoft.com/office/drawing/2014/main" id="{C16979CF-C026-4E80-88A5-E0F5DB9C1F8B}"/>
              </a:ext>
            </a:extLst>
          </p:cNvPr>
          <p:cNvSpPr/>
          <p:nvPr/>
        </p:nvSpPr>
        <p:spPr>
          <a:xfrm>
            <a:off x="3936968" y="1190756"/>
            <a:ext cx="1624425" cy="787574"/>
          </a:xfrm>
          <a:prstGeom prst="wedgeRoundRectCallout">
            <a:avLst>
              <a:gd name="adj1" fmla="val -49739"/>
              <a:gd name="adj2" fmla="val 100134"/>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14241"/>
                </a:solidFill>
                <a:effectLst/>
                <a:uLnTx/>
                <a:uFillTx/>
                <a:latin typeface="Segoe UI"/>
                <a:ea typeface="+mn-ea"/>
                <a:cs typeface="+mn-cs"/>
              </a:rPr>
              <a:t>Signals are immediately actionable</a:t>
            </a:r>
          </a:p>
        </p:txBody>
      </p:sp>
      <p:cxnSp>
        <p:nvCxnSpPr>
          <p:cNvPr id="67" name="Straight Connector 66">
            <a:extLst>
              <a:ext uri="{FF2B5EF4-FFF2-40B4-BE49-F238E27FC236}">
                <a16:creationId xmlns:a16="http://schemas.microsoft.com/office/drawing/2014/main" id="{B29561D4-329C-4D10-B63F-E998AAB8F2CB}"/>
              </a:ext>
            </a:extLst>
          </p:cNvPr>
          <p:cNvCxnSpPr>
            <a:cxnSpLocks/>
          </p:cNvCxnSpPr>
          <p:nvPr/>
        </p:nvCxnSpPr>
        <p:spPr>
          <a:xfrm flipH="1">
            <a:off x="177587" y="3500042"/>
            <a:ext cx="11409848" cy="3116"/>
          </a:xfrm>
          <a:prstGeom prst="line">
            <a:avLst/>
          </a:prstGeom>
        </p:spPr>
        <p:style>
          <a:lnRef idx="1">
            <a:schemeClr val="accent1"/>
          </a:lnRef>
          <a:fillRef idx="0">
            <a:schemeClr val="accent1"/>
          </a:fillRef>
          <a:effectRef idx="0">
            <a:schemeClr val="accent1"/>
          </a:effectRef>
          <a:fontRef idx="minor">
            <a:schemeClr val="tx1"/>
          </a:fontRef>
        </p:style>
      </p:cxnSp>
      <p:sp>
        <p:nvSpPr>
          <p:cNvPr id="47" name="Speech Bubble: Rectangle with Corners Rounded 46">
            <a:extLst>
              <a:ext uri="{FF2B5EF4-FFF2-40B4-BE49-F238E27FC236}">
                <a16:creationId xmlns:a16="http://schemas.microsoft.com/office/drawing/2014/main" id="{A03E7440-F3A0-48BF-BB0A-61F240386AB9}"/>
              </a:ext>
            </a:extLst>
          </p:cNvPr>
          <p:cNvSpPr/>
          <p:nvPr/>
        </p:nvSpPr>
        <p:spPr>
          <a:xfrm>
            <a:off x="6205687" y="1241670"/>
            <a:ext cx="2867202" cy="568526"/>
          </a:xfrm>
          <a:prstGeom prst="wedgeRoundRectCallout">
            <a:avLst>
              <a:gd name="adj1" fmla="val -28788"/>
              <a:gd name="adj2" fmla="val 151874"/>
              <a:gd name="adj3" fmla="val 16667"/>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14241"/>
                </a:solidFill>
                <a:effectLst/>
                <a:uLnTx/>
                <a:uFillTx/>
                <a:latin typeface="Segoe UI"/>
                <a:ea typeface="+mn-ea"/>
                <a:cs typeface="+mn-cs"/>
              </a:rPr>
              <a:t>Signal? Job?</a:t>
            </a:r>
            <a:br>
              <a:rPr kumimoji="0" lang="en-US" sz="1400" b="0" i="0" u="none" strike="noStrike" kern="1200" cap="none" spc="0" normalizeH="0" baseline="0" noProof="0">
                <a:ln>
                  <a:noFill/>
                </a:ln>
                <a:solidFill>
                  <a:srgbClr val="414241"/>
                </a:solidFill>
                <a:effectLst/>
                <a:uLnTx/>
                <a:uFillTx/>
                <a:latin typeface="Segoe UI"/>
                <a:ea typeface="+mn-ea"/>
                <a:cs typeface="+mn-cs"/>
              </a:rPr>
            </a:br>
            <a:r>
              <a:rPr kumimoji="0" lang="en-US" sz="1400" b="0" i="0" u="none" strike="noStrike" kern="1200" cap="none" spc="0" normalizeH="0" baseline="0" noProof="0">
                <a:ln>
                  <a:noFill/>
                </a:ln>
                <a:solidFill>
                  <a:srgbClr val="414241"/>
                </a:solidFill>
                <a:effectLst/>
                <a:uLnTx/>
                <a:uFillTx/>
                <a:latin typeface="Segoe UI"/>
                <a:ea typeface="+mn-ea"/>
                <a:cs typeface="+mn-cs"/>
              </a:rPr>
              <a:t>Is there an expectation to fulfill?</a:t>
            </a:r>
          </a:p>
        </p:txBody>
      </p:sp>
    </p:spTree>
    <p:custDataLst>
      <p:tags r:id="rId1"/>
    </p:custDataLst>
    <p:extLst>
      <p:ext uri="{BB962C8B-B14F-4D97-AF65-F5344CB8AC3E}">
        <p14:creationId xmlns:p14="http://schemas.microsoft.com/office/powerpoint/2010/main" val="21414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el 72">
            <a:extLst>
              <a:ext uri="{FF2B5EF4-FFF2-40B4-BE49-F238E27FC236}">
                <a16:creationId xmlns:a16="http://schemas.microsoft.com/office/drawing/2014/main" id="{F9AE0DD1-5CFB-4206-8B6E-1D2D02A06EC0}"/>
              </a:ext>
            </a:extLst>
          </p:cNvPr>
          <p:cNvSpPr>
            <a:spLocks noGrp="1"/>
          </p:cNvSpPr>
          <p:nvPr>
            <p:ph type="title"/>
          </p:nvPr>
        </p:nvSpPr>
        <p:spPr>
          <a:xfrm>
            <a:off x="362372" y="2980114"/>
            <a:ext cx="2157366" cy="1325563"/>
          </a:xfrm>
        </p:spPr>
        <p:txBody>
          <a:bodyPr/>
          <a:lstStyle/>
          <a:p>
            <a:r>
              <a:rPr lang="de-DE"/>
              <a:t>1:1</a:t>
            </a:r>
            <a:br>
              <a:rPr lang="de-DE"/>
            </a:br>
            <a:r>
              <a:rPr lang="de-DE"/>
              <a:t>Patterns</a:t>
            </a:r>
          </a:p>
        </p:txBody>
      </p:sp>
      <p:grpSp>
        <p:nvGrpSpPr>
          <p:cNvPr id="3" name="Group 2">
            <a:extLst>
              <a:ext uri="{FF2B5EF4-FFF2-40B4-BE49-F238E27FC236}">
                <a16:creationId xmlns:a16="http://schemas.microsoft.com/office/drawing/2014/main" id="{D5E832C0-B3F4-FE5E-44AF-1CEB347A42C6}"/>
              </a:ext>
            </a:extLst>
          </p:cNvPr>
          <p:cNvGrpSpPr/>
          <p:nvPr/>
        </p:nvGrpSpPr>
        <p:grpSpPr>
          <a:xfrm>
            <a:off x="3203782" y="743243"/>
            <a:ext cx="6933795" cy="4904872"/>
            <a:chOff x="3145916" y="364540"/>
            <a:chExt cx="8389891" cy="5934895"/>
          </a:xfrm>
        </p:grpSpPr>
        <p:sp>
          <p:nvSpPr>
            <p:cNvPr id="4" name="Ellipse 3">
              <a:extLst>
                <a:ext uri="{FF2B5EF4-FFF2-40B4-BE49-F238E27FC236}">
                  <a16:creationId xmlns:a16="http://schemas.microsoft.com/office/drawing/2014/main" id="{D43DD465-0CF5-4E1E-8E7B-87526E04C5E8}"/>
                </a:ext>
              </a:extLst>
            </p:cNvPr>
            <p:cNvSpPr/>
            <p:nvPr/>
          </p:nvSpPr>
          <p:spPr>
            <a:xfrm>
              <a:off x="3226458" y="1118488"/>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5" name="Ellipse 4">
              <a:extLst>
                <a:ext uri="{FF2B5EF4-FFF2-40B4-BE49-F238E27FC236}">
                  <a16:creationId xmlns:a16="http://schemas.microsoft.com/office/drawing/2014/main" id="{64D9B515-6239-424B-AF4B-EF933C4F6C1D}"/>
                </a:ext>
              </a:extLst>
            </p:cNvPr>
            <p:cNvSpPr/>
            <p:nvPr/>
          </p:nvSpPr>
          <p:spPr>
            <a:xfrm>
              <a:off x="5364005" y="1118488"/>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6" name="Ellipse 5">
              <a:extLst>
                <a:ext uri="{FF2B5EF4-FFF2-40B4-BE49-F238E27FC236}">
                  <a16:creationId xmlns:a16="http://schemas.microsoft.com/office/drawing/2014/main" id="{BAF036F0-121F-46C5-B34C-CCCEC07B12EA}"/>
                </a:ext>
              </a:extLst>
            </p:cNvPr>
            <p:cNvSpPr/>
            <p:nvPr/>
          </p:nvSpPr>
          <p:spPr>
            <a:xfrm>
              <a:off x="8527164" y="1100540"/>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050"/>
                <a:t>Inter-</a:t>
              </a:r>
              <a:r>
                <a:rPr lang="de-DE" sz="1050" err="1"/>
                <a:t>mediary</a:t>
              </a:r>
              <a:endParaRPr lang="de-DE" sz="1050"/>
            </a:p>
          </p:txBody>
        </p:sp>
        <p:cxnSp>
          <p:nvCxnSpPr>
            <p:cNvPr id="8" name="Gerader Verbinder 7">
              <a:extLst>
                <a:ext uri="{FF2B5EF4-FFF2-40B4-BE49-F238E27FC236}">
                  <a16:creationId xmlns:a16="http://schemas.microsoft.com/office/drawing/2014/main" id="{5A528307-7C3F-4D46-BDE2-D138DCA30AEC}"/>
                </a:ext>
              </a:extLst>
            </p:cNvPr>
            <p:cNvCxnSpPr/>
            <p:nvPr/>
          </p:nvCxnSpPr>
          <p:spPr>
            <a:xfrm>
              <a:off x="3145916" y="763866"/>
              <a:ext cx="320355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C2B3654B-018C-461D-A1AC-5CC614C7C522}"/>
                </a:ext>
              </a:extLst>
            </p:cNvPr>
            <p:cNvSpPr txBox="1"/>
            <p:nvPr/>
          </p:nvSpPr>
          <p:spPr>
            <a:xfrm>
              <a:off x="4175283" y="364540"/>
              <a:ext cx="1435328" cy="372410"/>
            </a:xfrm>
            <a:prstGeom prst="rect">
              <a:avLst/>
            </a:prstGeom>
            <a:noFill/>
          </p:spPr>
          <p:txBody>
            <a:bodyPr wrap="none" rtlCol="0">
              <a:spAutoFit/>
            </a:bodyPr>
            <a:lstStyle/>
            <a:p>
              <a:r>
                <a:rPr lang="de-DE" sz="1400"/>
                <a:t>Peer-to-Peer</a:t>
              </a:r>
            </a:p>
          </p:txBody>
        </p:sp>
        <p:sp>
          <p:nvSpPr>
            <p:cNvPr id="12" name="Textfeld 11">
              <a:extLst>
                <a:ext uri="{FF2B5EF4-FFF2-40B4-BE49-F238E27FC236}">
                  <a16:creationId xmlns:a16="http://schemas.microsoft.com/office/drawing/2014/main" id="{C5B8A66A-CB87-4DA9-B4CC-73660A62E6B9}"/>
                </a:ext>
              </a:extLst>
            </p:cNvPr>
            <p:cNvSpPr txBox="1"/>
            <p:nvPr/>
          </p:nvSpPr>
          <p:spPr>
            <a:xfrm>
              <a:off x="4197511" y="1002130"/>
              <a:ext cx="1361468" cy="558615"/>
            </a:xfrm>
            <a:prstGeom prst="rect">
              <a:avLst/>
            </a:prstGeom>
            <a:noFill/>
          </p:spPr>
          <p:txBody>
            <a:bodyPr wrap="none" rtlCol="0">
              <a:spAutoFit/>
            </a:bodyPr>
            <a:lstStyle/>
            <a:p>
              <a:pPr algn="ctr"/>
              <a:r>
                <a:rPr lang="de-DE" sz="1200" err="1"/>
                <a:t>Unidirectional</a:t>
              </a:r>
              <a:br>
                <a:rPr lang="de-DE" sz="1200"/>
              </a:br>
              <a:r>
                <a:rPr lang="de-DE" sz="1200"/>
                <a:t>Push</a:t>
              </a:r>
            </a:p>
          </p:txBody>
        </p:sp>
        <p:sp>
          <p:nvSpPr>
            <p:cNvPr id="13" name="Ellipse 12">
              <a:extLst>
                <a:ext uri="{FF2B5EF4-FFF2-40B4-BE49-F238E27FC236}">
                  <a16:creationId xmlns:a16="http://schemas.microsoft.com/office/drawing/2014/main" id="{3358FA3D-7480-408E-85E0-05D668954C54}"/>
                </a:ext>
              </a:extLst>
            </p:cNvPr>
            <p:cNvSpPr/>
            <p:nvPr/>
          </p:nvSpPr>
          <p:spPr>
            <a:xfrm>
              <a:off x="3264358" y="5112184"/>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14" name="Ellipse 13">
              <a:extLst>
                <a:ext uri="{FF2B5EF4-FFF2-40B4-BE49-F238E27FC236}">
                  <a16:creationId xmlns:a16="http://schemas.microsoft.com/office/drawing/2014/main" id="{B14EB7DC-1ABC-4C97-99EF-3F3F8C8D36B0}"/>
                </a:ext>
              </a:extLst>
            </p:cNvPr>
            <p:cNvSpPr/>
            <p:nvPr/>
          </p:nvSpPr>
          <p:spPr>
            <a:xfrm>
              <a:off x="5416119" y="5112184"/>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16" name="Textfeld 15">
              <a:extLst>
                <a:ext uri="{FF2B5EF4-FFF2-40B4-BE49-F238E27FC236}">
                  <a16:creationId xmlns:a16="http://schemas.microsoft.com/office/drawing/2014/main" id="{2BC4EFCE-57C5-4F82-B4DF-A69225949E1F}"/>
                </a:ext>
              </a:extLst>
            </p:cNvPr>
            <p:cNvSpPr txBox="1"/>
            <p:nvPr/>
          </p:nvSpPr>
          <p:spPr>
            <a:xfrm>
              <a:off x="4231044" y="4937476"/>
              <a:ext cx="1361468" cy="558615"/>
            </a:xfrm>
            <a:prstGeom prst="rect">
              <a:avLst/>
            </a:prstGeom>
            <a:noFill/>
          </p:spPr>
          <p:txBody>
            <a:bodyPr wrap="none" rtlCol="0">
              <a:spAutoFit/>
            </a:bodyPr>
            <a:lstStyle/>
            <a:p>
              <a:pPr algn="ctr"/>
              <a:r>
                <a:rPr lang="de-DE" sz="1200" err="1"/>
                <a:t>Unidirectional</a:t>
              </a:r>
              <a:br>
                <a:rPr lang="de-DE" sz="1200"/>
              </a:br>
              <a:r>
                <a:rPr lang="de-DE" sz="1200"/>
                <a:t>Pull</a:t>
              </a:r>
            </a:p>
          </p:txBody>
        </p:sp>
        <p:sp>
          <p:nvSpPr>
            <p:cNvPr id="17" name="Pfeil: 180-Grad 16">
              <a:extLst>
                <a:ext uri="{FF2B5EF4-FFF2-40B4-BE49-F238E27FC236}">
                  <a16:creationId xmlns:a16="http://schemas.microsoft.com/office/drawing/2014/main" id="{651E2CE2-72C3-490E-A12E-2BE34D88E72D}"/>
                </a:ext>
              </a:extLst>
            </p:cNvPr>
            <p:cNvSpPr/>
            <p:nvPr/>
          </p:nvSpPr>
          <p:spPr>
            <a:xfrm rot="16200000">
              <a:off x="4804151" y="5237878"/>
              <a:ext cx="312696" cy="89587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18" name="Pfeil: nach rechts 17">
              <a:extLst>
                <a:ext uri="{FF2B5EF4-FFF2-40B4-BE49-F238E27FC236}">
                  <a16:creationId xmlns:a16="http://schemas.microsoft.com/office/drawing/2014/main" id="{08AD8B3F-6FE5-49D0-8585-D7645F1211B3}"/>
                </a:ext>
              </a:extLst>
            </p:cNvPr>
            <p:cNvSpPr/>
            <p:nvPr/>
          </p:nvSpPr>
          <p:spPr>
            <a:xfrm>
              <a:off x="4448552" y="1621001"/>
              <a:ext cx="88729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19" name="Gerader Verbinder 18">
              <a:extLst>
                <a:ext uri="{FF2B5EF4-FFF2-40B4-BE49-F238E27FC236}">
                  <a16:creationId xmlns:a16="http://schemas.microsoft.com/office/drawing/2014/main" id="{B4C80E98-CC7A-4457-9342-558DBA616459}"/>
                </a:ext>
              </a:extLst>
            </p:cNvPr>
            <p:cNvCxnSpPr>
              <a:cxnSpLocks/>
            </p:cNvCxnSpPr>
            <p:nvPr/>
          </p:nvCxnSpPr>
          <p:spPr>
            <a:xfrm>
              <a:off x="6875375" y="767029"/>
              <a:ext cx="442433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F8E4ABF8-593C-4BF6-8F6A-EAD690804E87}"/>
                </a:ext>
              </a:extLst>
            </p:cNvPr>
            <p:cNvSpPr txBox="1"/>
            <p:nvPr/>
          </p:nvSpPr>
          <p:spPr>
            <a:xfrm>
              <a:off x="8599767" y="364540"/>
              <a:ext cx="1082316" cy="372410"/>
            </a:xfrm>
            <a:prstGeom prst="rect">
              <a:avLst/>
            </a:prstGeom>
            <a:noFill/>
          </p:spPr>
          <p:txBody>
            <a:bodyPr wrap="none" rtlCol="0">
              <a:spAutoFit/>
            </a:bodyPr>
            <a:lstStyle/>
            <a:p>
              <a:r>
                <a:rPr lang="de-DE" sz="1400" err="1"/>
                <a:t>Brokered</a:t>
              </a:r>
              <a:endParaRPr lang="de-DE" sz="1400"/>
            </a:p>
          </p:txBody>
        </p:sp>
        <p:sp>
          <p:nvSpPr>
            <p:cNvPr id="21" name="Ellipse 20">
              <a:extLst>
                <a:ext uri="{FF2B5EF4-FFF2-40B4-BE49-F238E27FC236}">
                  <a16:creationId xmlns:a16="http://schemas.microsoft.com/office/drawing/2014/main" id="{88BB3B8C-2B75-428E-83B5-2DA4349500C4}"/>
                </a:ext>
              </a:extLst>
            </p:cNvPr>
            <p:cNvSpPr/>
            <p:nvPr/>
          </p:nvSpPr>
          <p:spPr>
            <a:xfrm>
              <a:off x="6875375" y="1140524"/>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22" name="Ellipse 21">
              <a:extLst>
                <a:ext uri="{FF2B5EF4-FFF2-40B4-BE49-F238E27FC236}">
                  <a16:creationId xmlns:a16="http://schemas.microsoft.com/office/drawing/2014/main" id="{6560046A-27F2-4E3C-9C07-7D0068AFEE6C}"/>
                </a:ext>
              </a:extLst>
            </p:cNvPr>
            <p:cNvSpPr/>
            <p:nvPr/>
          </p:nvSpPr>
          <p:spPr>
            <a:xfrm>
              <a:off x="10288184" y="1100540"/>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23" name="Pfeil: nach rechts 22">
              <a:extLst>
                <a:ext uri="{FF2B5EF4-FFF2-40B4-BE49-F238E27FC236}">
                  <a16:creationId xmlns:a16="http://schemas.microsoft.com/office/drawing/2014/main" id="{952469EE-F710-4B15-AF81-4E38CFE307AD}"/>
                </a:ext>
              </a:extLst>
            </p:cNvPr>
            <p:cNvSpPr/>
            <p:nvPr/>
          </p:nvSpPr>
          <p:spPr>
            <a:xfrm>
              <a:off x="8071844" y="1581016"/>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26" name="Ellipse 25">
              <a:extLst>
                <a:ext uri="{FF2B5EF4-FFF2-40B4-BE49-F238E27FC236}">
                  <a16:creationId xmlns:a16="http://schemas.microsoft.com/office/drawing/2014/main" id="{B57FCD3E-94B7-410C-9E33-1885E1D89E1E}"/>
                </a:ext>
              </a:extLst>
            </p:cNvPr>
            <p:cNvSpPr/>
            <p:nvPr/>
          </p:nvSpPr>
          <p:spPr>
            <a:xfrm>
              <a:off x="8595069" y="5112183"/>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050"/>
                <a:t>Inter-</a:t>
              </a:r>
              <a:r>
                <a:rPr lang="de-DE" sz="1050" err="1"/>
                <a:t>mediary</a:t>
              </a:r>
              <a:endParaRPr lang="de-DE" sz="1050"/>
            </a:p>
          </p:txBody>
        </p:sp>
        <p:sp>
          <p:nvSpPr>
            <p:cNvPr id="27" name="Ellipse 26">
              <a:extLst>
                <a:ext uri="{FF2B5EF4-FFF2-40B4-BE49-F238E27FC236}">
                  <a16:creationId xmlns:a16="http://schemas.microsoft.com/office/drawing/2014/main" id="{9E5ACAD4-8699-48E4-9CC2-D59A5DEE727D}"/>
                </a:ext>
              </a:extLst>
            </p:cNvPr>
            <p:cNvSpPr/>
            <p:nvPr/>
          </p:nvSpPr>
          <p:spPr>
            <a:xfrm>
              <a:off x="6943280" y="5152167"/>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28" name="Ellipse 27">
              <a:extLst>
                <a:ext uri="{FF2B5EF4-FFF2-40B4-BE49-F238E27FC236}">
                  <a16:creationId xmlns:a16="http://schemas.microsoft.com/office/drawing/2014/main" id="{1EA2E53A-5440-40C3-BC45-F63D2D6DB97F}"/>
                </a:ext>
              </a:extLst>
            </p:cNvPr>
            <p:cNvSpPr/>
            <p:nvPr/>
          </p:nvSpPr>
          <p:spPr>
            <a:xfrm>
              <a:off x="10356089" y="5112183"/>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29" name="Pfeil: nach rechts 28">
              <a:extLst>
                <a:ext uri="{FF2B5EF4-FFF2-40B4-BE49-F238E27FC236}">
                  <a16:creationId xmlns:a16="http://schemas.microsoft.com/office/drawing/2014/main" id="{B915D4C0-EB41-4304-AC0C-199BE358E0F8}"/>
                </a:ext>
              </a:extLst>
            </p:cNvPr>
            <p:cNvSpPr/>
            <p:nvPr/>
          </p:nvSpPr>
          <p:spPr>
            <a:xfrm>
              <a:off x="8139749" y="5592659"/>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30" name="Pfeil: 180-Grad 29">
              <a:extLst>
                <a:ext uri="{FF2B5EF4-FFF2-40B4-BE49-F238E27FC236}">
                  <a16:creationId xmlns:a16="http://schemas.microsoft.com/office/drawing/2014/main" id="{56627FD6-A404-47F6-B752-6764E1DB2E8E}"/>
                </a:ext>
              </a:extLst>
            </p:cNvPr>
            <p:cNvSpPr/>
            <p:nvPr/>
          </p:nvSpPr>
          <p:spPr>
            <a:xfrm rot="16200000">
              <a:off x="9896574" y="5379364"/>
              <a:ext cx="312696" cy="55626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31" name="Pfeil: nach rechts 30">
              <a:extLst>
                <a:ext uri="{FF2B5EF4-FFF2-40B4-BE49-F238E27FC236}">
                  <a16:creationId xmlns:a16="http://schemas.microsoft.com/office/drawing/2014/main" id="{413DCB75-3D14-462A-BD0E-EDC958FE50D7}"/>
                </a:ext>
              </a:extLst>
            </p:cNvPr>
            <p:cNvSpPr/>
            <p:nvPr/>
          </p:nvSpPr>
          <p:spPr>
            <a:xfrm>
              <a:off x="9769873" y="1581016"/>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0" name="Ellipse 49">
              <a:extLst>
                <a:ext uri="{FF2B5EF4-FFF2-40B4-BE49-F238E27FC236}">
                  <a16:creationId xmlns:a16="http://schemas.microsoft.com/office/drawing/2014/main" id="{C2EA4619-C9DC-47CA-B93A-176F6D414CC1}"/>
                </a:ext>
              </a:extLst>
            </p:cNvPr>
            <p:cNvSpPr/>
            <p:nvPr/>
          </p:nvSpPr>
          <p:spPr>
            <a:xfrm>
              <a:off x="3228958" y="3047226"/>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51" name="Ellipse 50">
              <a:extLst>
                <a:ext uri="{FF2B5EF4-FFF2-40B4-BE49-F238E27FC236}">
                  <a16:creationId xmlns:a16="http://schemas.microsoft.com/office/drawing/2014/main" id="{7F362FAE-C9BF-46FB-9948-24C7F8D3026D}"/>
                </a:ext>
              </a:extLst>
            </p:cNvPr>
            <p:cNvSpPr/>
            <p:nvPr/>
          </p:nvSpPr>
          <p:spPr>
            <a:xfrm>
              <a:off x="5366505" y="3047226"/>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52" name="Ellipse 51">
              <a:extLst>
                <a:ext uri="{FF2B5EF4-FFF2-40B4-BE49-F238E27FC236}">
                  <a16:creationId xmlns:a16="http://schemas.microsoft.com/office/drawing/2014/main" id="{73E7000F-30D9-421E-8A4C-9FD0F3FA6B53}"/>
                </a:ext>
              </a:extLst>
            </p:cNvPr>
            <p:cNvSpPr/>
            <p:nvPr/>
          </p:nvSpPr>
          <p:spPr>
            <a:xfrm>
              <a:off x="8529664" y="2470212"/>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050"/>
                <a:t>Inter-</a:t>
              </a:r>
              <a:r>
                <a:rPr lang="de-DE" sz="1050" err="1"/>
                <a:t>mediary</a:t>
              </a:r>
              <a:endParaRPr lang="de-DE" sz="1050"/>
            </a:p>
          </p:txBody>
        </p:sp>
        <p:sp>
          <p:nvSpPr>
            <p:cNvPr id="53" name="Textfeld 52">
              <a:extLst>
                <a:ext uri="{FF2B5EF4-FFF2-40B4-BE49-F238E27FC236}">
                  <a16:creationId xmlns:a16="http://schemas.microsoft.com/office/drawing/2014/main" id="{45ED1E11-5F0D-47B3-B398-75D1DAFE8E41}"/>
                </a:ext>
              </a:extLst>
            </p:cNvPr>
            <p:cNvSpPr txBox="1"/>
            <p:nvPr/>
          </p:nvSpPr>
          <p:spPr>
            <a:xfrm>
              <a:off x="4590309" y="2905757"/>
              <a:ext cx="516331" cy="335169"/>
            </a:xfrm>
            <a:prstGeom prst="rect">
              <a:avLst/>
            </a:prstGeom>
            <a:noFill/>
          </p:spPr>
          <p:txBody>
            <a:bodyPr wrap="none" rtlCol="0">
              <a:spAutoFit/>
            </a:bodyPr>
            <a:lstStyle/>
            <a:p>
              <a:r>
                <a:rPr lang="de-DE" sz="1200"/>
                <a:t>R/R</a:t>
              </a:r>
            </a:p>
          </p:txBody>
        </p:sp>
        <p:sp>
          <p:nvSpPr>
            <p:cNvPr id="54" name="Pfeil: nach rechts 53">
              <a:extLst>
                <a:ext uri="{FF2B5EF4-FFF2-40B4-BE49-F238E27FC236}">
                  <a16:creationId xmlns:a16="http://schemas.microsoft.com/office/drawing/2014/main" id="{01675ED2-D05C-4F2F-9907-E76DD11EDC2A}"/>
                </a:ext>
              </a:extLst>
            </p:cNvPr>
            <p:cNvSpPr/>
            <p:nvPr/>
          </p:nvSpPr>
          <p:spPr>
            <a:xfrm>
              <a:off x="4451052" y="3549739"/>
              <a:ext cx="88729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5" name="Ellipse 54">
              <a:extLst>
                <a:ext uri="{FF2B5EF4-FFF2-40B4-BE49-F238E27FC236}">
                  <a16:creationId xmlns:a16="http://schemas.microsoft.com/office/drawing/2014/main" id="{6CE7D7E9-A481-481A-B64B-2CB96365B07E}"/>
                </a:ext>
              </a:extLst>
            </p:cNvPr>
            <p:cNvSpPr/>
            <p:nvPr/>
          </p:nvSpPr>
          <p:spPr>
            <a:xfrm>
              <a:off x="6877875" y="2510196"/>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56" name="Ellipse 55">
              <a:extLst>
                <a:ext uri="{FF2B5EF4-FFF2-40B4-BE49-F238E27FC236}">
                  <a16:creationId xmlns:a16="http://schemas.microsoft.com/office/drawing/2014/main" id="{DBC78C6C-B64B-497B-B3D4-97390C2241D1}"/>
                </a:ext>
              </a:extLst>
            </p:cNvPr>
            <p:cNvSpPr/>
            <p:nvPr/>
          </p:nvSpPr>
          <p:spPr>
            <a:xfrm>
              <a:off x="10290684" y="2470212"/>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57" name="Pfeil: nach rechts 56">
              <a:extLst>
                <a:ext uri="{FF2B5EF4-FFF2-40B4-BE49-F238E27FC236}">
                  <a16:creationId xmlns:a16="http://schemas.microsoft.com/office/drawing/2014/main" id="{FF3E24D5-C3DD-4863-9F6D-2495E90D1A02}"/>
                </a:ext>
              </a:extLst>
            </p:cNvPr>
            <p:cNvSpPr/>
            <p:nvPr/>
          </p:nvSpPr>
          <p:spPr>
            <a:xfrm>
              <a:off x="8074344" y="2950688"/>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8" name="Pfeil: nach rechts 57">
              <a:extLst>
                <a:ext uri="{FF2B5EF4-FFF2-40B4-BE49-F238E27FC236}">
                  <a16:creationId xmlns:a16="http://schemas.microsoft.com/office/drawing/2014/main" id="{EBD23A23-AB6A-4B45-87AA-BC8E57C43CAF}"/>
                </a:ext>
              </a:extLst>
            </p:cNvPr>
            <p:cNvSpPr/>
            <p:nvPr/>
          </p:nvSpPr>
          <p:spPr>
            <a:xfrm>
              <a:off x="9772373" y="2950688"/>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9" name="Pfeil: nach rechts 58">
              <a:extLst>
                <a:ext uri="{FF2B5EF4-FFF2-40B4-BE49-F238E27FC236}">
                  <a16:creationId xmlns:a16="http://schemas.microsoft.com/office/drawing/2014/main" id="{AA1EC7BC-6E0A-48FF-98F9-26A327D6BB64}"/>
                </a:ext>
              </a:extLst>
            </p:cNvPr>
            <p:cNvSpPr/>
            <p:nvPr/>
          </p:nvSpPr>
          <p:spPr>
            <a:xfrm flipH="1">
              <a:off x="4455527" y="3765912"/>
              <a:ext cx="88729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0" name="Pfeil: nach rechts 59">
              <a:extLst>
                <a:ext uri="{FF2B5EF4-FFF2-40B4-BE49-F238E27FC236}">
                  <a16:creationId xmlns:a16="http://schemas.microsoft.com/office/drawing/2014/main" id="{F866FC37-5908-4747-88B9-934A3BFCDA09}"/>
                </a:ext>
              </a:extLst>
            </p:cNvPr>
            <p:cNvSpPr/>
            <p:nvPr/>
          </p:nvSpPr>
          <p:spPr>
            <a:xfrm flipH="1">
              <a:off x="8059448" y="3177575"/>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1" name="Pfeil: nach rechts 60">
              <a:extLst>
                <a:ext uri="{FF2B5EF4-FFF2-40B4-BE49-F238E27FC236}">
                  <a16:creationId xmlns:a16="http://schemas.microsoft.com/office/drawing/2014/main" id="{71E5C7F7-E8C2-40AE-91BF-E1DA9CDD27B3}"/>
                </a:ext>
              </a:extLst>
            </p:cNvPr>
            <p:cNvSpPr/>
            <p:nvPr/>
          </p:nvSpPr>
          <p:spPr>
            <a:xfrm flipH="1">
              <a:off x="9730506" y="3161207"/>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64" name="Ellipse 63">
              <a:extLst>
                <a:ext uri="{FF2B5EF4-FFF2-40B4-BE49-F238E27FC236}">
                  <a16:creationId xmlns:a16="http://schemas.microsoft.com/office/drawing/2014/main" id="{9855A607-A633-4AFE-8E26-1A3673FCE03C}"/>
                </a:ext>
              </a:extLst>
            </p:cNvPr>
            <p:cNvSpPr/>
            <p:nvPr/>
          </p:nvSpPr>
          <p:spPr>
            <a:xfrm>
              <a:off x="8543915" y="3759678"/>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050"/>
                <a:t>Inter-</a:t>
              </a:r>
              <a:r>
                <a:rPr lang="de-DE" sz="1050" err="1"/>
                <a:t>mediary</a:t>
              </a:r>
              <a:endParaRPr lang="de-DE" sz="1050"/>
            </a:p>
          </p:txBody>
        </p:sp>
        <p:sp>
          <p:nvSpPr>
            <p:cNvPr id="65" name="Ellipse 64">
              <a:extLst>
                <a:ext uri="{FF2B5EF4-FFF2-40B4-BE49-F238E27FC236}">
                  <a16:creationId xmlns:a16="http://schemas.microsoft.com/office/drawing/2014/main" id="{2D241B6C-D4F2-483E-A0E2-D2AA90EDF8A5}"/>
                </a:ext>
              </a:extLst>
            </p:cNvPr>
            <p:cNvSpPr/>
            <p:nvPr/>
          </p:nvSpPr>
          <p:spPr>
            <a:xfrm>
              <a:off x="6892126" y="3799662"/>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Source</a:t>
              </a:r>
            </a:p>
          </p:txBody>
        </p:sp>
        <p:sp>
          <p:nvSpPr>
            <p:cNvPr id="66" name="Ellipse 65">
              <a:extLst>
                <a:ext uri="{FF2B5EF4-FFF2-40B4-BE49-F238E27FC236}">
                  <a16:creationId xmlns:a16="http://schemas.microsoft.com/office/drawing/2014/main" id="{B164FF28-A6C8-479E-AB05-4C97D16392C2}"/>
                </a:ext>
              </a:extLst>
            </p:cNvPr>
            <p:cNvSpPr/>
            <p:nvPr/>
          </p:nvSpPr>
          <p:spPr>
            <a:xfrm>
              <a:off x="10304935" y="3759678"/>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200"/>
                <a:t>Target</a:t>
              </a:r>
            </a:p>
          </p:txBody>
        </p:sp>
        <p:sp>
          <p:nvSpPr>
            <p:cNvPr id="67" name="Pfeil: nach rechts 66">
              <a:extLst>
                <a:ext uri="{FF2B5EF4-FFF2-40B4-BE49-F238E27FC236}">
                  <a16:creationId xmlns:a16="http://schemas.microsoft.com/office/drawing/2014/main" id="{09279BA5-9C47-4402-9907-1FC58015C3DF}"/>
                </a:ext>
              </a:extLst>
            </p:cNvPr>
            <p:cNvSpPr/>
            <p:nvPr/>
          </p:nvSpPr>
          <p:spPr>
            <a:xfrm>
              <a:off x="8088595" y="4145394"/>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0" name="Pfeil: nach rechts 69">
              <a:extLst>
                <a:ext uri="{FF2B5EF4-FFF2-40B4-BE49-F238E27FC236}">
                  <a16:creationId xmlns:a16="http://schemas.microsoft.com/office/drawing/2014/main" id="{3E84F523-EEA3-4058-B075-990E0DB836D7}"/>
                </a:ext>
              </a:extLst>
            </p:cNvPr>
            <p:cNvSpPr/>
            <p:nvPr/>
          </p:nvSpPr>
          <p:spPr>
            <a:xfrm flipH="1">
              <a:off x="9744757" y="4469625"/>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71" name="Pfeil: 180-Grad 70">
              <a:extLst>
                <a:ext uri="{FF2B5EF4-FFF2-40B4-BE49-F238E27FC236}">
                  <a16:creationId xmlns:a16="http://schemas.microsoft.com/office/drawing/2014/main" id="{FABABE7E-E4CF-47FB-A30C-1B91B8AD5EC7}"/>
                </a:ext>
              </a:extLst>
            </p:cNvPr>
            <p:cNvSpPr/>
            <p:nvPr/>
          </p:nvSpPr>
          <p:spPr>
            <a:xfrm rot="16200000">
              <a:off x="9845420" y="4002623"/>
              <a:ext cx="312696" cy="45972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sp>
          <p:nvSpPr>
            <p:cNvPr id="72" name="Pfeil: 180-Grad 71">
              <a:extLst>
                <a:ext uri="{FF2B5EF4-FFF2-40B4-BE49-F238E27FC236}">
                  <a16:creationId xmlns:a16="http://schemas.microsoft.com/office/drawing/2014/main" id="{A20581E1-EB7F-4CC0-99E7-B75CE31DC012}"/>
                </a:ext>
              </a:extLst>
            </p:cNvPr>
            <p:cNvSpPr/>
            <p:nvPr/>
          </p:nvSpPr>
          <p:spPr>
            <a:xfrm rot="5400000" flipH="1">
              <a:off x="8166483" y="4284979"/>
              <a:ext cx="312696" cy="45972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solidFill>
                  <a:schemeClr val="tx1"/>
                </a:solidFill>
              </a:endParaRPr>
            </a:p>
          </p:txBody>
        </p:sp>
        <p:pic>
          <p:nvPicPr>
            <p:cNvPr id="76" name="Grafik 75" descr="Umschlag">
              <a:extLst>
                <a:ext uri="{FF2B5EF4-FFF2-40B4-BE49-F238E27FC236}">
                  <a16:creationId xmlns:a16="http://schemas.microsoft.com/office/drawing/2014/main" id="{BB9D2852-00DF-4F29-84AA-D6F818A0E9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0592" y="1724269"/>
              <a:ext cx="375309" cy="375309"/>
            </a:xfrm>
            <a:prstGeom prst="rect">
              <a:avLst/>
            </a:prstGeom>
          </p:spPr>
        </p:pic>
        <p:pic>
          <p:nvPicPr>
            <p:cNvPr id="77" name="Grafik 76" descr="Umschlag">
              <a:extLst>
                <a:ext uri="{FF2B5EF4-FFF2-40B4-BE49-F238E27FC236}">
                  <a16:creationId xmlns:a16="http://schemas.microsoft.com/office/drawing/2014/main" id="{FC630EDF-98C4-4504-A0C1-F07F67E3E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8864" y="1704762"/>
              <a:ext cx="375309" cy="375309"/>
            </a:xfrm>
            <a:prstGeom prst="rect">
              <a:avLst/>
            </a:prstGeom>
          </p:spPr>
        </p:pic>
        <p:pic>
          <p:nvPicPr>
            <p:cNvPr id="78" name="Grafik 77" descr="Umschlag">
              <a:extLst>
                <a:ext uri="{FF2B5EF4-FFF2-40B4-BE49-F238E27FC236}">
                  <a16:creationId xmlns:a16="http://schemas.microsoft.com/office/drawing/2014/main" id="{5218ED5F-DA57-4D68-A655-A2239F5BA3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6893" y="1720382"/>
              <a:ext cx="375309" cy="375309"/>
            </a:xfrm>
            <a:prstGeom prst="rect">
              <a:avLst/>
            </a:prstGeom>
          </p:spPr>
        </p:pic>
        <p:pic>
          <p:nvPicPr>
            <p:cNvPr id="79" name="Grafik 78" descr="Umschlag">
              <a:extLst>
                <a:ext uri="{FF2B5EF4-FFF2-40B4-BE49-F238E27FC236}">
                  <a16:creationId xmlns:a16="http://schemas.microsoft.com/office/drawing/2014/main" id="{3C9D220A-C65D-4610-9ECA-6E85CC579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6951" y="3245429"/>
              <a:ext cx="375309" cy="375309"/>
            </a:xfrm>
            <a:prstGeom prst="rect">
              <a:avLst/>
            </a:prstGeom>
          </p:spPr>
        </p:pic>
        <p:pic>
          <p:nvPicPr>
            <p:cNvPr id="80" name="Grafik 79" descr="Umschlag">
              <a:extLst>
                <a:ext uri="{FF2B5EF4-FFF2-40B4-BE49-F238E27FC236}">
                  <a16:creationId xmlns:a16="http://schemas.microsoft.com/office/drawing/2014/main" id="{5C129F24-CE1C-44AE-8FFC-C092C82819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2516" y="3892909"/>
              <a:ext cx="375309" cy="375309"/>
            </a:xfrm>
            <a:prstGeom prst="rect">
              <a:avLst/>
            </a:prstGeom>
          </p:spPr>
        </p:pic>
        <p:pic>
          <p:nvPicPr>
            <p:cNvPr id="81" name="Grafik 80" descr="Umschlag">
              <a:extLst>
                <a:ext uri="{FF2B5EF4-FFF2-40B4-BE49-F238E27FC236}">
                  <a16:creationId xmlns:a16="http://schemas.microsoft.com/office/drawing/2014/main" id="{DDCEA6EC-6459-4346-9531-0A7C1DEACA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8595" y="2637948"/>
              <a:ext cx="375309" cy="375309"/>
            </a:xfrm>
            <a:prstGeom prst="rect">
              <a:avLst/>
            </a:prstGeom>
          </p:spPr>
        </p:pic>
        <p:pic>
          <p:nvPicPr>
            <p:cNvPr id="82" name="Grafik 81" descr="Umschlag">
              <a:extLst>
                <a:ext uri="{FF2B5EF4-FFF2-40B4-BE49-F238E27FC236}">
                  <a16:creationId xmlns:a16="http://schemas.microsoft.com/office/drawing/2014/main" id="{CFBD5C44-CD50-4AF9-8D48-64667077C3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06144" y="2640993"/>
              <a:ext cx="375309" cy="375309"/>
            </a:xfrm>
            <a:prstGeom prst="rect">
              <a:avLst/>
            </a:prstGeom>
          </p:spPr>
        </p:pic>
        <p:pic>
          <p:nvPicPr>
            <p:cNvPr id="83" name="Grafik 82" descr="Umschlag">
              <a:extLst>
                <a:ext uri="{FF2B5EF4-FFF2-40B4-BE49-F238E27FC236}">
                  <a16:creationId xmlns:a16="http://schemas.microsoft.com/office/drawing/2014/main" id="{3C305BCA-8F23-4733-A7A9-3C36C3994C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31641" y="3317851"/>
              <a:ext cx="375309" cy="375309"/>
            </a:xfrm>
            <a:prstGeom prst="rect">
              <a:avLst/>
            </a:prstGeom>
          </p:spPr>
        </p:pic>
        <p:pic>
          <p:nvPicPr>
            <p:cNvPr id="84" name="Grafik 83" descr="Umschlag">
              <a:extLst>
                <a:ext uri="{FF2B5EF4-FFF2-40B4-BE49-F238E27FC236}">
                  <a16:creationId xmlns:a16="http://schemas.microsoft.com/office/drawing/2014/main" id="{BFC0030C-35B5-4E08-9D16-BD204147BE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9453" y="3340100"/>
              <a:ext cx="375309" cy="375309"/>
            </a:xfrm>
            <a:prstGeom prst="rect">
              <a:avLst/>
            </a:prstGeom>
          </p:spPr>
        </p:pic>
        <p:pic>
          <p:nvPicPr>
            <p:cNvPr id="85" name="Grafik 84" descr="Umschlag">
              <a:extLst>
                <a:ext uri="{FF2B5EF4-FFF2-40B4-BE49-F238E27FC236}">
                  <a16:creationId xmlns:a16="http://schemas.microsoft.com/office/drawing/2014/main" id="{7F281D2C-6318-4F17-B750-DCC1BA6799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042" y="5811922"/>
              <a:ext cx="375309" cy="375309"/>
            </a:xfrm>
            <a:prstGeom prst="rect">
              <a:avLst/>
            </a:prstGeom>
          </p:spPr>
        </p:pic>
        <p:pic>
          <p:nvPicPr>
            <p:cNvPr id="86" name="Grafik 85" descr="Umschlag">
              <a:extLst>
                <a:ext uri="{FF2B5EF4-FFF2-40B4-BE49-F238E27FC236}">
                  <a16:creationId xmlns:a16="http://schemas.microsoft.com/office/drawing/2014/main" id="{4F3AFAA5-6F9C-4967-A30E-E13C2D7C98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35176" y="5774435"/>
              <a:ext cx="375309" cy="375309"/>
            </a:xfrm>
            <a:prstGeom prst="rect">
              <a:avLst/>
            </a:prstGeom>
          </p:spPr>
        </p:pic>
        <p:pic>
          <p:nvPicPr>
            <p:cNvPr id="87" name="Grafik 86" descr="Umschlag">
              <a:extLst>
                <a:ext uri="{FF2B5EF4-FFF2-40B4-BE49-F238E27FC236}">
                  <a16:creationId xmlns:a16="http://schemas.microsoft.com/office/drawing/2014/main" id="{898730BB-B39C-4DD3-8C06-BF0FD0196C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12875" y="5804769"/>
              <a:ext cx="375309" cy="375309"/>
            </a:xfrm>
            <a:prstGeom prst="rect">
              <a:avLst/>
            </a:prstGeom>
          </p:spPr>
        </p:pic>
        <p:pic>
          <p:nvPicPr>
            <p:cNvPr id="88" name="Grafik 87" descr="Umschlag">
              <a:extLst>
                <a:ext uri="{FF2B5EF4-FFF2-40B4-BE49-F238E27FC236}">
                  <a16:creationId xmlns:a16="http://schemas.microsoft.com/office/drawing/2014/main" id="{E1390A34-941D-45FF-85E0-F622649E5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52384" y="4599744"/>
              <a:ext cx="375309" cy="375309"/>
            </a:xfrm>
            <a:prstGeom prst="rect">
              <a:avLst/>
            </a:prstGeom>
          </p:spPr>
        </p:pic>
        <p:pic>
          <p:nvPicPr>
            <p:cNvPr id="89" name="Grafik 88" descr="Umschlag">
              <a:extLst>
                <a:ext uri="{FF2B5EF4-FFF2-40B4-BE49-F238E27FC236}">
                  <a16:creationId xmlns:a16="http://schemas.microsoft.com/office/drawing/2014/main" id="{827340FA-E34C-40EC-8D0D-8C5FF8EAD5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8601" y="4659849"/>
              <a:ext cx="375309" cy="375309"/>
            </a:xfrm>
            <a:prstGeom prst="rect">
              <a:avLst/>
            </a:prstGeom>
          </p:spPr>
        </p:pic>
        <p:pic>
          <p:nvPicPr>
            <p:cNvPr id="90" name="Grafik 89" descr="Umschlag">
              <a:extLst>
                <a:ext uri="{FF2B5EF4-FFF2-40B4-BE49-F238E27FC236}">
                  <a16:creationId xmlns:a16="http://schemas.microsoft.com/office/drawing/2014/main" id="{B94B8A9D-088B-49B5-ABED-7418A8291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7995" y="3822716"/>
              <a:ext cx="375309" cy="375309"/>
            </a:xfrm>
            <a:prstGeom prst="rect">
              <a:avLst/>
            </a:prstGeom>
          </p:spPr>
        </p:pic>
        <p:pic>
          <p:nvPicPr>
            <p:cNvPr id="91" name="Grafik 90" descr="Umschlag">
              <a:extLst>
                <a:ext uri="{FF2B5EF4-FFF2-40B4-BE49-F238E27FC236}">
                  <a16:creationId xmlns:a16="http://schemas.microsoft.com/office/drawing/2014/main" id="{D6EA542B-3013-43A7-8DAB-AF48725F6A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5752" y="3783014"/>
              <a:ext cx="375309" cy="375309"/>
            </a:xfrm>
            <a:prstGeom prst="rect">
              <a:avLst/>
            </a:prstGeom>
          </p:spPr>
        </p:pic>
      </p:grpSp>
      <p:sp>
        <p:nvSpPr>
          <p:cNvPr id="2" name="Speech Bubble: Rectangle 1">
            <a:extLst>
              <a:ext uri="{FF2B5EF4-FFF2-40B4-BE49-F238E27FC236}">
                <a16:creationId xmlns:a16="http://schemas.microsoft.com/office/drawing/2014/main" id="{7A4C8880-9DEA-301F-F139-2D343093DDC4}"/>
              </a:ext>
            </a:extLst>
          </p:cNvPr>
          <p:cNvSpPr/>
          <p:nvPr/>
        </p:nvSpPr>
        <p:spPr>
          <a:xfrm>
            <a:off x="305349" y="856974"/>
            <a:ext cx="1971904" cy="895737"/>
          </a:xfrm>
          <a:prstGeom prst="wedgeRectCallout">
            <a:avLst>
              <a:gd name="adj1" fmla="val 98696"/>
              <a:gd name="adj2" fmla="val 196332"/>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HTTP &amp; RPC</a:t>
            </a:r>
            <a:endParaRPr lang="en-US"/>
          </a:p>
        </p:txBody>
      </p:sp>
      <p:sp>
        <p:nvSpPr>
          <p:cNvPr id="62" name="Speech Bubble: Rectangle 61">
            <a:extLst>
              <a:ext uri="{FF2B5EF4-FFF2-40B4-BE49-F238E27FC236}">
                <a16:creationId xmlns:a16="http://schemas.microsoft.com/office/drawing/2014/main" id="{5B9B0949-9B1A-3E17-BB24-59141F394578}"/>
              </a:ext>
            </a:extLst>
          </p:cNvPr>
          <p:cNvSpPr/>
          <p:nvPr/>
        </p:nvSpPr>
        <p:spPr>
          <a:xfrm>
            <a:off x="10265276" y="2299662"/>
            <a:ext cx="1797989" cy="518021"/>
          </a:xfrm>
          <a:prstGeom prst="wedgeRectCallout">
            <a:avLst>
              <a:gd name="adj1" fmla="val -62101"/>
              <a:gd name="adj2" fmla="val 50817"/>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Via Proxy</a:t>
            </a:r>
            <a:endParaRPr lang="en-US"/>
          </a:p>
        </p:txBody>
      </p:sp>
      <p:sp>
        <p:nvSpPr>
          <p:cNvPr id="63" name="Speech Bubble: Rectangle 62">
            <a:extLst>
              <a:ext uri="{FF2B5EF4-FFF2-40B4-BE49-F238E27FC236}">
                <a16:creationId xmlns:a16="http://schemas.microsoft.com/office/drawing/2014/main" id="{196F7C0B-2A0B-F468-0496-EE0D0A2E73DB}"/>
              </a:ext>
            </a:extLst>
          </p:cNvPr>
          <p:cNvSpPr/>
          <p:nvPr/>
        </p:nvSpPr>
        <p:spPr>
          <a:xfrm>
            <a:off x="10265275" y="3930150"/>
            <a:ext cx="1797989" cy="518021"/>
          </a:xfrm>
          <a:prstGeom prst="wedgeRectCallout">
            <a:avLst>
              <a:gd name="adj1" fmla="val -62417"/>
              <a:gd name="adj2" fmla="val -48954"/>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Via Queues</a:t>
            </a:r>
            <a:endParaRPr lang="en-US"/>
          </a:p>
        </p:txBody>
      </p:sp>
    </p:spTree>
    <p:extLst>
      <p:ext uri="{BB962C8B-B14F-4D97-AF65-F5344CB8AC3E}">
        <p14:creationId xmlns:p14="http://schemas.microsoft.com/office/powerpoint/2010/main" val="336207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a:extLst>
              <a:ext uri="{FF2B5EF4-FFF2-40B4-BE49-F238E27FC236}">
                <a16:creationId xmlns:a16="http://schemas.microsoft.com/office/drawing/2014/main" id="{BAF036F0-121F-46C5-B34C-CCCEC07B12EA}"/>
              </a:ext>
            </a:extLst>
          </p:cNvPr>
          <p:cNvSpPr/>
          <p:nvPr/>
        </p:nvSpPr>
        <p:spPr>
          <a:xfrm>
            <a:off x="2448536" y="1290053"/>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200"/>
              <a:t>Inter-</a:t>
            </a:r>
            <a:r>
              <a:rPr lang="de-DE" sz="1200" err="1"/>
              <a:t>mediary</a:t>
            </a:r>
            <a:endParaRPr lang="de-DE" sz="1200"/>
          </a:p>
        </p:txBody>
      </p:sp>
      <p:sp>
        <p:nvSpPr>
          <p:cNvPr id="21" name="Ellipse 20">
            <a:extLst>
              <a:ext uri="{FF2B5EF4-FFF2-40B4-BE49-F238E27FC236}">
                <a16:creationId xmlns:a16="http://schemas.microsoft.com/office/drawing/2014/main" id="{88BB3B8C-2B75-428E-83B5-2DA4349500C4}"/>
              </a:ext>
            </a:extLst>
          </p:cNvPr>
          <p:cNvSpPr/>
          <p:nvPr/>
        </p:nvSpPr>
        <p:spPr>
          <a:xfrm>
            <a:off x="796747" y="1330037"/>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Source</a:t>
            </a:r>
          </a:p>
        </p:txBody>
      </p:sp>
      <p:sp>
        <p:nvSpPr>
          <p:cNvPr id="22" name="Ellipse 21">
            <a:extLst>
              <a:ext uri="{FF2B5EF4-FFF2-40B4-BE49-F238E27FC236}">
                <a16:creationId xmlns:a16="http://schemas.microsoft.com/office/drawing/2014/main" id="{6560046A-27F2-4E3C-9C07-7D0068AFEE6C}"/>
              </a:ext>
            </a:extLst>
          </p:cNvPr>
          <p:cNvSpPr/>
          <p:nvPr/>
        </p:nvSpPr>
        <p:spPr>
          <a:xfrm>
            <a:off x="4100325" y="182769"/>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23" name="Pfeil: nach rechts 22">
            <a:extLst>
              <a:ext uri="{FF2B5EF4-FFF2-40B4-BE49-F238E27FC236}">
                <a16:creationId xmlns:a16="http://schemas.microsoft.com/office/drawing/2014/main" id="{952469EE-F710-4B15-AF81-4E38CFE307AD}"/>
              </a:ext>
            </a:extLst>
          </p:cNvPr>
          <p:cNvSpPr/>
          <p:nvPr/>
        </p:nvSpPr>
        <p:spPr>
          <a:xfrm>
            <a:off x="1993216" y="1770529"/>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31" name="Pfeil: nach rechts 30">
            <a:extLst>
              <a:ext uri="{FF2B5EF4-FFF2-40B4-BE49-F238E27FC236}">
                <a16:creationId xmlns:a16="http://schemas.microsoft.com/office/drawing/2014/main" id="{413DCB75-3D14-462A-BD0E-EDC958FE50D7}"/>
              </a:ext>
            </a:extLst>
          </p:cNvPr>
          <p:cNvSpPr/>
          <p:nvPr/>
        </p:nvSpPr>
        <p:spPr>
          <a:xfrm rot="19225882">
            <a:off x="3553449" y="1206389"/>
            <a:ext cx="666634"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73" name="Titel 72">
            <a:extLst>
              <a:ext uri="{FF2B5EF4-FFF2-40B4-BE49-F238E27FC236}">
                <a16:creationId xmlns:a16="http://schemas.microsoft.com/office/drawing/2014/main" id="{F9AE0DD1-5CFB-4206-8B6E-1D2D02A06EC0}"/>
              </a:ext>
            </a:extLst>
          </p:cNvPr>
          <p:cNvSpPr>
            <a:spLocks noGrp="1"/>
          </p:cNvSpPr>
          <p:nvPr>
            <p:ph type="title"/>
          </p:nvPr>
        </p:nvSpPr>
        <p:spPr>
          <a:xfrm>
            <a:off x="388585" y="5259529"/>
            <a:ext cx="2612073" cy="1325563"/>
          </a:xfrm>
        </p:spPr>
        <p:txBody>
          <a:bodyPr>
            <a:normAutofit/>
          </a:bodyPr>
          <a:lstStyle/>
          <a:p>
            <a:r>
              <a:rPr lang="de-DE" sz="3600"/>
              <a:t>1:N</a:t>
            </a:r>
            <a:br>
              <a:rPr lang="de-DE" sz="3600"/>
            </a:br>
            <a:r>
              <a:rPr lang="de-DE" sz="3600"/>
              <a:t>Patterns</a:t>
            </a:r>
          </a:p>
        </p:txBody>
      </p:sp>
      <p:pic>
        <p:nvPicPr>
          <p:cNvPr id="77" name="Grafik 76" descr="Umschlag">
            <a:extLst>
              <a:ext uri="{FF2B5EF4-FFF2-40B4-BE49-F238E27FC236}">
                <a16:creationId xmlns:a16="http://schemas.microsoft.com/office/drawing/2014/main" id="{FC630EDF-98C4-4504-A0C1-F07F67E3E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0236" y="1894275"/>
            <a:ext cx="375309" cy="375309"/>
          </a:xfrm>
          <a:prstGeom prst="rect">
            <a:avLst/>
          </a:prstGeom>
        </p:spPr>
      </p:pic>
      <p:pic>
        <p:nvPicPr>
          <p:cNvPr id="78" name="Grafik 77" descr="Umschlag">
            <a:extLst>
              <a:ext uri="{FF2B5EF4-FFF2-40B4-BE49-F238E27FC236}">
                <a16:creationId xmlns:a16="http://schemas.microsoft.com/office/drawing/2014/main" id="{5218ED5F-DA57-4D68-A655-A2239F5BA3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2363" y="914744"/>
            <a:ext cx="375309" cy="375309"/>
          </a:xfrm>
          <a:prstGeom prst="rect">
            <a:avLst/>
          </a:prstGeom>
        </p:spPr>
      </p:pic>
      <p:sp>
        <p:nvSpPr>
          <p:cNvPr id="106" name="Pfeil: nach rechts 105">
            <a:extLst>
              <a:ext uri="{FF2B5EF4-FFF2-40B4-BE49-F238E27FC236}">
                <a16:creationId xmlns:a16="http://schemas.microsoft.com/office/drawing/2014/main" id="{A52CCFEA-0D1E-43B1-8663-92228594B2C6}"/>
              </a:ext>
            </a:extLst>
          </p:cNvPr>
          <p:cNvSpPr/>
          <p:nvPr/>
        </p:nvSpPr>
        <p:spPr>
          <a:xfrm rot="2568796">
            <a:off x="3444288" y="2523851"/>
            <a:ext cx="733297"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107" name="Grafik 106" descr="Umschlag">
            <a:extLst>
              <a:ext uri="{FF2B5EF4-FFF2-40B4-BE49-F238E27FC236}">
                <a16:creationId xmlns:a16="http://schemas.microsoft.com/office/drawing/2014/main" id="{DCFF6A2E-5DB6-4839-B24D-ED49CCB443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37845" y="2706708"/>
            <a:ext cx="375309" cy="375309"/>
          </a:xfrm>
          <a:prstGeom prst="rect">
            <a:avLst/>
          </a:prstGeom>
        </p:spPr>
      </p:pic>
      <p:sp>
        <p:nvSpPr>
          <p:cNvPr id="92" name="Ellipse 91">
            <a:extLst>
              <a:ext uri="{FF2B5EF4-FFF2-40B4-BE49-F238E27FC236}">
                <a16:creationId xmlns:a16="http://schemas.microsoft.com/office/drawing/2014/main" id="{363F0C33-7AA4-4161-9A16-C1A7F7AF2C8A}"/>
              </a:ext>
            </a:extLst>
          </p:cNvPr>
          <p:cNvSpPr/>
          <p:nvPr/>
        </p:nvSpPr>
        <p:spPr>
          <a:xfrm>
            <a:off x="4540592" y="1342274"/>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93" name="Pfeil: nach rechts 92">
            <a:extLst>
              <a:ext uri="{FF2B5EF4-FFF2-40B4-BE49-F238E27FC236}">
                <a16:creationId xmlns:a16="http://schemas.microsoft.com/office/drawing/2014/main" id="{5094B4FF-A7DA-4367-A13D-8DA30C776BAA}"/>
              </a:ext>
            </a:extLst>
          </p:cNvPr>
          <p:cNvSpPr/>
          <p:nvPr/>
        </p:nvSpPr>
        <p:spPr>
          <a:xfrm>
            <a:off x="3691245" y="1822751"/>
            <a:ext cx="733297"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99" name="Grafik 98" descr="Umschlag">
            <a:extLst>
              <a:ext uri="{FF2B5EF4-FFF2-40B4-BE49-F238E27FC236}">
                <a16:creationId xmlns:a16="http://schemas.microsoft.com/office/drawing/2014/main" id="{13C801CC-61F1-4D9A-B480-4A2E9F7293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7980" y="1976123"/>
            <a:ext cx="375309" cy="375309"/>
          </a:xfrm>
          <a:prstGeom prst="rect">
            <a:avLst/>
          </a:prstGeom>
        </p:spPr>
      </p:pic>
      <p:sp>
        <p:nvSpPr>
          <p:cNvPr id="129" name="Ellipse 128">
            <a:extLst>
              <a:ext uri="{FF2B5EF4-FFF2-40B4-BE49-F238E27FC236}">
                <a16:creationId xmlns:a16="http://schemas.microsoft.com/office/drawing/2014/main" id="{4F743117-0C51-4134-8DDB-27F7B161FA4E}"/>
              </a:ext>
            </a:extLst>
          </p:cNvPr>
          <p:cNvSpPr/>
          <p:nvPr/>
        </p:nvSpPr>
        <p:spPr>
          <a:xfrm>
            <a:off x="7912036" y="1249117"/>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200"/>
              <a:t>Inter-</a:t>
            </a:r>
            <a:r>
              <a:rPr lang="de-DE" sz="1200" err="1"/>
              <a:t>mediary</a:t>
            </a:r>
            <a:endParaRPr lang="de-DE" sz="1200"/>
          </a:p>
        </p:txBody>
      </p:sp>
      <p:sp>
        <p:nvSpPr>
          <p:cNvPr id="130" name="Ellipse 129">
            <a:extLst>
              <a:ext uri="{FF2B5EF4-FFF2-40B4-BE49-F238E27FC236}">
                <a16:creationId xmlns:a16="http://schemas.microsoft.com/office/drawing/2014/main" id="{B93A6DF5-0B86-4886-8A1F-C896988A0F5E}"/>
              </a:ext>
            </a:extLst>
          </p:cNvPr>
          <p:cNvSpPr/>
          <p:nvPr/>
        </p:nvSpPr>
        <p:spPr>
          <a:xfrm>
            <a:off x="6260247" y="1289101"/>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Source</a:t>
            </a:r>
          </a:p>
        </p:txBody>
      </p:sp>
      <p:sp>
        <p:nvSpPr>
          <p:cNvPr id="131" name="Ellipse 130">
            <a:extLst>
              <a:ext uri="{FF2B5EF4-FFF2-40B4-BE49-F238E27FC236}">
                <a16:creationId xmlns:a16="http://schemas.microsoft.com/office/drawing/2014/main" id="{2C71E86B-9985-4D80-8FC6-BCAE9319C1C8}"/>
              </a:ext>
            </a:extLst>
          </p:cNvPr>
          <p:cNvSpPr/>
          <p:nvPr/>
        </p:nvSpPr>
        <p:spPr>
          <a:xfrm>
            <a:off x="9563825" y="141833"/>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a:t>Target</a:t>
            </a:r>
          </a:p>
        </p:txBody>
      </p:sp>
      <p:sp>
        <p:nvSpPr>
          <p:cNvPr id="132" name="Pfeil: nach rechts 131">
            <a:extLst>
              <a:ext uri="{FF2B5EF4-FFF2-40B4-BE49-F238E27FC236}">
                <a16:creationId xmlns:a16="http://schemas.microsoft.com/office/drawing/2014/main" id="{9D313E3B-FAD0-4C80-82FB-BFCE674FC40C}"/>
              </a:ext>
            </a:extLst>
          </p:cNvPr>
          <p:cNvSpPr/>
          <p:nvPr/>
        </p:nvSpPr>
        <p:spPr>
          <a:xfrm>
            <a:off x="7456716" y="1729593"/>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33" name="Pfeil: nach rechts 132">
            <a:extLst>
              <a:ext uri="{FF2B5EF4-FFF2-40B4-BE49-F238E27FC236}">
                <a16:creationId xmlns:a16="http://schemas.microsoft.com/office/drawing/2014/main" id="{0C495EFC-F01B-4CD8-8559-51FA6677C102}"/>
              </a:ext>
            </a:extLst>
          </p:cNvPr>
          <p:cNvSpPr/>
          <p:nvPr/>
        </p:nvSpPr>
        <p:spPr>
          <a:xfrm rot="19225882">
            <a:off x="9016949" y="1165453"/>
            <a:ext cx="666634"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134" name="Grafik 133" descr="Umschlag">
            <a:extLst>
              <a:ext uri="{FF2B5EF4-FFF2-40B4-BE49-F238E27FC236}">
                <a16:creationId xmlns:a16="http://schemas.microsoft.com/office/drawing/2014/main" id="{F7FD23A3-14D0-415C-B304-EDF82FF42C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73736" y="1853339"/>
            <a:ext cx="375309" cy="375309"/>
          </a:xfrm>
          <a:prstGeom prst="rect">
            <a:avLst/>
          </a:prstGeom>
        </p:spPr>
      </p:pic>
      <p:pic>
        <p:nvPicPr>
          <p:cNvPr id="135" name="Grafik 134" descr="Umschlag">
            <a:extLst>
              <a:ext uri="{FF2B5EF4-FFF2-40B4-BE49-F238E27FC236}">
                <a16:creationId xmlns:a16="http://schemas.microsoft.com/office/drawing/2014/main" id="{DDF5C3C3-D5DE-4F6D-A693-01DF7A50D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5863" y="873808"/>
            <a:ext cx="375309" cy="375309"/>
          </a:xfrm>
          <a:prstGeom prst="rect">
            <a:avLst/>
          </a:prstGeom>
        </p:spPr>
      </p:pic>
      <p:sp>
        <p:nvSpPr>
          <p:cNvPr id="136" name="Ellipse 135">
            <a:extLst>
              <a:ext uri="{FF2B5EF4-FFF2-40B4-BE49-F238E27FC236}">
                <a16:creationId xmlns:a16="http://schemas.microsoft.com/office/drawing/2014/main" id="{AE46AD92-FF68-4797-BCD9-73D726683F5F}"/>
              </a:ext>
            </a:extLst>
          </p:cNvPr>
          <p:cNvSpPr/>
          <p:nvPr/>
        </p:nvSpPr>
        <p:spPr>
          <a:xfrm>
            <a:off x="9563825" y="2600922"/>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137" name="Pfeil: nach rechts 136">
            <a:extLst>
              <a:ext uri="{FF2B5EF4-FFF2-40B4-BE49-F238E27FC236}">
                <a16:creationId xmlns:a16="http://schemas.microsoft.com/office/drawing/2014/main" id="{25D09ED7-E1C0-449F-BEF0-839CB66493FE}"/>
              </a:ext>
            </a:extLst>
          </p:cNvPr>
          <p:cNvSpPr/>
          <p:nvPr/>
        </p:nvSpPr>
        <p:spPr>
          <a:xfrm rot="2568796">
            <a:off x="8907788" y="2482915"/>
            <a:ext cx="733297" cy="18631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de-DE" sz="1600"/>
          </a:p>
        </p:txBody>
      </p:sp>
      <p:sp>
        <p:nvSpPr>
          <p:cNvPr id="139" name="Ellipse 138">
            <a:extLst>
              <a:ext uri="{FF2B5EF4-FFF2-40B4-BE49-F238E27FC236}">
                <a16:creationId xmlns:a16="http://schemas.microsoft.com/office/drawing/2014/main" id="{6D4044D4-3EF1-4FD9-8AFF-368D80343CC0}"/>
              </a:ext>
            </a:extLst>
          </p:cNvPr>
          <p:cNvSpPr/>
          <p:nvPr/>
        </p:nvSpPr>
        <p:spPr>
          <a:xfrm>
            <a:off x="10004092" y="1301338"/>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140" name="Pfeil: nach rechts 139">
            <a:extLst>
              <a:ext uri="{FF2B5EF4-FFF2-40B4-BE49-F238E27FC236}">
                <a16:creationId xmlns:a16="http://schemas.microsoft.com/office/drawing/2014/main" id="{A533DD88-F02D-4E95-8385-8E432E955EB0}"/>
              </a:ext>
            </a:extLst>
          </p:cNvPr>
          <p:cNvSpPr/>
          <p:nvPr/>
        </p:nvSpPr>
        <p:spPr>
          <a:xfrm>
            <a:off x="9154745" y="1781815"/>
            <a:ext cx="733297"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141" name="Grafik 140" descr="Umschlag">
            <a:extLst>
              <a:ext uri="{FF2B5EF4-FFF2-40B4-BE49-F238E27FC236}">
                <a16:creationId xmlns:a16="http://schemas.microsoft.com/office/drawing/2014/main" id="{737F7A2C-0938-40CC-B523-438C087E60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1480" y="1935187"/>
            <a:ext cx="375309" cy="375309"/>
          </a:xfrm>
          <a:prstGeom prst="rect">
            <a:avLst/>
          </a:prstGeom>
        </p:spPr>
      </p:pic>
      <p:sp>
        <p:nvSpPr>
          <p:cNvPr id="3" name="Flussdiagramm: Manuelle Verarbeitung 2">
            <a:extLst>
              <a:ext uri="{FF2B5EF4-FFF2-40B4-BE49-F238E27FC236}">
                <a16:creationId xmlns:a16="http://schemas.microsoft.com/office/drawing/2014/main" id="{6B57829E-EB03-44CA-BE27-6A34190AE51F}"/>
              </a:ext>
            </a:extLst>
          </p:cNvPr>
          <p:cNvSpPr/>
          <p:nvPr/>
        </p:nvSpPr>
        <p:spPr>
          <a:xfrm>
            <a:off x="8817829" y="1363998"/>
            <a:ext cx="327440" cy="25990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a:t>
            </a:r>
          </a:p>
        </p:txBody>
      </p:sp>
      <p:sp>
        <p:nvSpPr>
          <p:cNvPr id="142" name="Flussdiagramm: Manuelle Verarbeitung 141">
            <a:extLst>
              <a:ext uri="{FF2B5EF4-FFF2-40B4-BE49-F238E27FC236}">
                <a16:creationId xmlns:a16="http://schemas.microsoft.com/office/drawing/2014/main" id="{69BA2756-5A7C-4126-91C2-F8EFEE658203}"/>
              </a:ext>
            </a:extLst>
          </p:cNvPr>
          <p:cNvSpPr/>
          <p:nvPr/>
        </p:nvSpPr>
        <p:spPr>
          <a:xfrm>
            <a:off x="8919625" y="1734050"/>
            <a:ext cx="327440" cy="259909"/>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a:t>
            </a:r>
          </a:p>
        </p:txBody>
      </p:sp>
      <p:sp>
        <p:nvSpPr>
          <p:cNvPr id="143" name="Flussdiagramm: Manuelle Verarbeitung 142">
            <a:extLst>
              <a:ext uri="{FF2B5EF4-FFF2-40B4-BE49-F238E27FC236}">
                <a16:creationId xmlns:a16="http://schemas.microsoft.com/office/drawing/2014/main" id="{B3B6E7FF-FB72-428E-A16E-693F06C0E9D0}"/>
              </a:ext>
            </a:extLst>
          </p:cNvPr>
          <p:cNvSpPr/>
          <p:nvPr/>
        </p:nvSpPr>
        <p:spPr>
          <a:xfrm>
            <a:off x="8836993" y="2112817"/>
            <a:ext cx="327440" cy="259909"/>
          </a:xfrm>
          <a:prstGeom prst="flowChartManualOperation">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sz="1600"/>
              <a:t>?</a:t>
            </a:r>
          </a:p>
        </p:txBody>
      </p:sp>
      <p:sp>
        <p:nvSpPr>
          <p:cNvPr id="144" name="Ellipse 143">
            <a:extLst>
              <a:ext uri="{FF2B5EF4-FFF2-40B4-BE49-F238E27FC236}">
                <a16:creationId xmlns:a16="http://schemas.microsoft.com/office/drawing/2014/main" id="{BD96E2B1-FC53-4530-A181-7981F9384A3B}"/>
              </a:ext>
            </a:extLst>
          </p:cNvPr>
          <p:cNvSpPr/>
          <p:nvPr/>
        </p:nvSpPr>
        <p:spPr>
          <a:xfrm>
            <a:off x="6287188" y="4250090"/>
            <a:ext cx="1179718" cy="1147268"/>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de-DE" sz="1200"/>
              <a:t>Inter-</a:t>
            </a:r>
            <a:r>
              <a:rPr lang="de-DE" sz="1200" err="1"/>
              <a:t>mediary</a:t>
            </a:r>
            <a:endParaRPr lang="de-DE" sz="1200"/>
          </a:p>
        </p:txBody>
      </p:sp>
      <p:sp>
        <p:nvSpPr>
          <p:cNvPr id="145" name="Ellipse 144">
            <a:extLst>
              <a:ext uri="{FF2B5EF4-FFF2-40B4-BE49-F238E27FC236}">
                <a16:creationId xmlns:a16="http://schemas.microsoft.com/office/drawing/2014/main" id="{24A6A4A3-0B1E-4C56-9BDB-D586C597FE74}"/>
              </a:ext>
            </a:extLst>
          </p:cNvPr>
          <p:cNvSpPr/>
          <p:nvPr/>
        </p:nvSpPr>
        <p:spPr>
          <a:xfrm>
            <a:off x="4635399" y="4290074"/>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Source</a:t>
            </a:r>
          </a:p>
        </p:txBody>
      </p:sp>
      <p:sp>
        <p:nvSpPr>
          <p:cNvPr id="146" name="Ellipse 145">
            <a:extLst>
              <a:ext uri="{FF2B5EF4-FFF2-40B4-BE49-F238E27FC236}">
                <a16:creationId xmlns:a16="http://schemas.microsoft.com/office/drawing/2014/main" id="{47740CF1-01A4-47E9-A45A-C88FFFFDC9B3}"/>
              </a:ext>
            </a:extLst>
          </p:cNvPr>
          <p:cNvSpPr/>
          <p:nvPr/>
        </p:nvSpPr>
        <p:spPr>
          <a:xfrm>
            <a:off x="7938977" y="3142806"/>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147" name="Pfeil: nach rechts 146">
            <a:extLst>
              <a:ext uri="{FF2B5EF4-FFF2-40B4-BE49-F238E27FC236}">
                <a16:creationId xmlns:a16="http://schemas.microsoft.com/office/drawing/2014/main" id="{15C400E9-BF8B-4FA2-A47F-2B449DA1A61B}"/>
              </a:ext>
            </a:extLst>
          </p:cNvPr>
          <p:cNvSpPr/>
          <p:nvPr/>
        </p:nvSpPr>
        <p:spPr>
          <a:xfrm>
            <a:off x="5831868" y="4730566"/>
            <a:ext cx="455320"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48" name="Pfeil: nach rechts 147">
            <a:extLst>
              <a:ext uri="{FF2B5EF4-FFF2-40B4-BE49-F238E27FC236}">
                <a16:creationId xmlns:a16="http://schemas.microsoft.com/office/drawing/2014/main" id="{391EC712-F37C-4F20-AC84-D4AF5F702CA6}"/>
              </a:ext>
            </a:extLst>
          </p:cNvPr>
          <p:cNvSpPr/>
          <p:nvPr/>
        </p:nvSpPr>
        <p:spPr>
          <a:xfrm rot="19225882">
            <a:off x="7392101" y="4166426"/>
            <a:ext cx="666634" cy="186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pic>
        <p:nvPicPr>
          <p:cNvPr id="149" name="Grafik 148" descr="Umschlag">
            <a:extLst>
              <a:ext uri="{FF2B5EF4-FFF2-40B4-BE49-F238E27FC236}">
                <a16:creationId xmlns:a16="http://schemas.microsoft.com/office/drawing/2014/main" id="{C9C16DBD-9196-41A1-A11C-3682E0855A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8888" y="4854312"/>
            <a:ext cx="375309" cy="375309"/>
          </a:xfrm>
          <a:prstGeom prst="rect">
            <a:avLst/>
          </a:prstGeom>
        </p:spPr>
      </p:pic>
      <p:pic>
        <p:nvPicPr>
          <p:cNvPr id="150" name="Grafik 149" descr="Umschlag">
            <a:extLst>
              <a:ext uri="{FF2B5EF4-FFF2-40B4-BE49-F238E27FC236}">
                <a16:creationId xmlns:a16="http://schemas.microsoft.com/office/drawing/2014/main" id="{69597E4F-E355-430C-95BE-7834E2183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1015" y="3874781"/>
            <a:ext cx="375309" cy="375309"/>
          </a:xfrm>
          <a:prstGeom prst="rect">
            <a:avLst/>
          </a:prstGeom>
        </p:spPr>
      </p:pic>
      <p:sp>
        <p:nvSpPr>
          <p:cNvPr id="151" name="Ellipse 150">
            <a:extLst>
              <a:ext uri="{FF2B5EF4-FFF2-40B4-BE49-F238E27FC236}">
                <a16:creationId xmlns:a16="http://schemas.microsoft.com/office/drawing/2014/main" id="{56D7EE94-70D4-4E86-89F9-2E8A51DFD491}"/>
              </a:ext>
            </a:extLst>
          </p:cNvPr>
          <p:cNvSpPr/>
          <p:nvPr/>
        </p:nvSpPr>
        <p:spPr>
          <a:xfrm>
            <a:off x="7938977" y="5601895"/>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152" name="Pfeil: nach rechts 151">
            <a:extLst>
              <a:ext uri="{FF2B5EF4-FFF2-40B4-BE49-F238E27FC236}">
                <a16:creationId xmlns:a16="http://schemas.microsoft.com/office/drawing/2014/main" id="{E4024662-6BAB-4CA2-90FE-6235BF2BE62C}"/>
              </a:ext>
            </a:extLst>
          </p:cNvPr>
          <p:cNvSpPr/>
          <p:nvPr/>
        </p:nvSpPr>
        <p:spPr>
          <a:xfrm rot="2568796">
            <a:off x="7282940" y="5483888"/>
            <a:ext cx="733297" cy="1863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sz="1600"/>
          </a:p>
        </p:txBody>
      </p:sp>
      <p:sp>
        <p:nvSpPr>
          <p:cNvPr id="154" name="Ellipse 153">
            <a:extLst>
              <a:ext uri="{FF2B5EF4-FFF2-40B4-BE49-F238E27FC236}">
                <a16:creationId xmlns:a16="http://schemas.microsoft.com/office/drawing/2014/main" id="{26DBFB3D-41B9-4444-9A94-EC17403A4D72}"/>
              </a:ext>
            </a:extLst>
          </p:cNvPr>
          <p:cNvSpPr/>
          <p:nvPr/>
        </p:nvSpPr>
        <p:spPr>
          <a:xfrm>
            <a:off x="8379244" y="4302311"/>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
        <p:nvSpPr>
          <p:cNvPr id="155" name="Pfeil: nach rechts 154">
            <a:extLst>
              <a:ext uri="{FF2B5EF4-FFF2-40B4-BE49-F238E27FC236}">
                <a16:creationId xmlns:a16="http://schemas.microsoft.com/office/drawing/2014/main" id="{49144F89-E682-48C5-A030-8AA219F1074C}"/>
              </a:ext>
            </a:extLst>
          </p:cNvPr>
          <p:cNvSpPr/>
          <p:nvPr/>
        </p:nvSpPr>
        <p:spPr>
          <a:xfrm>
            <a:off x="7529897" y="4782788"/>
            <a:ext cx="733297" cy="1863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sz="1600"/>
          </a:p>
        </p:txBody>
      </p:sp>
      <p:sp>
        <p:nvSpPr>
          <p:cNvPr id="7" name="Pfeil: gebogen 6">
            <a:extLst>
              <a:ext uri="{FF2B5EF4-FFF2-40B4-BE49-F238E27FC236}">
                <a16:creationId xmlns:a16="http://schemas.microsoft.com/office/drawing/2014/main" id="{26A5B3D7-28E3-4654-A178-F85048559631}"/>
              </a:ext>
            </a:extLst>
          </p:cNvPr>
          <p:cNvSpPr/>
          <p:nvPr/>
        </p:nvSpPr>
        <p:spPr>
          <a:xfrm>
            <a:off x="7181817" y="4191235"/>
            <a:ext cx="441821" cy="1285819"/>
          </a:xfrm>
          <a:prstGeom prst="circularArrow">
            <a:avLst>
              <a:gd name="adj1" fmla="val 20695"/>
              <a:gd name="adj2" fmla="val 1100210"/>
              <a:gd name="adj3" fmla="val 21327694"/>
              <a:gd name="adj4" fmla="val 3011524"/>
              <a:gd name="adj5" fmla="val 18366"/>
            </a:avLst>
          </a:prstGeom>
          <a:ln w="952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sz="1600">
              <a:solidFill>
                <a:schemeClr val="tx1"/>
              </a:solidFill>
            </a:endParaRPr>
          </a:p>
        </p:txBody>
      </p:sp>
      <p:sp>
        <p:nvSpPr>
          <p:cNvPr id="10" name="Textfeld 9">
            <a:extLst>
              <a:ext uri="{FF2B5EF4-FFF2-40B4-BE49-F238E27FC236}">
                <a16:creationId xmlns:a16="http://schemas.microsoft.com/office/drawing/2014/main" id="{5484CD18-0634-4C27-84B5-F12BAFBE2FD9}"/>
              </a:ext>
            </a:extLst>
          </p:cNvPr>
          <p:cNvSpPr txBox="1"/>
          <p:nvPr/>
        </p:nvSpPr>
        <p:spPr>
          <a:xfrm>
            <a:off x="1768706" y="432301"/>
            <a:ext cx="1142813" cy="584775"/>
          </a:xfrm>
          <a:prstGeom prst="rect">
            <a:avLst/>
          </a:prstGeom>
          <a:noFill/>
        </p:spPr>
        <p:txBody>
          <a:bodyPr wrap="none" rtlCol="0">
            <a:spAutoFit/>
          </a:bodyPr>
          <a:lstStyle/>
          <a:p>
            <a:pPr algn="ctr"/>
            <a:r>
              <a:rPr lang="de-DE" sz="1600"/>
              <a:t>Broadcast</a:t>
            </a:r>
          </a:p>
          <a:p>
            <a:pPr algn="ctr"/>
            <a:r>
              <a:rPr lang="de-DE" sz="1600"/>
              <a:t>(</a:t>
            </a:r>
            <a:r>
              <a:rPr lang="de-DE" sz="1600" err="1"/>
              <a:t>everyone</a:t>
            </a:r>
            <a:r>
              <a:rPr lang="de-DE" sz="1600"/>
              <a:t>)</a:t>
            </a:r>
          </a:p>
        </p:txBody>
      </p:sp>
      <p:sp>
        <p:nvSpPr>
          <p:cNvPr id="157" name="Textfeld 156">
            <a:extLst>
              <a:ext uri="{FF2B5EF4-FFF2-40B4-BE49-F238E27FC236}">
                <a16:creationId xmlns:a16="http://schemas.microsoft.com/office/drawing/2014/main" id="{770D82F7-DDD7-4DD4-96C6-8C03F5C989EE}"/>
              </a:ext>
            </a:extLst>
          </p:cNvPr>
          <p:cNvSpPr txBox="1"/>
          <p:nvPr/>
        </p:nvSpPr>
        <p:spPr>
          <a:xfrm>
            <a:off x="6964643" y="432301"/>
            <a:ext cx="1317990" cy="584775"/>
          </a:xfrm>
          <a:prstGeom prst="rect">
            <a:avLst/>
          </a:prstGeom>
          <a:noFill/>
        </p:spPr>
        <p:txBody>
          <a:bodyPr wrap="none" rtlCol="0">
            <a:spAutoFit/>
          </a:bodyPr>
          <a:lstStyle/>
          <a:p>
            <a:pPr algn="ctr"/>
            <a:r>
              <a:rPr lang="de-DE" sz="1600"/>
              <a:t>Multicast</a:t>
            </a:r>
          </a:p>
          <a:p>
            <a:pPr algn="ctr"/>
            <a:r>
              <a:rPr lang="de-DE" sz="1600"/>
              <a:t>(</a:t>
            </a:r>
            <a:r>
              <a:rPr lang="de-DE" sz="1600" err="1"/>
              <a:t>conditional</a:t>
            </a:r>
            <a:r>
              <a:rPr lang="de-DE" sz="1600"/>
              <a:t>)</a:t>
            </a:r>
          </a:p>
        </p:txBody>
      </p:sp>
      <p:sp>
        <p:nvSpPr>
          <p:cNvPr id="158" name="Textfeld 157">
            <a:extLst>
              <a:ext uri="{FF2B5EF4-FFF2-40B4-BE49-F238E27FC236}">
                <a16:creationId xmlns:a16="http://schemas.microsoft.com/office/drawing/2014/main" id="{09C3A4B1-19CA-429B-8F1C-AE8ACA7AF49C}"/>
              </a:ext>
            </a:extLst>
          </p:cNvPr>
          <p:cNvSpPr txBox="1"/>
          <p:nvPr/>
        </p:nvSpPr>
        <p:spPr>
          <a:xfrm>
            <a:off x="5417343" y="5790002"/>
            <a:ext cx="1947456" cy="584775"/>
          </a:xfrm>
          <a:prstGeom prst="rect">
            <a:avLst/>
          </a:prstGeom>
          <a:noFill/>
        </p:spPr>
        <p:txBody>
          <a:bodyPr wrap="none" rtlCol="0">
            <a:spAutoFit/>
          </a:bodyPr>
          <a:lstStyle/>
          <a:p>
            <a:pPr algn="ctr"/>
            <a:r>
              <a:rPr lang="de-DE" sz="1600" err="1"/>
              <a:t>Anycast</a:t>
            </a:r>
            <a:endParaRPr lang="de-DE" sz="1600"/>
          </a:p>
          <a:p>
            <a:pPr algn="ctr"/>
            <a:r>
              <a:rPr lang="de-DE" sz="1600"/>
              <a:t>(</a:t>
            </a:r>
            <a:r>
              <a:rPr lang="de-DE" sz="1600" u="sng" err="1"/>
              <a:t>one</a:t>
            </a:r>
            <a:r>
              <a:rPr lang="de-DE" sz="1600"/>
              <a:t> of the </a:t>
            </a:r>
            <a:r>
              <a:rPr lang="de-DE" sz="1600" err="1"/>
              <a:t>eligible</a:t>
            </a:r>
            <a:r>
              <a:rPr lang="de-DE" sz="1600"/>
              <a:t>)</a:t>
            </a:r>
          </a:p>
        </p:txBody>
      </p:sp>
      <p:sp>
        <p:nvSpPr>
          <p:cNvPr id="2" name="Speech Bubble: Rectangle 1">
            <a:extLst>
              <a:ext uri="{FF2B5EF4-FFF2-40B4-BE49-F238E27FC236}">
                <a16:creationId xmlns:a16="http://schemas.microsoft.com/office/drawing/2014/main" id="{FF65553A-9321-E4EE-0843-4E2B64C31D13}"/>
              </a:ext>
            </a:extLst>
          </p:cNvPr>
          <p:cNvSpPr/>
          <p:nvPr/>
        </p:nvSpPr>
        <p:spPr>
          <a:xfrm>
            <a:off x="2636369" y="5699513"/>
            <a:ext cx="1971904" cy="895737"/>
          </a:xfrm>
          <a:prstGeom prst="wedgeRectCallout">
            <a:avLst>
              <a:gd name="adj1" fmla="val 77095"/>
              <a:gd name="adj2" fmla="val -57291"/>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Job &amp; Command Dispatch</a:t>
            </a:r>
            <a:endParaRPr lang="en-US"/>
          </a:p>
        </p:txBody>
      </p:sp>
      <p:sp>
        <p:nvSpPr>
          <p:cNvPr id="49" name="Speech Bubble: Rectangle 48">
            <a:extLst>
              <a:ext uri="{FF2B5EF4-FFF2-40B4-BE49-F238E27FC236}">
                <a16:creationId xmlns:a16="http://schemas.microsoft.com/office/drawing/2014/main" id="{04B6A311-2F34-0231-5E88-11BCBA5EF799}"/>
              </a:ext>
            </a:extLst>
          </p:cNvPr>
          <p:cNvSpPr/>
          <p:nvPr/>
        </p:nvSpPr>
        <p:spPr>
          <a:xfrm>
            <a:off x="543598" y="3090585"/>
            <a:ext cx="1971904" cy="895737"/>
          </a:xfrm>
          <a:prstGeom prst="wedgeRectCallout">
            <a:avLst>
              <a:gd name="adj1" fmla="val 322777"/>
              <a:gd name="adj2" fmla="val -111820"/>
            </a:avLst>
          </a:prstGeom>
          <a:ln/>
          <a:effectLst>
            <a:innerShdw blurRad="63500" dist="50800" dir="135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Event Distribution</a:t>
            </a:r>
            <a:endParaRPr lang="en-US"/>
          </a:p>
        </p:txBody>
      </p:sp>
      <p:sp>
        <p:nvSpPr>
          <p:cNvPr id="48" name="Speech Bubble: Rectangle 47">
            <a:extLst>
              <a:ext uri="{FF2B5EF4-FFF2-40B4-BE49-F238E27FC236}">
                <a16:creationId xmlns:a16="http://schemas.microsoft.com/office/drawing/2014/main" id="{34E57AE7-EA81-9C07-9687-7DC01C95545D}"/>
              </a:ext>
            </a:extLst>
          </p:cNvPr>
          <p:cNvSpPr/>
          <p:nvPr/>
        </p:nvSpPr>
        <p:spPr>
          <a:xfrm>
            <a:off x="543857" y="3082017"/>
            <a:ext cx="1971904" cy="895737"/>
          </a:xfrm>
          <a:prstGeom prst="wedgeRectCallout">
            <a:avLst>
              <a:gd name="adj1" fmla="val 58661"/>
              <a:gd name="adj2" fmla="val -109284"/>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de-DE"/>
              <a:t>Event Distribution</a:t>
            </a:r>
            <a:endParaRPr lang="en-US"/>
          </a:p>
        </p:txBody>
      </p:sp>
      <p:sp>
        <p:nvSpPr>
          <p:cNvPr id="102" name="Ellipse 101">
            <a:extLst>
              <a:ext uri="{FF2B5EF4-FFF2-40B4-BE49-F238E27FC236}">
                <a16:creationId xmlns:a16="http://schemas.microsoft.com/office/drawing/2014/main" id="{55A3087D-5F4F-4C33-A3BC-95B4F0AB4578}"/>
              </a:ext>
            </a:extLst>
          </p:cNvPr>
          <p:cNvSpPr/>
          <p:nvPr/>
        </p:nvSpPr>
        <p:spPr>
          <a:xfrm>
            <a:off x="4100325" y="2641858"/>
            <a:ext cx="1179718" cy="1147268"/>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sz="1600"/>
              <a:t>Target</a:t>
            </a:r>
          </a:p>
        </p:txBody>
      </p:sp>
    </p:spTree>
    <p:extLst>
      <p:ext uri="{BB962C8B-B14F-4D97-AF65-F5344CB8AC3E}">
        <p14:creationId xmlns:p14="http://schemas.microsoft.com/office/powerpoint/2010/main" val="372507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ED6730-13C2-4514-AF14-26D36CCB244C}"/>
              </a:ext>
            </a:extLst>
          </p:cNvPr>
          <p:cNvSpPr/>
          <p:nvPr/>
        </p:nvSpPr>
        <p:spPr>
          <a:xfrm>
            <a:off x="838200" y="3246209"/>
            <a:ext cx="10756392" cy="1589962"/>
          </a:xfrm>
          <a:prstGeom prst="rect">
            <a:avLst/>
          </a:prstGeom>
          <a:solidFill>
            <a:schemeClr val="bg2"/>
          </a:solidFill>
          <a:ln>
            <a:noFill/>
          </a:ln>
          <a:effectLst>
            <a:outerShdw blurRad="177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1200">
                <a:solidFill>
                  <a:schemeClr val="tx1"/>
                </a:solidFill>
              </a:rPr>
              <a:t>Web site visitor statistics</a:t>
            </a:r>
          </a:p>
        </p:txBody>
      </p:sp>
      <p:sp>
        <p:nvSpPr>
          <p:cNvPr id="2" name="Title 1">
            <a:extLst>
              <a:ext uri="{FF2B5EF4-FFF2-40B4-BE49-F238E27FC236}">
                <a16:creationId xmlns:a16="http://schemas.microsoft.com/office/drawing/2014/main" id="{1B9255ED-BA6E-4A8F-A060-6251094A8927}"/>
              </a:ext>
            </a:extLst>
          </p:cNvPr>
          <p:cNvSpPr>
            <a:spLocks noGrp="1"/>
          </p:cNvSpPr>
          <p:nvPr>
            <p:ph type="title"/>
          </p:nvPr>
        </p:nvSpPr>
        <p:spPr/>
        <p:txBody>
          <a:bodyPr>
            <a:normAutofit/>
          </a:bodyPr>
          <a:lstStyle/>
          <a:p>
            <a:r>
              <a:rPr lang="en-US" sz="3200"/>
              <a:t>Beyond a single hop: Event Journeys</a:t>
            </a:r>
          </a:p>
        </p:txBody>
      </p:sp>
      <p:sp>
        <p:nvSpPr>
          <p:cNvPr id="6" name="Rectangle 5">
            <a:extLst>
              <a:ext uri="{FF2B5EF4-FFF2-40B4-BE49-F238E27FC236}">
                <a16:creationId xmlns:a16="http://schemas.microsoft.com/office/drawing/2014/main" id="{164B27D8-FFA0-423C-A6B5-A669AC63F712}"/>
              </a:ext>
            </a:extLst>
          </p:cNvPr>
          <p:cNvSpPr/>
          <p:nvPr/>
        </p:nvSpPr>
        <p:spPr>
          <a:xfrm>
            <a:off x="838200" y="1512709"/>
            <a:ext cx="10756392" cy="1589962"/>
          </a:xfrm>
          <a:prstGeom prst="rect">
            <a:avLst/>
          </a:prstGeom>
          <a:solidFill>
            <a:schemeClr val="bg2"/>
          </a:solidFill>
          <a:ln>
            <a:noFill/>
          </a:ln>
          <a:effectLst>
            <a:outerShdw blurRad="177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1200">
                <a:solidFill>
                  <a:schemeClr val="tx1"/>
                </a:solidFill>
              </a:rPr>
              <a:t>Device Status Change or Alarm</a:t>
            </a:r>
          </a:p>
        </p:txBody>
      </p:sp>
      <p:sp>
        <p:nvSpPr>
          <p:cNvPr id="8" name="Rectangle 7">
            <a:extLst>
              <a:ext uri="{FF2B5EF4-FFF2-40B4-BE49-F238E27FC236}">
                <a16:creationId xmlns:a16="http://schemas.microsoft.com/office/drawing/2014/main" id="{6774BAE2-45C4-450C-ADA8-2EF224C97403}"/>
              </a:ext>
            </a:extLst>
          </p:cNvPr>
          <p:cNvSpPr/>
          <p:nvPr/>
        </p:nvSpPr>
        <p:spPr>
          <a:xfrm>
            <a:off x="838200" y="4970101"/>
            <a:ext cx="10756392" cy="1589962"/>
          </a:xfrm>
          <a:prstGeom prst="rect">
            <a:avLst/>
          </a:prstGeom>
          <a:solidFill>
            <a:schemeClr val="bg2"/>
          </a:solidFill>
          <a:ln>
            <a:noFill/>
          </a:ln>
          <a:effectLst>
            <a:outerShdw blurRad="177800" dist="762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lstStyle/>
          <a:p>
            <a:r>
              <a:rPr lang="en-US" sz="1200">
                <a:solidFill>
                  <a:schemeClr val="tx1"/>
                </a:solidFill>
              </a:rPr>
              <a:t>Package delivery</a:t>
            </a:r>
          </a:p>
        </p:txBody>
      </p:sp>
      <p:pic>
        <p:nvPicPr>
          <p:cNvPr id="3" name="Graphic 125">
            <a:extLst>
              <a:ext uri="{FF2B5EF4-FFF2-40B4-BE49-F238E27FC236}">
                <a16:creationId xmlns:a16="http://schemas.microsoft.com/office/drawing/2014/main" id="{83032CF2-8CDB-4470-A093-3C0437968B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144" y="2492519"/>
            <a:ext cx="538183" cy="538183"/>
          </a:xfrm>
          <a:prstGeom prst="rect">
            <a:avLst/>
          </a:prstGeom>
        </p:spPr>
      </p:pic>
      <p:pic>
        <p:nvPicPr>
          <p:cNvPr id="4" name="Grafik 3">
            <a:extLst>
              <a:ext uri="{FF2B5EF4-FFF2-40B4-BE49-F238E27FC236}">
                <a16:creationId xmlns:a16="http://schemas.microsoft.com/office/drawing/2014/main" id="{BB9A03E3-29DD-4D2A-AA6C-9749524A31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0157" y="1631156"/>
            <a:ext cx="549120" cy="549120"/>
          </a:xfrm>
          <a:prstGeom prst="rect">
            <a:avLst/>
          </a:prstGeom>
        </p:spPr>
      </p:pic>
      <p:pic>
        <p:nvPicPr>
          <p:cNvPr id="5" name="Picture 2" descr="See the source image">
            <a:extLst>
              <a:ext uri="{FF2B5EF4-FFF2-40B4-BE49-F238E27FC236}">
                <a16:creationId xmlns:a16="http://schemas.microsoft.com/office/drawing/2014/main" id="{472BAC56-5292-4BBA-BB8B-4009584C27E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2767" y="1631156"/>
            <a:ext cx="713647" cy="535235"/>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2">
            <a:extLst>
              <a:ext uri="{FF2B5EF4-FFF2-40B4-BE49-F238E27FC236}">
                <a16:creationId xmlns:a16="http://schemas.microsoft.com/office/drawing/2014/main" id="{94F35D78-1440-4653-9D7C-E898270FBC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74562" y="2541680"/>
            <a:ext cx="436912" cy="436912"/>
          </a:xfrm>
          <a:prstGeom prst="rect">
            <a:avLst/>
          </a:prstGeom>
        </p:spPr>
      </p:pic>
      <p:pic>
        <p:nvPicPr>
          <p:cNvPr id="15" name="Picture 2" descr="See the source image">
            <a:extLst>
              <a:ext uri="{FF2B5EF4-FFF2-40B4-BE49-F238E27FC236}">
                <a16:creationId xmlns:a16="http://schemas.microsoft.com/office/drawing/2014/main" id="{1921B75E-4DD3-4DAF-BE14-F8291B6CACF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110" r="14322"/>
          <a:stretch/>
        </p:blipFill>
        <p:spPr bwMode="auto">
          <a:xfrm>
            <a:off x="9507549" y="1728564"/>
            <a:ext cx="625791" cy="516832"/>
          </a:xfrm>
          <a:prstGeom prst="rect">
            <a:avLst/>
          </a:prstGeom>
          <a:noFill/>
          <a:extLst>
            <a:ext uri="{909E8E84-426E-40DD-AFC4-6F175D3DCCD1}">
              <a14:hiddenFill xmlns:a14="http://schemas.microsoft.com/office/drawing/2010/main">
                <a:solidFill>
                  <a:srgbClr val="FFFFFF"/>
                </a:solidFill>
              </a14:hiddenFill>
            </a:ext>
          </a:extLst>
        </p:spPr>
      </p:pic>
      <p:pic>
        <p:nvPicPr>
          <p:cNvPr id="17" name="Grafik 16">
            <a:extLst>
              <a:ext uri="{FF2B5EF4-FFF2-40B4-BE49-F238E27FC236}">
                <a16:creationId xmlns:a16="http://schemas.microsoft.com/office/drawing/2014/main" id="{BD59DFDE-8A93-4598-AE7D-A68E10BC86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43998" y="2080417"/>
            <a:ext cx="549119" cy="549119"/>
          </a:xfrm>
          <a:prstGeom prst="rect">
            <a:avLst/>
          </a:prstGeom>
        </p:spPr>
      </p:pic>
      <p:pic>
        <p:nvPicPr>
          <p:cNvPr id="19" name="Picture 2" descr="See the source image">
            <a:extLst>
              <a:ext uri="{FF2B5EF4-FFF2-40B4-BE49-F238E27FC236}">
                <a16:creationId xmlns:a16="http://schemas.microsoft.com/office/drawing/2014/main" id="{3CD491DB-E4EA-40A7-A892-2E338A44F4D0}"/>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5754" t="-1" r="14227" b="-8355"/>
          <a:stretch/>
        </p:blipFill>
        <p:spPr bwMode="auto">
          <a:xfrm>
            <a:off x="8429365" y="1765573"/>
            <a:ext cx="590570" cy="479819"/>
          </a:xfrm>
          <a:prstGeom prst="rect">
            <a:avLst/>
          </a:prstGeom>
          <a:noFill/>
          <a:extLst>
            <a:ext uri="{909E8E84-426E-40DD-AFC4-6F175D3DCCD1}">
              <a14:hiddenFill xmlns:a14="http://schemas.microsoft.com/office/drawing/2010/main">
                <a:solidFill>
                  <a:srgbClr val="FFFFFF"/>
                </a:solidFill>
              </a14:hiddenFill>
            </a:ext>
          </a:extLst>
        </p:spPr>
      </p:pic>
      <p:sp>
        <p:nvSpPr>
          <p:cNvPr id="20" name="Rechteck: gefaltete Ecke 2">
            <a:extLst>
              <a:ext uri="{FF2B5EF4-FFF2-40B4-BE49-F238E27FC236}">
                <a16:creationId xmlns:a16="http://schemas.microsoft.com/office/drawing/2014/main" id="{5F70EF3A-C0DF-4E32-9CEE-2F72299E12EA}"/>
              </a:ext>
            </a:extLst>
          </p:cNvPr>
          <p:cNvSpPr/>
          <p:nvPr/>
        </p:nvSpPr>
        <p:spPr>
          <a:xfrm rot="20296956">
            <a:off x="1426460" y="1983134"/>
            <a:ext cx="835781" cy="715864"/>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000" b="1">
                <a:solidFill>
                  <a:schemeClr val="tx1"/>
                </a:solidFill>
                <a:latin typeface="Cavolini" panose="03000502040302020204" pitchFamily="66" charset="0"/>
                <a:cs typeface="Cavolini" panose="03000502040302020204" pitchFamily="66" charset="0"/>
              </a:rPr>
              <a:t>CO PPM over threshold</a:t>
            </a:r>
          </a:p>
        </p:txBody>
      </p:sp>
      <p:cxnSp>
        <p:nvCxnSpPr>
          <p:cNvPr id="22" name="Gerade Verbindung mit Pfeil 21">
            <a:extLst>
              <a:ext uri="{FF2B5EF4-FFF2-40B4-BE49-F238E27FC236}">
                <a16:creationId xmlns:a16="http://schemas.microsoft.com/office/drawing/2014/main" id="{18028CE2-8F25-40DF-BF59-335198C748CA}"/>
              </a:ext>
            </a:extLst>
          </p:cNvPr>
          <p:cNvCxnSpPr>
            <a:cxnSpLocks/>
            <a:endCxn id="17" idx="1"/>
          </p:cNvCxnSpPr>
          <p:nvPr/>
        </p:nvCxnSpPr>
        <p:spPr>
          <a:xfrm>
            <a:off x="2371795" y="2354977"/>
            <a:ext cx="672203" cy="0"/>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Gerade Verbindung mit Pfeil 25">
            <a:extLst>
              <a:ext uri="{FF2B5EF4-FFF2-40B4-BE49-F238E27FC236}">
                <a16:creationId xmlns:a16="http://schemas.microsoft.com/office/drawing/2014/main" id="{82200C3D-B51A-4C36-88F7-A835726F8183}"/>
              </a:ext>
            </a:extLst>
          </p:cNvPr>
          <p:cNvCxnSpPr>
            <a:cxnSpLocks/>
            <a:stCxn id="17" idx="0"/>
          </p:cNvCxnSpPr>
          <p:nvPr/>
        </p:nvCxnSpPr>
        <p:spPr>
          <a:xfrm rot="5400000" flipH="1" flipV="1">
            <a:off x="3662007" y="1562268"/>
            <a:ext cx="174700" cy="861599"/>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Gerade Verbindung mit Pfeil 28">
            <a:extLst>
              <a:ext uri="{FF2B5EF4-FFF2-40B4-BE49-F238E27FC236}">
                <a16:creationId xmlns:a16="http://schemas.microsoft.com/office/drawing/2014/main" id="{64053F67-27F6-4ED4-B2E3-E7F95FAEEB71}"/>
              </a:ext>
            </a:extLst>
          </p:cNvPr>
          <p:cNvCxnSpPr>
            <a:cxnSpLocks/>
            <a:stCxn id="17" idx="2"/>
            <a:endCxn id="3" idx="1"/>
          </p:cNvCxnSpPr>
          <p:nvPr/>
        </p:nvCxnSpPr>
        <p:spPr>
          <a:xfrm rot="16200000" flipH="1">
            <a:off x="4642814" y="1305280"/>
            <a:ext cx="132075" cy="2780586"/>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33" name="Graphic 2062">
            <a:extLst>
              <a:ext uri="{FF2B5EF4-FFF2-40B4-BE49-F238E27FC236}">
                <a16:creationId xmlns:a16="http://schemas.microsoft.com/office/drawing/2014/main" id="{CB0EBCA0-01CE-4189-8BCA-162F5E8536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65584" y="1668558"/>
            <a:ext cx="450586" cy="450586"/>
          </a:xfrm>
          <a:prstGeom prst="rect">
            <a:avLst/>
          </a:prstGeom>
        </p:spPr>
      </p:pic>
      <p:cxnSp>
        <p:nvCxnSpPr>
          <p:cNvPr id="36" name="Gerade Verbindung mit Pfeil 25">
            <a:extLst>
              <a:ext uri="{FF2B5EF4-FFF2-40B4-BE49-F238E27FC236}">
                <a16:creationId xmlns:a16="http://schemas.microsoft.com/office/drawing/2014/main" id="{34F5C420-D2F3-4FAB-8CAC-3C88BD17E931}"/>
              </a:ext>
            </a:extLst>
          </p:cNvPr>
          <p:cNvCxnSpPr>
            <a:cxnSpLocks/>
            <a:stCxn id="4" idx="3"/>
            <a:endCxn id="33" idx="1"/>
          </p:cNvCxnSpPr>
          <p:nvPr/>
        </p:nvCxnSpPr>
        <p:spPr>
          <a:xfrm flipV="1">
            <a:off x="4729277" y="1893851"/>
            <a:ext cx="636307" cy="11865"/>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1" name="Gerade Verbindung mit Pfeil 25">
            <a:extLst>
              <a:ext uri="{FF2B5EF4-FFF2-40B4-BE49-F238E27FC236}">
                <a16:creationId xmlns:a16="http://schemas.microsoft.com/office/drawing/2014/main" id="{3FCFEC1E-EC32-4B89-9D1F-870434897920}"/>
              </a:ext>
            </a:extLst>
          </p:cNvPr>
          <p:cNvCxnSpPr>
            <a:cxnSpLocks/>
            <a:stCxn id="33" idx="2"/>
            <a:endCxn id="3" idx="0"/>
          </p:cNvCxnSpPr>
          <p:nvPr/>
        </p:nvCxnSpPr>
        <p:spPr>
          <a:xfrm rot="16200000" flipH="1">
            <a:off x="5792869" y="1917151"/>
            <a:ext cx="373375" cy="777359"/>
          </a:xfrm>
          <a:prstGeom prst="bentConnector3">
            <a:avLst>
              <a:gd name="adj1" fmla="val 50000"/>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4" name="Gerade Verbindung mit Pfeil 25">
            <a:extLst>
              <a:ext uri="{FF2B5EF4-FFF2-40B4-BE49-F238E27FC236}">
                <a16:creationId xmlns:a16="http://schemas.microsoft.com/office/drawing/2014/main" id="{DAD742D1-6DA8-4CCC-8D3F-0B7F3264639B}"/>
              </a:ext>
            </a:extLst>
          </p:cNvPr>
          <p:cNvCxnSpPr>
            <a:cxnSpLocks/>
            <a:stCxn id="33" idx="3"/>
            <a:endCxn id="5" idx="1"/>
          </p:cNvCxnSpPr>
          <p:nvPr/>
        </p:nvCxnSpPr>
        <p:spPr>
          <a:xfrm>
            <a:off x="5816170" y="1893851"/>
            <a:ext cx="1306597" cy="4923"/>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Gerade Verbindung mit Pfeil 28">
            <a:extLst>
              <a:ext uri="{FF2B5EF4-FFF2-40B4-BE49-F238E27FC236}">
                <a16:creationId xmlns:a16="http://schemas.microsoft.com/office/drawing/2014/main" id="{7240CF60-D0C7-4108-BD68-5E45D12EC98A}"/>
              </a:ext>
            </a:extLst>
          </p:cNvPr>
          <p:cNvCxnSpPr>
            <a:cxnSpLocks/>
            <a:stCxn id="3" idx="3"/>
          </p:cNvCxnSpPr>
          <p:nvPr/>
        </p:nvCxnSpPr>
        <p:spPr>
          <a:xfrm flipV="1">
            <a:off x="6637327" y="2760136"/>
            <a:ext cx="982887" cy="1475"/>
          </a:xfrm>
          <a:prstGeom prst="bentConnector3">
            <a:avLst>
              <a:gd name="adj1" fmla="val 50000"/>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54" name="Graphic 161">
            <a:extLst>
              <a:ext uri="{FF2B5EF4-FFF2-40B4-BE49-F238E27FC236}">
                <a16:creationId xmlns:a16="http://schemas.microsoft.com/office/drawing/2014/main" id="{F257511A-54D9-4B2C-9C22-C6AE61CEB43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68528" y="2429838"/>
            <a:ext cx="660596" cy="660596"/>
          </a:xfrm>
          <a:prstGeom prst="rect">
            <a:avLst/>
          </a:prstGeom>
        </p:spPr>
      </p:pic>
      <p:cxnSp>
        <p:nvCxnSpPr>
          <p:cNvPr id="56" name="Gerade Verbindung mit Pfeil 28">
            <a:extLst>
              <a:ext uri="{FF2B5EF4-FFF2-40B4-BE49-F238E27FC236}">
                <a16:creationId xmlns:a16="http://schemas.microsoft.com/office/drawing/2014/main" id="{5855F955-A503-4E0C-8368-C7F260B2AC61}"/>
              </a:ext>
            </a:extLst>
          </p:cNvPr>
          <p:cNvCxnSpPr>
            <a:cxnSpLocks/>
            <a:stCxn id="54" idx="3"/>
            <a:endCxn id="13" idx="1"/>
          </p:cNvCxnSpPr>
          <p:nvPr/>
        </p:nvCxnSpPr>
        <p:spPr>
          <a:xfrm>
            <a:off x="8329124" y="2760136"/>
            <a:ext cx="645438" cy="0"/>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1" name="Gerade Verbindung mit Pfeil 28">
            <a:extLst>
              <a:ext uri="{FF2B5EF4-FFF2-40B4-BE49-F238E27FC236}">
                <a16:creationId xmlns:a16="http://schemas.microsoft.com/office/drawing/2014/main" id="{FB30B45D-CDA9-43E6-9F52-25A34D9D7C2C}"/>
              </a:ext>
            </a:extLst>
          </p:cNvPr>
          <p:cNvCxnSpPr>
            <a:cxnSpLocks/>
            <a:stCxn id="54" idx="0"/>
            <a:endCxn id="19" idx="1"/>
          </p:cNvCxnSpPr>
          <p:nvPr/>
        </p:nvCxnSpPr>
        <p:spPr>
          <a:xfrm rot="5400000" flipH="1" flipV="1">
            <a:off x="8001918" y="2002392"/>
            <a:ext cx="424355" cy="430539"/>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5" name="Gerade Verbindung mit Pfeil 28">
            <a:extLst>
              <a:ext uri="{FF2B5EF4-FFF2-40B4-BE49-F238E27FC236}">
                <a16:creationId xmlns:a16="http://schemas.microsoft.com/office/drawing/2014/main" id="{059B5292-197D-43DE-BD7A-CC5BF00C28D1}"/>
              </a:ext>
            </a:extLst>
          </p:cNvPr>
          <p:cNvCxnSpPr>
            <a:cxnSpLocks/>
          </p:cNvCxnSpPr>
          <p:nvPr/>
        </p:nvCxnSpPr>
        <p:spPr>
          <a:xfrm>
            <a:off x="8974562" y="1986980"/>
            <a:ext cx="495681" cy="0"/>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69" name="Rechteck: gefaltete Ecke 2">
            <a:extLst>
              <a:ext uri="{FF2B5EF4-FFF2-40B4-BE49-F238E27FC236}">
                <a16:creationId xmlns:a16="http://schemas.microsoft.com/office/drawing/2014/main" id="{351F78F9-4420-40F3-AA44-AFBE8314417C}"/>
              </a:ext>
            </a:extLst>
          </p:cNvPr>
          <p:cNvSpPr/>
          <p:nvPr/>
        </p:nvSpPr>
        <p:spPr>
          <a:xfrm rot="20296956">
            <a:off x="1289101" y="3682189"/>
            <a:ext cx="918533" cy="825312"/>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000" b="1">
                <a:solidFill>
                  <a:schemeClr val="tx1"/>
                </a:solidFill>
                <a:latin typeface="Cavolini" panose="03000502040302020204" pitchFamily="66" charset="0"/>
                <a:cs typeface="Cavolini" panose="03000502040302020204" pitchFamily="66" charset="0"/>
              </a:rPr>
              <a:t>Advertisement clicked</a:t>
            </a:r>
          </a:p>
        </p:txBody>
      </p:sp>
      <p:pic>
        <p:nvPicPr>
          <p:cNvPr id="71" name="Grafik 70">
            <a:extLst>
              <a:ext uri="{FF2B5EF4-FFF2-40B4-BE49-F238E27FC236}">
                <a16:creationId xmlns:a16="http://schemas.microsoft.com/office/drawing/2014/main" id="{89DFC396-04E0-4F43-93CD-B9A74CEE75E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39540" y="3755007"/>
            <a:ext cx="553577" cy="553577"/>
          </a:xfrm>
          <a:prstGeom prst="rect">
            <a:avLst/>
          </a:prstGeom>
        </p:spPr>
      </p:pic>
      <p:pic>
        <p:nvPicPr>
          <p:cNvPr id="72" name="Graphic 2062">
            <a:extLst>
              <a:ext uri="{FF2B5EF4-FFF2-40B4-BE49-F238E27FC236}">
                <a16:creationId xmlns:a16="http://schemas.microsoft.com/office/drawing/2014/main" id="{8CE8D11F-21E4-4811-98E4-E93DC7DA85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30445" y="3769882"/>
            <a:ext cx="545210" cy="545210"/>
          </a:xfrm>
          <a:prstGeom prst="rect">
            <a:avLst/>
          </a:prstGeom>
        </p:spPr>
      </p:pic>
      <p:cxnSp>
        <p:nvCxnSpPr>
          <p:cNvPr id="74" name="Gerade Verbindung mit Pfeil 73">
            <a:extLst>
              <a:ext uri="{FF2B5EF4-FFF2-40B4-BE49-F238E27FC236}">
                <a16:creationId xmlns:a16="http://schemas.microsoft.com/office/drawing/2014/main" id="{BE1D6D4A-B7DA-46FA-AFE9-781A123464E5}"/>
              </a:ext>
            </a:extLst>
          </p:cNvPr>
          <p:cNvCxnSpPr>
            <a:cxnSpLocks/>
          </p:cNvCxnSpPr>
          <p:nvPr/>
        </p:nvCxnSpPr>
        <p:spPr>
          <a:xfrm>
            <a:off x="2371795" y="4014570"/>
            <a:ext cx="672203" cy="0"/>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77" name="Gerade Verbindung mit Pfeil 76">
            <a:extLst>
              <a:ext uri="{FF2B5EF4-FFF2-40B4-BE49-F238E27FC236}">
                <a16:creationId xmlns:a16="http://schemas.microsoft.com/office/drawing/2014/main" id="{C230D4E7-D270-4A73-B188-3853C268A126}"/>
              </a:ext>
            </a:extLst>
          </p:cNvPr>
          <p:cNvCxnSpPr>
            <a:stCxn id="71" idx="3"/>
            <a:endCxn id="72" idx="1"/>
          </p:cNvCxnSpPr>
          <p:nvPr/>
        </p:nvCxnSpPr>
        <p:spPr>
          <a:xfrm>
            <a:off x="3593117" y="4031796"/>
            <a:ext cx="637328" cy="10691"/>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78" name="Grafik 77">
            <a:extLst>
              <a:ext uri="{FF2B5EF4-FFF2-40B4-BE49-F238E27FC236}">
                <a16:creationId xmlns:a16="http://schemas.microsoft.com/office/drawing/2014/main" id="{44F3ABB6-7C3B-4DD8-B34A-36ACC1669A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0436" y="3310822"/>
            <a:ext cx="549120" cy="549120"/>
          </a:xfrm>
          <a:prstGeom prst="rect">
            <a:avLst/>
          </a:prstGeom>
        </p:spPr>
      </p:pic>
      <p:cxnSp>
        <p:nvCxnSpPr>
          <p:cNvPr id="87" name="Gerade Verbindung mit Pfeil 25">
            <a:extLst>
              <a:ext uri="{FF2B5EF4-FFF2-40B4-BE49-F238E27FC236}">
                <a16:creationId xmlns:a16="http://schemas.microsoft.com/office/drawing/2014/main" id="{7D237625-CCE2-4A10-A85A-7981C293B2C7}"/>
              </a:ext>
            </a:extLst>
          </p:cNvPr>
          <p:cNvCxnSpPr>
            <a:cxnSpLocks/>
          </p:cNvCxnSpPr>
          <p:nvPr/>
        </p:nvCxnSpPr>
        <p:spPr>
          <a:xfrm rot="5400000" flipH="1" flipV="1">
            <a:off x="4847663" y="3292503"/>
            <a:ext cx="174700" cy="861599"/>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88" name="Picture 2" descr="See the source image">
            <a:extLst>
              <a:ext uri="{FF2B5EF4-FFF2-40B4-BE49-F238E27FC236}">
                <a16:creationId xmlns:a16="http://schemas.microsoft.com/office/drawing/2014/main" id="{056487DB-8BAE-4A2B-904C-2B16249974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4466" y="3314413"/>
            <a:ext cx="713647" cy="535235"/>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Gerade Verbindung mit Pfeil 25">
            <a:extLst>
              <a:ext uri="{FF2B5EF4-FFF2-40B4-BE49-F238E27FC236}">
                <a16:creationId xmlns:a16="http://schemas.microsoft.com/office/drawing/2014/main" id="{243A416E-8FB7-4C36-92F3-BDB5F9E3690F}"/>
              </a:ext>
            </a:extLst>
          </p:cNvPr>
          <p:cNvCxnSpPr>
            <a:cxnSpLocks/>
            <a:endCxn id="88" idx="1"/>
          </p:cNvCxnSpPr>
          <p:nvPr/>
        </p:nvCxnSpPr>
        <p:spPr>
          <a:xfrm>
            <a:off x="6027869" y="3577108"/>
            <a:ext cx="1306597" cy="4923"/>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90" name="Gerade Verbindung mit Pfeil 28">
            <a:extLst>
              <a:ext uri="{FF2B5EF4-FFF2-40B4-BE49-F238E27FC236}">
                <a16:creationId xmlns:a16="http://schemas.microsoft.com/office/drawing/2014/main" id="{80D1B635-4420-487E-ABC4-CD4E755B1C4B}"/>
              </a:ext>
            </a:extLst>
          </p:cNvPr>
          <p:cNvCxnSpPr>
            <a:cxnSpLocks/>
          </p:cNvCxnSpPr>
          <p:nvPr/>
        </p:nvCxnSpPr>
        <p:spPr>
          <a:xfrm rot="16200000" flipH="1">
            <a:off x="5827305" y="2958783"/>
            <a:ext cx="132075" cy="2780586"/>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92" name="Graphic 2072">
            <a:extLst>
              <a:ext uri="{FF2B5EF4-FFF2-40B4-BE49-F238E27FC236}">
                <a16:creationId xmlns:a16="http://schemas.microsoft.com/office/drawing/2014/main" id="{2098D7DB-F651-484F-A217-46E0F01B292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425052" y="4161202"/>
            <a:ext cx="486951" cy="486951"/>
          </a:xfrm>
          <a:prstGeom prst="rect">
            <a:avLst/>
          </a:prstGeom>
        </p:spPr>
      </p:pic>
      <p:sp>
        <p:nvSpPr>
          <p:cNvPr id="93" name="Rechteck: gefaltete Ecke 2">
            <a:extLst>
              <a:ext uri="{FF2B5EF4-FFF2-40B4-BE49-F238E27FC236}">
                <a16:creationId xmlns:a16="http://schemas.microsoft.com/office/drawing/2014/main" id="{9A252BF9-DE09-4E72-8C02-181CEB576D38}"/>
              </a:ext>
            </a:extLst>
          </p:cNvPr>
          <p:cNvSpPr/>
          <p:nvPr/>
        </p:nvSpPr>
        <p:spPr>
          <a:xfrm rot="20296956">
            <a:off x="1289959" y="5378138"/>
            <a:ext cx="904759" cy="892481"/>
          </a:xfrm>
          <a:prstGeom prst="foldedCorne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000" b="1">
                <a:solidFill>
                  <a:schemeClr val="tx1"/>
                </a:solidFill>
                <a:latin typeface="Cavolini" panose="03000502040302020204" pitchFamily="66" charset="0"/>
                <a:cs typeface="Cavolini" panose="03000502040302020204" pitchFamily="66" charset="0"/>
              </a:rPr>
              <a:t>Package scanned</a:t>
            </a:r>
          </a:p>
        </p:txBody>
      </p:sp>
      <p:cxnSp>
        <p:nvCxnSpPr>
          <p:cNvPr id="38" name="Gerade Verbindung mit Pfeil 37">
            <a:extLst>
              <a:ext uri="{FF2B5EF4-FFF2-40B4-BE49-F238E27FC236}">
                <a16:creationId xmlns:a16="http://schemas.microsoft.com/office/drawing/2014/main" id="{89DB856F-3656-4CF5-805D-E36798A8E640}"/>
              </a:ext>
            </a:extLst>
          </p:cNvPr>
          <p:cNvCxnSpPr>
            <a:cxnSpLocks/>
          </p:cNvCxnSpPr>
          <p:nvPr/>
        </p:nvCxnSpPr>
        <p:spPr>
          <a:xfrm>
            <a:off x="2406181" y="5732246"/>
            <a:ext cx="580553" cy="0"/>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11" name="Grafik 10">
            <a:extLst>
              <a:ext uri="{FF2B5EF4-FFF2-40B4-BE49-F238E27FC236}">
                <a16:creationId xmlns:a16="http://schemas.microsoft.com/office/drawing/2014/main" id="{55511E19-2112-4509-ADBA-67F9B40E990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986734" y="5508372"/>
            <a:ext cx="513419" cy="513419"/>
          </a:xfrm>
          <a:prstGeom prst="rect">
            <a:avLst/>
          </a:prstGeom>
        </p:spPr>
      </p:pic>
      <p:pic>
        <p:nvPicPr>
          <p:cNvPr id="42" name="Graphic 2062">
            <a:extLst>
              <a:ext uri="{FF2B5EF4-FFF2-40B4-BE49-F238E27FC236}">
                <a16:creationId xmlns:a16="http://schemas.microsoft.com/office/drawing/2014/main" id="{D489AF7E-05D7-47AF-B3F4-93B2E706A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20930" y="5507557"/>
            <a:ext cx="545210" cy="545210"/>
          </a:xfrm>
          <a:prstGeom prst="rect">
            <a:avLst/>
          </a:prstGeom>
        </p:spPr>
      </p:pic>
      <p:cxnSp>
        <p:nvCxnSpPr>
          <p:cNvPr id="43" name="Gerade Verbindung mit Pfeil 42">
            <a:extLst>
              <a:ext uri="{FF2B5EF4-FFF2-40B4-BE49-F238E27FC236}">
                <a16:creationId xmlns:a16="http://schemas.microsoft.com/office/drawing/2014/main" id="{C72B876F-D08B-4E2F-9A7E-B7965B4B71E4}"/>
              </a:ext>
            </a:extLst>
          </p:cNvPr>
          <p:cNvCxnSpPr>
            <a:cxnSpLocks/>
            <a:stCxn id="11" idx="3"/>
          </p:cNvCxnSpPr>
          <p:nvPr/>
        </p:nvCxnSpPr>
        <p:spPr>
          <a:xfrm flipV="1">
            <a:off x="3500153" y="5765081"/>
            <a:ext cx="580553" cy="1"/>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45" name="Graphic 2072">
            <a:extLst>
              <a:ext uri="{FF2B5EF4-FFF2-40B4-BE49-F238E27FC236}">
                <a16:creationId xmlns:a16="http://schemas.microsoft.com/office/drawing/2014/main" id="{E5539DCB-DED0-4961-A16B-6A17C971922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68235" y="5935718"/>
            <a:ext cx="486951" cy="486951"/>
          </a:xfrm>
          <a:prstGeom prst="rect">
            <a:avLst/>
          </a:prstGeom>
        </p:spPr>
      </p:pic>
      <p:cxnSp>
        <p:nvCxnSpPr>
          <p:cNvPr id="46" name="Gerade Verbindung mit Pfeil 45">
            <a:extLst>
              <a:ext uri="{FF2B5EF4-FFF2-40B4-BE49-F238E27FC236}">
                <a16:creationId xmlns:a16="http://schemas.microsoft.com/office/drawing/2014/main" id="{CBA64404-1C58-4E29-ABF7-BCFE3FA9007E}"/>
              </a:ext>
            </a:extLst>
          </p:cNvPr>
          <p:cNvCxnSpPr>
            <a:cxnSpLocks/>
            <a:stCxn id="42" idx="3"/>
            <a:endCxn id="50" idx="1"/>
          </p:cNvCxnSpPr>
          <p:nvPr/>
        </p:nvCxnSpPr>
        <p:spPr>
          <a:xfrm>
            <a:off x="4666140" y="5780162"/>
            <a:ext cx="616059" cy="5677"/>
          </a:xfrm>
          <a:prstGeom prst="straightConnector1">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50" name="Graphic 125">
            <a:extLst>
              <a:ext uri="{FF2B5EF4-FFF2-40B4-BE49-F238E27FC236}">
                <a16:creationId xmlns:a16="http://schemas.microsoft.com/office/drawing/2014/main" id="{B8E014A7-662F-425A-882D-8229B6C16E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2199" y="5516747"/>
            <a:ext cx="538183" cy="538183"/>
          </a:xfrm>
          <a:prstGeom prst="rect">
            <a:avLst/>
          </a:prstGeom>
        </p:spPr>
      </p:pic>
      <p:cxnSp>
        <p:nvCxnSpPr>
          <p:cNvPr id="57" name="Gerade Verbindung mit Pfeil 28">
            <a:extLst>
              <a:ext uri="{FF2B5EF4-FFF2-40B4-BE49-F238E27FC236}">
                <a16:creationId xmlns:a16="http://schemas.microsoft.com/office/drawing/2014/main" id="{F68EF54E-CF7A-4B17-A090-FC3C1E3137E9}"/>
              </a:ext>
            </a:extLst>
          </p:cNvPr>
          <p:cNvCxnSpPr>
            <a:cxnSpLocks/>
            <a:stCxn id="50" idx="2"/>
            <a:endCxn id="45" idx="1"/>
          </p:cNvCxnSpPr>
          <p:nvPr/>
        </p:nvCxnSpPr>
        <p:spPr>
          <a:xfrm rot="16200000" flipH="1">
            <a:off x="5897631" y="5708590"/>
            <a:ext cx="124264" cy="816944"/>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59" name="Grafik 58">
            <a:extLst>
              <a:ext uri="{FF2B5EF4-FFF2-40B4-BE49-F238E27FC236}">
                <a16:creationId xmlns:a16="http://schemas.microsoft.com/office/drawing/2014/main" id="{768A0E39-17E8-4B33-A581-B8BDCA9548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4650" y="6021791"/>
            <a:ext cx="436912" cy="436912"/>
          </a:xfrm>
          <a:prstGeom prst="rect">
            <a:avLst/>
          </a:prstGeom>
        </p:spPr>
      </p:pic>
      <p:cxnSp>
        <p:nvCxnSpPr>
          <p:cNvPr id="63" name="Gerade Verbindung mit Pfeil 28">
            <a:extLst>
              <a:ext uri="{FF2B5EF4-FFF2-40B4-BE49-F238E27FC236}">
                <a16:creationId xmlns:a16="http://schemas.microsoft.com/office/drawing/2014/main" id="{CCC1204F-10F9-4B1C-9748-D1382F17BF80}"/>
              </a:ext>
            </a:extLst>
          </p:cNvPr>
          <p:cNvCxnSpPr>
            <a:cxnSpLocks/>
            <a:stCxn id="50" idx="3"/>
            <a:endCxn id="64" idx="1"/>
          </p:cNvCxnSpPr>
          <p:nvPr/>
        </p:nvCxnSpPr>
        <p:spPr>
          <a:xfrm>
            <a:off x="5820382" y="5785839"/>
            <a:ext cx="1431025" cy="924"/>
          </a:xfrm>
          <a:prstGeom prst="bentConnector3">
            <a:avLst>
              <a:gd name="adj1" fmla="val 50000"/>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64" name="Graphic 161">
            <a:extLst>
              <a:ext uri="{FF2B5EF4-FFF2-40B4-BE49-F238E27FC236}">
                <a16:creationId xmlns:a16="http://schemas.microsoft.com/office/drawing/2014/main" id="{2187593C-E7BC-4B74-9DA8-EB07F8F88AD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51407" y="5456465"/>
            <a:ext cx="660596" cy="660596"/>
          </a:xfrm>
          <a:prstGeom prst="rect">
            <a:avLst/>
          </a:prstGeom>
        </p:spPr>
      </p:pic>
      <p:cxnSp>
        <p:nvCxnSpPr>
          <p:cNvPr id="66" name="Gerade Verbindung mit Pfeil 28">
            <a:extLst>
              <a:ext uri="{FF2B5EF4-FFF2-40B4-BE49-F238E27FC236}">
                <a16:creationId xmlns:a16="http://schemas.microsoft.com/office/drawing/2014/main" id="{D846344F-67E6-45D3-9F94-6BE6D949DA4E}"/>
              </a:ext>
            </a:extLst>
          </p:cNvPr>
          <p:cNvCxnSpPr>
            <a:cxnSpLocks/>
            <a:stCxn id="64" idx="2"/>
            <a:endCxn id="59" idx="1"/>
          </p:cNvCxnSpPr>
          <p:nvPr/>
        </p:nvCxnSpPr>
        <p:spPr>
          <a:xfrm rot="16200000" flipH="1">
            <a:off x="8091584" y="5607181"/>
            <a:ext cx="123186" cy="1142945"/>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67" name="Gerade Verbindung mit Pfeil 28">
            <a:extLst>
              <a:ext uri="{FF2B5EF4-FFF2-40B4-BE49-F238E27FC236}">
                <a16:creationId xmlns:a16="http://schemas.microsoft.com/office/drawing/2014/main" id="{842967EF-0D69-4E04-8D14-7BE1F1B5D262}"/>
              </a:ext>
            </a:extLst>
          </p:cNvPr>
          <p:cNvCxnSpPr>
            <a:cxnSpLocks/>
            <a:stCxn id="64" idx="0"/>
          </p:cNvCxnSpPr>
          <p:nvPr/>
        </p:nvCxnSpPr>
        <p:spPr>
          <a:xfrm rot="5400000" flipH="1" flipV="1">
            <a:off x="8056991" y="4853387"/>
            <a:ext cx="127792" cy="1078364"/>
          </a:xfrm>
          <a:prstGeom prst="bentConnector2">
            <a:avLst/>
          </a:prstGeom>
          <a:ln>
            <a:solidFill>
              <a:srgbClr val="FFC000"/>
            </a:solidFill>
            <a:headEnd type="none" w="med" len="med"/>
            <a:tailEnd type="arrow" w="med" len="med"/>
          </a:ln>
        </p:spPr>
        <p:style>
          <a:lnRef idx="2">
            <a:schemeClr val="dk1"/>
          </a:lnRef>
          <a:fillRef idx="0">
            <a:schemeClr val="dk1"/>
          </a:fillRef>
          <a:effectRef idx="1">
            <a:schemeClr val="dk1"/>
          </a:effectRef>
          <a:fontRef idx="minor">
            <a:schemeClr val="tx1"/>
          </a:fontRef>
        </p:style>
      </p:cxnSp>
      <p:pic>
        <p:nvPicPr>
          <p:cNvPr id="51" name="Picture 2" descr="Outlook.com">
            <a:extLst>
              <a:ext uri="{FF2B5EF4-FFF2-40B4-BE49-F238E27FC236}">
                <a16:creationId xmlns:a16="http://schemas.microsoft.com/office/drawing/2014/main" id="{E549AD54-B8B1-43FC-884A-0D662D5E733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696061" y="5103986"/>
            <a:ext cx="455469" cy="45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98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60" decel="100000"/>
                                        <p:tgtEl>
                                          <p:spTgt spid="20"/>
                                        </p:tgtEl>
                                      </p:cBhvr>
                                    </p:animEffect>
                                    <p:anim calcmode="lin" valueType="num">
                                      <p:cBhvr>
                                        <p:cTn id="8" dur="160" decel="100000" fill="hold"/>
                                        <p:tgtEl>
                                          <p:spTgt spid="20"/>
                                        </p:tgtEl>
                                        <p:attrNameLst>
                                          <p:attrName>style.rotation</p:attrName>
                                        </p:attrNameLst>
                                      </p:cBhvr>
                                      <p:tavLst>
                                        <p:tav tm="0">
                                          <p:val>
                                            <p:fltVal val="-90"/>
                                          </p:val>
                                        </p:tav>
                                        <p:tav tm="100000">
                                          <p:val>
                                            <p:fltVal val="0"/>
                                          </p:val>
                                        </p:tav>
                                      </p:tavLst>
                                    </p:anim>
                                    <p:anim calcmode="lin" valueType="num">
                                      <p:cBhvr>
                                        <p:cTn id="9" dur="160" decel="100000" fill="hold"/>
                                        <p:tgtEl>
                                          <p:spTgt spid="20"/>
                                        </p:tgtEl>
                                        <p:attrNameLst>
                                          <p:attrName>ppt_x</p:attrName>
                                        </p:attrNameLst>
                                      </p:cBhvr>
                                      <p:tavLst>
                                        <p:tav tm="0">
                                          <p:val>
                                            <p:strVal val="#ppt_x+0.4"/>
                                          </p:val>
                                        </p:tav>
                                        <p:tav tm="100000">
                                          <p:val>
                                            <p:strVal val="#ppt_x-0.05"/>
                                          </p:val>
                                        </p:tav>
                                      </p:tavLst>
                                    </p:anim>
                                    <p:anim calcmode="lin" valueType="num">
                                      <p:cBhvr>
                                        <p:cTn id="10" dur="160" decel="100000" fill="hold"/>
                                        <p:tgtEl>
                                          <p:spTgt spid="20"/>
                                        </p:tgtEl>
                                        <p:attrNameLst>
                                          <p:attrName>ppt_y</p:attrName>
                                        </p:attrNameLst>
                                      </p:cBhvr>
                                      <p:tavLst>
                                        <p:tav tm="0">
                                          <p:val>
                                            <p:strVal val="#ppt_y-0.4"/>
                                          </p:val>
                                        </p:tav>
                                        <p:tav tm="100000">
                                          <p:val>
                                            <p:strVal val="#ppt_y+0.1"/>
                                          </p:val>
                                        </p:tav>
                                      </p:tavLst>
                                    </p:anim>
                                    <p:anim calcmode="lin" valueType="num">
                                      <p:cBhvr>
                                        <p:cTn id="11" dur="40" accel="100000" fill="hold">
                                          <p:stCondLst>
                                            <p:cond delay="160"/>
                                          </p:stCondLst>
                                        </p:cTn>
                                        <p:tgtEl>
                                          <p:spTgt spid="20"/>
                                        </p:tgtEl>
                                        <p:attrNameLst>
                                          <p:attrName>ppt_x</p:attrName>
                                        </p:attrNameLst>
                                      </p:cBhvr>
                                      <p:tavLst>
                                        <p:tav tm="0">
                                          <p:val>
                                            <p:strVal val="#ppt_x-0.05"/>
                                          </p:val>
                                        </p:tav>
                                        <p:tav tm="100000">
                                          <p:val>
                                            <p:strVal val="#ppt_x"/>
                                          </p:val>
                                        </p:tav>
                                      </p:tavLst>
                                    </p:anim>
                                    <p:anim calcmode="lin" valueType="num">
                                      <p:cBhvr>
                                        <p:cTn id="12" dur="40" accel="100000" fill="hold">
                                          <p:stCondLst>
                                            <p:cond delay="160"/>
                                          </p:stCondLst>
                                        </p:cTn>
                                        <p:tgtEl>
                                          <p:spTgt spid="20"/>
                                        </p:tgtEl>
                                        <p:attrNameLst>
                                          <p:attrName>ppt_y</p:attrName>
                                        </p:attrNameLst>
                                      </p:cBhvr>
                                      <p:tavLst>
                                        <p:tav tm="0">
                                          <p:val>
                                            <p:strVal val="#ppt_y+0.1"/>
                                          </p:val>
                                        </p:tav>
                                        <p:tav tm="100000">
                                          <p:val>
                                            <p:strVal val="#ppt_y"/>
                                          </p:val>
                                        </p:tav>
                                      </p:tavLst>
                                    </p:anim>
                                  </p:childTnLst>
                                </p:cTn>
                              </p:par>
                            </p:childTnLst>
                          </p:cTn>
                        </p:par>
                        <p:par>
                          <p:cTn id="13" fill="hold">
                            <p:stCondLst>
                              <p:cond delay="200"/>
                            </p:stCondLst>
                            <p:childTnLst>
                              <p:par>
                                <p:cTn id="14" presetID="30" presetClass="entr" presetSubtype="0"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60" decel="100000"/>
                                        <p:tgtEl>
                                          <p:spTgt spid="69"/>
                                        </p:tgtEl>
                                      </p:cBhvr>
                                    </p:animEffect>
                                    <p:anim calcmode="lin" valueType="num">
                                      <p:cBhvr>
                                        <p:cTn id="17" dur="160" decel="100000" fill="hold"/>
                                        <p:tgtEl>
                                          <p:spTgt spid="69"/>
                                        </p:tgtEl>
                                        <p:attrNameLst>
                                          <p:attrName>style.rotation</p:attrName>
                                        </p:attrNameLst>
                                      </p:cBhvr>
                                      <p:tavLst>
                                        <p:tav tm="0">
                                          <p:val>
                                            <p:fltVal val="-90"/>
                                          </p:val>
                                        </p:tav>
                                        <p:tav tm="100000">
                                          <p:val>
                                            <p:fltVal val="0"/>
                                          </p:val>
                                        </p:tav>
                                      </p:tavLst>
                                    </p:anim>
                                    <p:anim calcmode="lin" valueType="num">
                                      <p:cBhvr>
                                        <p:cTn id="18" dur="160" decel="100000" fill="hold"/>
                                        <p:tgtEl>
                                          <p:spTgt spid="69"/>
                                        </p:tgtEl>
                                        <p:attrNameLst>
                                          <p:attrName>ppt_x</p:attrName>
                                        </p:attrNameLst>
                                      </p:cBhvr>
                                      <p:tavLst>
                                        <p:tav tm="0">
                                          <p:val>
                                            <p:strVal val="#ppt_x+0.4"/>
                                          </p:val>
                                        </p:tav>
                                        <p:tav tm="100000">
                                          <p:val>
                                            <p:strVal val="#ppt_x-0.05"/>
                                          </p:val>
                                        </p:tav>
                                      </p:tavLst>
                                    </p:anim>
                                    <p:anim calcmode="lin" valueType="num">
                                      <p:cBhvr>
                                        <p:cTn id="19" dur="160" decel="100000" fill="hold"/>
                                        <p:tgtEl>
                                          <p:spTgt spid="69"/>
                                        </p:tgtEl>
                                        <p:attrNameLst>
                                          <p:attrName>ppt_y</p:attrName>
                                        </p:attrNameLst>
                                      </p:cBhvr>
                                      <p:tavLst>
                                        <p:tav tm="0">
                                          <p:val>
                                            <p:strVal val="#ppt_y-0.4"/>
                                          </p:val>
                                        </p:tav>
                                        <p:tav tm="100000">
                                          <p:val>
                                            <p:strVal val="#ppt_y+0.1"/>
                                          </p:val>
                                        </p:tav>
                                      </p:tavLst>
                                    </p:anim>
                                    <p:anim calcmode="lin" valueType="num">
                                      <p:cBhvr>
                                        <p:cTn id="20" dur="40" accel="100000" fill="hold">
                                          <p:stCondLst>
                                            <p:cond delay="160"/>
                                          </p:stCondLst>
                                        </p:cTn>
                                        <p:tgtEl>
                                          <p:spTgt spid="69"/>
                                        </p:tgtEl>
                                        <p:attrNameLst>
                                          <p:attrName>ppt_x</p:attrName>
                                        </p:attrNameLst>
                                      </p:cBhvr>
                                      <p:tavLst>
                                        <p:tav tm="0">
                                          <p:val>
                                            <p:strVal val="#ppt_x-0.05"/>
                                          </p:val>
                                        </p:tav>
                                        <p:tav tm="100000">
                                          <p:val>
                                            <p:strVal val="#ppt_x"/>
                                          </p:val>
                                        </p:tav>
                                      </p:tavLst>
                                    </p:anim>
                                    <p:anim calcmode="lin" valueType="num">
                                      <p:cBhvr>
                                        <p:cTn id="21" dur="40" accel="100000" fill="hold">
                                          <p:stCondLst>
                                            <p:cond delay="160"/>
                                          </p:stCondLst>
                                        </p:cTn>
                                        <p:tgtEl>
                                          <p:spTgt spid="69"/>
                                        </p:tgtEl>
                                        <p:attrNameLst>
                                          <p:attrName>ppt_y</p:attrName>
                                        </p:attrNameLst>
                                      </p:cBhvr>
                                      <p:tavLst>
                                        <p:tav tm="0">
                                          <p:val>
                                            <p:strVal val="#ppt_y+0.1"/>
                                          </p:val>
                                        </p:tav>
                                        <p:tav tm="100000">
                                          <p:val>
                                            <p:strVal val="#ppt_y"/>
                                          </p:val>
                                        </p:tav>
                                      </p:tavLst>
                                    </p:anim>
                                  </p:childTnLst>
                                </p:cTn>
                              </p:par>
                            </p:childTnLst>
                          </p:cTn>
                        </p:par>
                        <p:par>
                          <p:cTn id="22" fill="hold">
                            <p:stCondLst>
                              <p:cond delay="400"/>
                            </p:stCondLst>
                            <p:childTnLst>
                              <p:par>
                                <p:cTn id="23" presetID="30" presetClass="entr" presetSubtype="0" fill="hold" grpId="0" nodeType="after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60" decel="100000"/>
                                        <p:tgtEl>
                                          <p:spTgt spid="93"/>
                                        </p:tgtEl>
                                      </p:cBhvr>
                                    </p:animEffect>
                                    <p:anim calcmode="lin" valueType="num">
                                      <p:cBhvr>
                                        <p:cTn id="26" dur="160" decel="100000" fill="hold"/>
                                        <p:tgtEl>
                                          <p:spTgt spid="93"/>
                                        </p:tgtEl>
                                        <p:attrNameLst>
                                          <p:attrName>style.rotation</p:attrName>
                                        </p:attrNameLst>
                                      </p:cBhvr>
                                      <p:tavLst>
                                        <p:tav tm="0">
                                          <p:val>
                                            <p:fltVal val="-90"/>
                                          </p:val>
                                        </p:tav>
                                        <p:tav tm="100000">
                                          <p:val>
                                            <p:fltVal val="0"/>
                                          </p:val>
                                        </p:tav>
                                      </p:tavLst>
                                    </p:anim>
                                    <p:anim calcmode="lin" valueType="num">
                                      <p:cBhvr>
                                        <p:cTn id="27" dur="160" decel="100000" fill="hold"/>
                                        <p:tgtEl>
                                          <p:spTgt spid="93"/>
                                        </p:tgtEl>
                                        <p:attrNameLst>
                                          <p:attrName>ppt_x</p:attrName>
                                        </p:attrNameLst>
                                      </p:cBhvr>
                                      <p:tavLst>
                                        <p:tav tm="0">
                                          <p:val>
                                            <p:strVal val="#ppt_x+0.4"/>
                                          </p:val>
                                        </p:tav>
                                        <p:tav tm="100000">
                                          <p:val>
                                            <p:strVal val="#ppt_x-0.05"/>
                                          </p:val>
                                        </p:tav>
                                      </p:tavLst>
                                    </p:anim>
                                    <p:anim calcmode="lin" valueType="num">
                                      <p:cBhvr>
                                        <p:cTn id="28" dur="160" decel="100000" fill="hold"/>
                                        <p:tgtEl>
                                          <p:spTgt spid="93"/>
                                        </p:tgtEl>
                                        <p:attrNameLst>
                                          <p:attrName>ppt_y</p:attrName>
                                        </p:attrNameLst>
                                      </p:cBhvr>
                                      <p:tavLst>
                                        <p:tav tm="0">
                                          <p:val>
                                            <p:strVal val="#ppt_y-0.4"/>
                                          </p:val>
                                        </p:tav>
                                        <p:tav tm="100000">
                                          <p:val>
                                            <p:strVal val="#ppt_y+0.1"/>
                                          </p:val>
                                        </p:tav>
                                      </p:tavLst>
                                    </p:anim>
                                    <p:anim calcmode="lin" valueType="num">
                                      <p:cBhvr>
                                        <p:cTn id="29" dur="40" accel="100000" fill="hold">
                                          <p:stCondLst>
                                            <p:cond delay="160"/>
                                          </p:stCondLst>
                                        </p:cTn>
                                        <p:tgtEl>
                                          <p:spTgt spid="93"/>
                                        </p:tgtEl>
                                        <p:attrNameLst>
                                          <p:attrName>ppt_x</p:attrName>
                                        </p:attrNameLst>
                                      </p:cBhvr>
                                      <p:tavLst>
                                        <p:tav tm="0">
                                          <p:val>
                                            <p:strVal val="#ppt_x-0.05"/>
                                          </p:val>
                                        </p:tav>
                                        <p:tav tm="100000">
                                          <p:val>
                                            <p:strVal val="#ppt_x"/>
                                          </p:val>
                                        </p:tav>
                                      </p:tavLst>
                                    </p:anim>
                                    <p:anim calcmode="lin" valueType="num">
                                      <p:cBhvr>
                                        <p:cTn id="30" dur="40" accel="100000" fill="hold">
                                          <p:stCondLst>
                                            <p:cond delay="160"/>
                                          </p:stCondLst>
                                        </p:cTn>
                                        <p:tgtEl>
                                          <p:spTgt spid="9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9" grpId="0" animBg="1"/>
      <p:bldP spid="9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lvl="1"/>
            <a:r>
              <a:rPr lang="en-US" sz="4400">
                <a:latin typeface="Segoe UI Semibold" panose="020B0702040204020203" pitchFamily="34" charset="0"/>
                <a:cs typeface="Segoe UI Semibold" panose="020B0702040204020203" pitchFamily="34" charset="0"/>
              </a:rPr>
              <a:t>Symmetry</a:t>
            </a:r>
          </a:p>
        </p:txBody>
      </p:sp>
      <p:sp>
        <p:nvSpPr>
          <p:cNvPr id="20" name="Ellipse 19"/>
          <p:cNvSpPr/>
          <p:nvPr/>
        </p:nvSpPr>
        <p:spPr>
          <a:xfrm>
            <a:off x="2109126" y="1922240"/>
            <a:ext cx="1321541" cy="133489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a:t>Client</a:t>
            </a:r>
            <a:endParaRPr lang="en-US"/>
          </a:p>
        </p:txBody>
      </p:sp>
      <p:sp>
        <p:nvSpPr>
          <p:cNvPr id="21" name="Ellipse 20"/>
          <p:cNvSpPr/>
          <p:nvPr/>
        </p:nvSpPr>
        <p:spPr>
          <a:xfrm>
            <a:off x="8382888" y="1855495"/>
            <a:ext cx="1453695" cy="14683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a:t>Server</a:t>
            </a:r>
            <a:endParaRPr lang="en-US"/>
          </a:p>
        </p:txBody>
      </p:sp>
      <p:sp>
        <p:nvSpPr>
          <p:cNvPr id="22" name="Pfeil nach rechts 21"/>
          <p:cNvSpPr/>
          <p:nvPr/>
        </p:nvSpPr>
        <p:spPr>
          <a:xfrm>
            <a:off x="3800987" y="1855495"/>
            <a:ext cx="4305022" cy="6607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All </a:t>
            </a:r>
            <a:r>
              <a:rPr lang="de-DE" err="1"/>
              <a:t>Gestures</a:t>
            </a:r>
            <a:endParaRPr lang="en-US"/>
          </a:p>
        </p:txBody>
      </p:sp>
      <p:sp>
        <p:nvSpPr>
          <p:cNvPr id="24" name="Pfeil nach links 23"/>
          <p:cNvSpPr/>
          <p:nvPr/>
        </p:nvSpPr>
        <p:spPr>
          <a:xfrm>
            <a:off x="3800987" y="2596360"/>
            <a:ext cx="4305022" cy="6607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All </a:t>
            </a:r>
            <a:r>
              <a:rPr lang="de-DE" err="1"/>
              <a:t>Gestures</a:t>
            </a:r>
            <a:endParaRPr lang="en-US"/>
          </a:p>
        </p:txBody>
      </p:sp>
      <p:sp>
        <p:nvSpPr>
          <p:cNvPr id="26" name="Rechteckige Legende 25"/>
          <p:cNvSpPr/>
          <p:nvPr/>
        </p:nvSpPr>
        <p:spPr>
          <a:xfrm>
            <a:off x="2862228" y="4316315"/>
            <a:ext cx="6467543" cy="1463761"/>
          </a:xfrm>
          <a:prstGeom prst="wedgeRectCallout">
            <a:avLst>
              <a:gd name="adj1" fmla="val 3055"/>
              <a:gd name="adj2" fmla="val -86478"/>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de-DE" sz="1600"/>
              <a:t>A </a:t>
            </a:r>
            <a:r>
              <a:rPr lang="de-DE" sz="1600" err="1"/>
              <a:t>protocol</a:t>
            </a:r>
            <a:r>
              <a:rPr lang="de-DE" sz="1600"/>
              <a:t> </a:t>
            </a:r>
            <a:r>
              <a:rPr lang="de-DE" sz="1600" err="1"/>
              <a:t>is</a:t>
            </a:r>
            <a:r>
              <a:rPr lang="de-DE" sz="1600"/>
              <a:t> </a:t>
            </a:r>
            <a:r>
              <a:rPr lang="de-DE" sz="1600" b="1" err="1"/>
              <a:t>symmetric</a:t>
            </a:r>
            <a:r>
              <a:rPr lang="de-DE" sz="1600"/>
              <a:t> </a:t>
            </a:r>
            <a:r>
              <a:rPr lang="de-DE" sz="1600" err="1"/>
              <a:t>when</a:t>
            </a:r>
            <a:r>
              <a:rPr lang="de-DE" sz="1600"/>
              <a:t> </a:t>
            </a:r>
            <a:r>
              <a:rPr lang="de-DE" sz="1600" err="1"/>
              <a:t>is</a:t>
            </a:r>
            <a:r>
              <a:rPr lang="de-DE" sz="1600"/>
              <a:t> </a:t>
            </a:r>
            <a:r>
              <a:rPr lang="de-DE" sz="1600" err="1"/>
              <a:t>allows</a:t>
            </a:r>
            <a:r>
              <a:rPr lang="de-DE" sz="1600"/>
              <a:t> all of </a:t>
            </a:r>
            <a:r>
              <a:rPr lang="de-DE" sz="1600" err="1"/>
              <a:t>its</a:t>
            </a:r>
            <a:r>
              <a:rPr lang="de-DE" sz="1600"/>
              <a:t> </a:t>
            </a:r>
            <a:r>
              <a:rPr lang="de-DE" sz="1600" err="1"/>
              <a:t>supported</a:t>
            </a:r>
            <a:r>
              <a:rPr lang="de-DE" sz="1600"/>
              <a:t> </a:t>
            </a:r>
            <a:r>
              <a:rPr lang="de-DE" sz="1600" err="1"/>
              <a:t>gestures</a:t>
            </a:r>
            <a:r>
              <a:rPr lang="de-DE" sz="1600"/>
              <a:t> (</a:t>
            </a:r>
            <a:r>
              <a:rPr lang="de-DE" sz="1600" err="1"/>
              <a:t>except</a:t>
            </a:r>
            <a:r>
              <a:rPr lang="de-DE" sz="1600"/>
              <a:t> for </a:t>
            </a:r>
            <a:r>
              <a:rPr lang="de-DE" sz="1600" err="1"/>
              <a:t>connection</a:t>
            </a:r>
            <a:r>
              <a:rPr lang="de-DE" sz="1600"/>
              <a:t> </a:t>
            </a:r>
            <a:r>
              <a:rPr lang="de-DE" sz="1600" err="1"/>
              <a:t>establishment</a:t>
            </a:r>
            <a:r>
              <a:rPr lang="de-DE" sz="1600"/>
              <a:t>) </a:t>
            </a:r>
            <a:r>
              <a:rPr lang="de-DE" sz="1600" err="1"/>
              <a:t>independent</a:t>
            </a:r>
            <a:r>
              <a:rPr lang="de-DE" sz="1600"/>
              <a:t> of </a:t>
            </a:r>
            <a:r>
              <a:rPr lang="de-DE" sz="1600" err="1"/>
              <a:t>who</a:t>
            </a:r>
            <a:r>
              <a:rPr lang="de-DE" sz="1600"/>
              <a:t> </a:t>
            </a:r>
            <a:r>
              <a:rPr lang="de-DE" sz="1600" err="1"/>
              <a:t>initiated</a:t>
            </a:r>
            <a:r>
              <a:rPr lang="de-DE" sz="1600"/>
              <a:t> </a:t>
            </a:r>
            <a:r>
              <a:rPr lang="de-DE" sz="1600" err="1"/>
              <a:t>the</a:t>
            </a:r>
            <a:r>
              <a:rPr lang="de-DE" sz="1600"/>
              <a:t> </a:t>
            </a:r>
            <a:r>
              <a:rPr lang="de-DE" sz="1600" err="1"/>
              <a:t>connection</a:t>
            </a:r>
            <a:r>
              <a:rPr lang="de-DE" sz="1600"/>
              <a:t>.</a:t>
            </a:r>
          </a:p>
        </p:txBody>
      </p:sp>
    </p:spTree>
    <p:extLst>
      <p:ext uri="{BB962C8B-B14F-4D97-AF65-F5344CB8AC3E}">
        <p14:creationId xmlns:p14="http://schemas.microsoft.com/office/powerpoint/2010/main" val="2826270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lvl="1" algn="l" rtl="0">
              <a:lnSpc>
                <a:spcPct val="90000"/>
              </a:lnSpc>
              <a:spcBef>
                <a:spcPct val="0"/>
              </a:spcBef>
            </a:pPr>
            <a:r>
              <a:rPr lang="en-US" sz="4400">
                <a:latin typeface="Segoe UI Semibold" panose="020B0702040204020203" pitchFamily="34" charset="0"/>
                <a:cs typeface="Segoe UI Semibold" panose="020B0702040204020203" pitchFamily="34" charset="0"/>
              </a:rPr>
              <a:t>Multiplexing</a:t>
            </a:r>
          </a:p>
        </p:txBody>
      </p:sp>
      <p:sp>
        <p:nvSpPr>
          <p:cNvPr id="4" name="Ellipse 3"/>
          <p:cNvSpPr/>
          <p:nvPr/>
        </p:nvSpPr>
        <p:spPr>
          <a:xfrm>
            <a:off x="2109126" y="1922240"/>
            <a:ext cx="1321541" cy="133489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a:t>Client</a:t>
            </a:r>
            <a:endParaRPr lang="en-US"/>
          </a:p>
        </p:txBody>
      </p:sp>
      <p:sp>
        <p:nvSpPr>
          <p:cNvPr id="5" name="Ellipse 4"/>
          <p:cNvSpPr/>
          <p:nvPr/>
        </p:nvSpPr>
        <p:spPr>
          <a:xfrm>
            <a:off x="8382888" y="1855495"/>
            <a:ext cx="1453695" cy="14683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a:t>Server</a:t>
            </a:r>
            <a:endParaRPr lang="en-US"/>
          </a:p>
        </p:txBody>
      </p:sp>
      <p:sp>
        <p:nvSpPr>
          <p:cNvPr id="6" name="Pfeil nach links und rechts 5"/>
          <p:cNvSpPr/>
          <p:nvPr/>
        </p:nvSpPr>
        <p:spPr>
          <a:xfrm>
            <a:off x="3773214" y="1922240"/>
            <a:ext cx="4475297" cy="1416423"/>
          </a:xfrm>
          <a:prstGeom prst="leftRightArrow">
            <a:avLst>
              <a:gd name="adj1" fmla="val 7819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a:t>Connection</a:t>
            </a:r>
            <a:endParaRPr lang="en-US"/>
          </a:p>
        </p:txBody>
      </p:sp>
      <p:sp>
        <p:nvSpPr>
          <p:cNvPr id="3" name="Pfeil nach links und rechts 2"/>
          <p:cNvSpPr/>
          <p:nvPr/>
        </p:nvSpPr>
        <p:spPr>
          <a:xfrm>
            <a:off x="4186232" y="2277090"/>
            <a:ext cx="3630273" cy="457029"/>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Session 1</a:t>
            </a:r>
          </a:p>
        </p:txBody>
      </p:sp>
      <p:sp>
        <p:nvSpPr>
          <p:cNvPr id="7" name="Pfeil nach links und rechts 6"/>
          <p:cNvSpPr/>
          <p:nvPr/>
        </p:nvSpPr>
        <p:spPr>
          <a:xfrm>
            <a:off x="4195725" y="2598921"/>
            <a:ext cx="3630273" cy="457029"/>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Session 2</a:t>
            </a:r>
          </a:p>
        </p:txBody>
      </p:sp>
      <p:sp>
        <p:nvSpPr>
          <p:cNvPr id="8" name="Rechteckige Legende 7"/>
          <p:cNvSpPr/>
          <p:nvPr/>
        </p:nvSpPr>
        <p:spPr>
          <a:xfrm>
            <a:off x="2862228" y="4242743"/>
            <a:ext cx="6467543" cy="1463761"/>
          </a:xfrm>
          <a:prstGeom prst="wedgeRectCallout">
            <a:avLst>
              <a:gd name="adj1" fmla="val 3055"/>
              <a:gd name="adj2" fmla="val -86478"/>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de-DE" sz="1600" b="1"/>
              <a:t>Multiplexing</a:t>
            </a:r>
            <a:r>
              <a:rPr lang="de-DE" sz="1600"/>
              <a:t> </a:t>
            </a:r>
            <a:r>
              <a:rPr lang="de-DE" sz="1600" err="1"/>
              <a:t>allows</a:t>
            </a:r>
            <a:r>
              <a:rPr lang="de-DE" sz="1600"/>
              <a:t> a </a:t>
            </a:r>
            <a:r>
              <a:rPr lang="de-DE" sz="1600" err="1"/>
              <a:t>singular</a:t>
            </a:r>
            <a:r>
              <a:rPr lang="de-DE" sz="1600"/>
              <a:t> </a:t>
            </a:r>
            <a:r>
              <a:rPr lang="de-DE" sz="1600" err="1"/>
              <a:t>network</a:t>
            </a:r>
            <a:r>
              <a:rPr lang="de-DE" sz="1600"/>
              <a:t> </a:t>
            </a:r>
            <a:r>
              <a:rPr lang="de-DE" sz="1600" err="1"/>
              <a:t>connection</a:t>
            </a:r>
            <a:r>
              <a:rPr lang="de-DE" sz="1600"/>
              <a:t> </a:t>
            </a:r>
            <a:r>
              <a:rPr lang="de-DE" sz="1600" err="1"/>
              <a:t>to</a:t>
            </a:r>
            <a:r>
              <a:rPr lang="de-DE" sz="1600"/>
              <a:t> </a:t>
            </a:r>
            <a:r>
              <a:rPr lang="de-DE" sz="1600" err="1"/>
              <a:t>be</a:t>
            </a:r>
            <a:r>
              <a:rPr lang="de-DE" sz="1600"/>
              <a:t> </a:t>
            </a:r>
            <a:r>
              <a:rPr lang="de-DE" sz="1600" err="1"/>
              <a:t>used</a:t>
            </a:r>
            <a:r>
              <a:rPr lang="de-DE" sz="1600"/>
              <a:t> for multiple </a:t>
            </a:r>
            <a:r>
              <a:rPr lang="de-DE" sz="1600" err="1"/>
              <a:t>concurrent</a:t>
            </a:r>
            <a:r>
              <a:rPr lang="de-DE" sz="1600"/>
              <a:t> </a:t>
            </a:r>
            <a:r>
              <a:rPr lang="de-DE" sz="1600" err="1"/>
              <a:t>communication</a:t>
            </a:r>
            <a:r>
              <a:rPr lang="de-DE" sz="1600"/>
              <a:t> </a:t>
            </a:r>
            <a:r>
              <a:rPr lang="de-DE" sz="1600" err="1"/>
              <a:t>sessions</a:t>
            </a:r>
            <a:r>
              <a:rPr lang="de-DE" sz="1600"/>
              <a:t> (</a:t>
            </a:r>
            <a:r>
              <a:rPr lang="de-DE" sz="1600" err="1"/>
              <a:t>or</a:t>
            </a:r>
            <a:r>
              <a:rPr lang="de-DE" sz="1600"/>
              <a:t> links)</a:t>
            </a:r>
          </a:p>
          <a:p>
            <a:pPr marL="285750" indent="-285750">
              <a:buFont typeface="Arial" panose="020B0604020202020204" pitchFamily="34" charset="0"/>
              <a:buChar char="•"/>
            </a:pPr>
            <a:r>
              <a:rPr lang="de-DE" sz="1600" err="1"/>
              <a:t>Establishing</a:t>
            </a:r>
            <a:r>
              <a:rPr lang="de-DE" sz="1600"/>
              <a:t> </a:t>
            </a:r>
            <a:r>
              <a:rPr lang="de-DE" sz="1600" err="1"/>
              <a:t>connections</a:t>
            </a:r>
            <a:r>
              <a:rPr lang="de-DE" sz="1600"/>
              <a:t> </a:t>
            </a:r>
            <a:r>
              <a:rPr lang="de-DE" sz="1600" err="1"/>
              <a:t>can</a:t>
            </a:r>
            <a:r>
              <a:rPr lang="de-DE" sz="1600"/>
              <a:t> </a:t>
            </a:r>
            <a:r>
              <a:rPr lang="de-DE" sz="1600" err="1"/>
              <a:t>be</a:t>
            </a:r>
            <a:r>
              <a:rPr lang="de-DE" sz="1600"/>
              <a:t> </a:t>
            </a:r>
            <a:r>
              <a:rPr lang="de-DE" sz="1600" err="1"/>
              <a:t>enormously</a:t>
            </a:r>
            <a:r>
              <a:rPr lang="de-DE" sz="1600"/>
              <a:t> </a:t>
            </a:r>
            <a:r>
              <a:rPr lang="de-DE" sz="1600" err="1"/>
              <a:t>costly</a:t>
            </a:r>
            <a:r>
              <a:rPr lang="de-DE" sz="1600"/>
              <a:t>, </a:t>
            </a:r>
            <a:r>
              <a:rPr lang="de-DE" sz="1600" err="1"/>
              <a:t>multiplexing</a:t>
            </a:r>
            <a:r>
              <a:rPr lang="de-DE" sz="1600"/>
              <a:t> </a:t>
            </a:r>
            <a:r>
              <a:rPr lang="de-DE" sz="1600" err="1"/>
              <a:t>saves</a:t>
            </a:r>
            <a:r>
              <a:rPr lang="de-DE" sz="1600"/>
              <a:t> </a:t>
            </a:r>
            <a:r>
              <a:rPr lang="de-DE" sz="1600" err="1"/>
              <a:t>the</a:t>
            </a:r>
            <a:r>
              <a:rPr lang="de-DE" sz="1600"/>
              <a:t> </a:t>
            </a:r>
            <a:r>
              <a:rPr lang="de-DE" sz="1600" err="1"/>
              <a:t>effort</a:t>
            </a:r>
            <a:r>
              <a:rPr lang="de-DE" sz="1600"/>
              <a:t> for </a:t>
            </a:r>
            <a:r>
              <a:rPr lang="de-DE" sz="1600" err="1"/>
              <a:t>further</a:t>
            </a:r>
            <a:r>
              <a:rPr lang="de-DE" sz="1600"/>
              <a:t> </a:t>
            </a:r>
            <a:r>
              <a:rPr lang="de-DE" sz="1600" err="1"/>
              <a:t>connections</a:t>
            </a:r>
            <a:r>
              <a:rPr lang="de-DE" sz="1600"/>
              <a:t> </a:t>
            </a:r>
            <a:r>
              <a:rPr lang="de-DE" sz="1600" err="1"/>
              <a:t>between</a:t>
            </a:r>
            <a:r>
              <a:rPr lang="de-DE" sz="1600"/>
              <a:t> </a:t>
            </a:r>
            <a:r>
              <a:rPr lang="de-DE" sz="1600" err="1"/>
              <a:t>parties</a:t>
            </a:r>
            <a:endParaRPr lang="de-DE" sz="1600"/>
          </a:p>
        </p:txBody>
      </p:sp>
    </p:spTree>
    <p:extLst>
      <p:ext uri="{BB962C8B-B14F-4D97-AF65-F5344CB8AC3E}">
        <p14:creationId xmlns:p14="http://schemas.microsoft.com/office/powerpoint/2010/main" val="229579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a:xfrm>
            <a:off x="7880324" y="1475052"/>
            <a:ext cx="3724344" cy="51059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de-DE" sz="1600"/>
              <a:t>Layout</a:t>
            </a:r>
            <a:endParaRPr lang="en-US" sz="1600"/>
          </a:p>
        </p:txBody>
      </p:sp>
      <p:sp>
        <p:nvSpPr>
          <p:cNvPr id="2" name="Titel 1"/>
          <p:cNvSpPr>
            <a:spLocks noGrp="1"/>
          </p:cNvSpPr>
          <p:nvPr>
            <p:ph type="title"/>
          </p:nvPr>
        </p:nvSpPr>
        <p:spPr/>
        <p:txBody>
          <a:bodyPr>
            <a:normAutofit/>
          </a:bodyPr>
          <a:lstStyle/>
          <a:p>
            <a:pPr lvl="1"/>
            <a:r>
              <a:rPr lang="en-US" sz="3600">
                <a:latin typeface="Segoe UI Semibold" panose="020B0702040204020203" pitchFamily="34" charset="0"/>
                <a:cs typeface="Segoe UI Semibold" panose="020B0702040204020203" pitchFamily="34" charset="0"/>
              </a:rPr>
              <a:t>Framing, Encoding, Data Layout</a:t>
            </a:r>
          </a:p>
        </p:txBody>
      </p:sp>
      <p:sp>
        <p:nvSpPr>
          <p:cNvPr id="6" name="Rechteck 5"/>
          <p:cNvSpPr/>
          <p:nvPr/>
        </p:nvSpPr>
        <p:spPr>
          <a:xfrm>
            <a:off x="313700" y="1475054"/>
            <a:ext cx="3724344" cy="51059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de-DE" sz="1600" err="1"/>
              <a:t>Framing</a:t>
            </a:r>
            <a:endParaRPr lang="en-US" sz="1600"/>
          </a:p>
        </p:txBody>
      </p:sp>
      <p:sp>
        <p:nvSpPr>
          <p:cNvPr id="7" name="Pfeil nach unten 6"/>
          <p:cNvSpPr/>
          <p:nvPr/>
        </p:nvSpPr>
        <p:spPr>
          <a:xfrm>
            <a:off x="1488403" y="2082429"/>
            <a:ext cx="2402803" cy="3210412"/>
          </a:xfrm>
          <a:prstGeom prst="downArrow">
            <a:avLst>
              <a:gd name="adj1" fmla="val 89106"/>
              <a:gd name="adj2" fmla="val 1340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sz="1400" b="1">
                <a:solidFill>
                  <a:schemeClr val="accent6">
                    <a:lumMod val="60000"/>
                    <a:lumOff val="40000"/>
                  </a:schemeClr>
                </a:solidFill>
              </a:rPr>
              <a:t>1100110011100101</a:t>
            </a:r>
            <a:r>
              <a:rPr lang="de-DE" sz="1400"/>
              <a:t>01010101110001001000100010100100111100010010100010010100101010100010010100110010</a:t>
            </a:r>
            <a:r>
              <a:rPr lang="de-DE" sz="1400" b="1">
                <a:solidFill>
                  <a:schemeClr val="accent6">
                    <a:lumMod val="60000"/>
                    <a:lumOff val="40000"/>
                  </a:schemeClr>
                </a:solidFill>
              </a:rPr>
              <a:t>1001001101010100</a:t>
            </a:r>
            <a:r>
              <a:rPr lang="de-DE" sz="1400"/>
              <a:t>1100100101010100101000101010100100101010101010100101001010101001</a:t>
            </a:r>
            <a:endParaRPr lang="en-US" sz="1400"/>
          </a:p>
        </p:txBody>
      </p:sp>
      <p:sp>
        <p:nvSpPr>
          <p:cNvPr id="8" name="Rechteck 7"/>
          <p:cNvSpPr/>
          <p:nvPr/>
        </p:nvSpPr>
        <p:spPr>
          <a:xfrm>
            <a:off x="1488402" y="2082429"/>
            <a:ext cx="2402804" cy="16152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hteckige Legende 8"/>
          <p:cNvSpPr/>
          <p:nvPr/>
        </p:nvSpPr>
        <p:spPr>
          <a:xfrm>
            <a:off x="367093" y="5292841"/>
            <a:ext cx="3570833" cy="1216721"/>
          </a:xfrm>
          <a:prstGeom prst="wedgeRectCallout">
            <a:avLst>
              <a:gd name="adj1" fmla="val 7126"/>
              <a:gd name="adj2" fmla="val -696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A </a:t>
            </a:r>
            <a:r>
              <a:rPr lang="de-DE" sz="1100" err="1"/>
              <a:t>message</a:t>
            </a:r>
            <a:r>
              <a:rPr lang="de-DE" sz="1100"/>
              <a:t> </a:t>
            </a:r>
            <a:r>
              <a:rPr lang="de-DE" sz="1100" err="1"/>
              <a:t>or</a:t>
            </a:r>
            <a:r>
              <a:rPr lang="de-DE" sz="1100"/>
              <a:t> </a:t>
            </a:r>
            <a:r>
              <a:rPr lang="de-DE" sz="1100" err="1"/>
              <a:t>framing</a:t>
            </a:r>
            <a:r>
              <a:rPr lang="de-DE" sz="1100"/>
              <a:t> </a:t>
            </a:r>
            <a:r>
              <a:rPr lang="de-DE" sz="1100" err="1"/>
              <a:t>protocol</a:t>
            </a:r>
            <a:r>
              <a:rPr lang="de-DE" sz="1100"/>
              <a:t> </a:t>
            </a:r>
            <a:r>
              <a:rPr lang="de-DE" sz="1100" err="1"/>
              <a:t>splits</a:t>
            </a:r>
            <a:r>
              <a:rPr lang="de-DE" sz="1100"/>
              <a:t> </a:t>
            </a:r>
            <a:r>
              <a:rPr lang="de-DE" sz="1100" err="1"/>
              <a:t>the</a:t>
            </a:r>
            <a:r>
              <a:rPr lang="de-DE" sz="1100"/>
              <a:t> </a:t>
            </a:r>
            <a:r>
              <a:rPr lang="de-DE" sz="1100" err="1"/>
              <a:t>data</a:t>
            </a:r>
            <a:r>
              <a:rPr lang="de-DE" sz="1100"/>
              <a:t> </a:t>
            </a:r>
            <a:r>
              <a:rPr lang="de-DE" sz="1100" err="1"/>
              <a:t>stream</a:t>
            </a:r>
            <a:r>
              <a:rPr lang="de-DE" sz="1100"/>
              <a:t> </a:t>
            </a:r>
            <a:r>
              <a:rPr lang="de-DE" sz="1100" err="1"/>
              <a:t>into</a:t>
            </a:r>
            <a:r>
              <a:rPr lang="de-DE" sz="1100"/>
              <a:t> </a:t>
            </a:r>
            <a:r>
              <a:rPr lang="de-DE" sz="1100" err="1"/>
              <a:t>distinct</a:t>
            </a:r>
            <a:r>
              <a:rPr lang="de-DE" sz="1100"/>
              <a:t> </a:t>
            </a:r>
            <a:r>
              <a:rPr lang="de-DE" sz="1100" err="1"/>
              <a:t>chunks</a:t>
            </a:r>
            <a:r>
              <a:rPr lang="de-DE" sz="1100"/>
              <a:t> </a:t>
            </a:r>
            <a:r>
              <a:rPr lang="de-DE" sz="1100" err="1"/>
              <a:t>that</a:t>
            </a:r>
            <a:r>
              <a:rPr lang="de-DE" sz="1100"/>
              <a:t> </a:t>
            </a:r>
            <a:r>
              <a:rPr lang="de-DE" sz="1100" err="1"/>
              <a:t>can</a:t>
            </a:r>
            <a:r>
              <a:rPr lang="de-DE" sz="1100"/>
              <a:t> </a:t>
            </a:r>
            <a:r>
              <a:rPr lang="de-DE" sz="1100" err="1"/>
              <a:t>be</a:t>
            </a:r>
            <a:r>
              <a:rPr lang="de-DE" sz="1100"/>
              <a:t> </a:t>
            </a:r>
            <a:r>
              <a:rPr lang="de-DE" sz="1100" err="1"/>
              <a:t>processed</a:t>
            </a:r>
            <a:r>
              <a:rPr lang="de-DE" sz="1100"/>
              <a:t> in </a:t>
            </a:r>
            <a:r>
              <a:rPr lang="de-DE" sz="1100" err="1"/>
              <a:t>sequence</a:t>
            </a:r>
            <a:r>
              <a:rPr lang="de-DE" sz="1100"/>
              <a:t> </a:t>
            </a:r>
            <a:r>
              <a:rPr lang="de-DE" sz="1100" err="1"/>
              <a:t>or</a:t>
            </a:r>
            <a:r>
              <a:rPr lang="de-DE" sz="1100"/>
              <a:t> </a:t>
            </a:r>
            <a:r>
              <a:rPr lang="de-DE" sz="1100" err="1"/>
              <a:t>separately</a:t>
            </a:r>
            <a:r>
              <a:rPr lang="de-DE" sz="1100"/>
              <a:t>. </a:t>
            </a:r>
          </a:p>
          <a:p>
            <a:pPr algn="ctr"/>
            <a:r>
              <a:rPr lang="de-DE" sz="1100"/>
              <a:t>A </a:t>
            </a:r>
            <a:r>
              <a:rPr lang="de-DE" sz="1100" err="1"/>
              <a:t>frame</a:t>
            </a:r>
            <a:r>
              <a:rPr lang="de-DE" sz="1100"/>
              <a:t>/</a:t>
            </a:r>
            <a:r>
              <a:rPr lang="de-DE" sz="1100" err="1"/>
              <a:t>message</a:t>
            </a:r>
            <a:r>
              <a:rPr lang="de-DE" sz="1100"/>
              <a:t> </a:t>
            </a:r>
            <a:r>
              <a:rPr lang="de-DE" sz="1100" err="1"/>
              <a:t>header</a:t>
            </a:r>
            <a:r>
              <a:rPr lang="de-DE" sz="1100"/>
              <a:t> </a:t>
            </a:r>
            <a:r>
              <a:rPr lang="de-DE" sz="1100" err="1"/>
              <a:t>contains</a:t>
            </a:r>
            <a:r>
              <a:rPr lang="de-DE" sz="1100"/>
              <a:t> </a:t>
            </a:r>
            <a:r>
              <a:rPr lang="de-DE" sz="1100" err="1"/>
              <a:t>information</a:t>
            </a:r>
            <a:r>
              <a:rPr lang="de-DE" sz="1100"/>
              <a:t> </a:t>
            </a:r>
            <a:r>
              <a:rPr lang="de-DE" sz="1100" err="1"/>
              <a:t>about</a:t>
            </a:r>
            <a:r>
              <a:rPr lang="de-DE" sz="1100"/>
              <a:t> </a:t>
            </a:r>
            <a:r>
              <a:rPr lang="de-DE" sz="1100" err="1"/>
              <a:t>the</a:t>
            </a:r>
            <a:r>
              <a:rPr lang="de-DE" sz="1100"/>
              <a:t> </a:t>
            </a:r>
            <a:r>
              <a:rPr lang="de-DE" sz="1100" err="1"/>
              <a:t>size</a:t>
            </a:r>
            <a:r>
              <a:rPr lang="de-DE" sz="1100"/>
              <a:t>, </a:t>
            </a:r>
            <a:r>
              <a:rPr lang="de-DE" sz="1100" err="1"/>
              <a:t>content</a:t>
            </a:r>
            <a:r>
              <a:rPr lang="de-DE" sz="1100"/>
              <a:t>, </a:t>
            </a:r>
            <a:r>
              <a:rPr lang="de-DE" sz="1100" err="1"/>
              <a:t>destination</a:t>
            </a:r>
            <a:r>
              <a:rPr lang="de-DE" sz="1100"/>
              <a:t>, </a:t>
            </a:r>
            <a:r>
              <a:rPr lang="de-DE" sz="1100" err="1"/>
              <a:t>and</a:t>
            </a:r>
            <a:r>
              <a:rPr lang="de-DE" sz="1100"/>
              <a:t> </a:t>
            </a:r>
            <a:r>
              <a:rPr lang="de-DE" sz="1100" err="1"/>
              <a:t>often</a:t>
            </a:r>
            <a:r>
              <a:rPr lang="de-DE" sz="1100"/>
              <a:t> also an </a:t>
            </a:r>
            <a:r>
              <a:rPr lang="de-DE" sz="1100" err="1"/>
              <a:t>expression</a:t>
            </a:r>
            <a:r>
              <a:rPr lang="de-DE" sz="1100"/>
              <a:t> of </a:t>
            </a:r>
            <a:r>
              <a:rPr lang="de-DE" sz="1100" err="1"/>
              <a:t>the</a:t>
            </a:r>
            <a:r>
              <a:rPr lang="de-DE" sz="1100"/>
              <a:t> </a:t>
            </a:r>
            <a:r>
              <a:rPr lang="de-DE" sz="1100" err="1"/>
              <a:t>the</a:t>
            </a:r>
            <a:r>
              <a:rPr lang="de-DE" sz="1100"/>
              <a:t> </a:t>
            </a:r>
            <a:r>
              <a:rPr lang="de-DE" sz="1100" err="1"/>
              <a:t>sender's</a:t>
            </a:r>
            <a:r>
              <a:rPr lang="de-DE" sz="1100"/>
              <a:t> </a:t>
            </a:r>
            <a:r>
              <a:rPr lang="de-DE" sz="1100" err="1"/>
              <a:t>intent</a:t>
            </a:r>
            <a:r>
              <a:rPr lang="de-DE" sz="1100"/>
              <a:t>  </a:t>
            </a:r>
            <a:endParaRPr lang="en-US" sz="1100"/>
          </a:p>
        </p:txBody>
      </p:sp>
      <p:sp>
        <p:nvSpPr>
          <p:cNvPr id="10" name="Rechteck 9"/>
          <p:cNvSpPr/>
          <p:nvPr/>
        </p:nvSpPr>
        <p:spPr>
          <a:xfrm>
            <a:off x="1488402" y="3687635"/>
            <a:ext cx="2402804" cy="13849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hteckige Legende 10"/>
          <p:cNvSpPr/>
          <p:nvPr/>
        </p:nvSpPr>
        <p:spPr>
          <a:xfrm>
            <a:off x="419100" y="2082429"/>
            <a:ext cx="963902" cy="420491"/>
          </a:xfrm>
          <a:prstGeom prst="wedgeRectCallout">
            <a:avLst>
              <a:gd name="adj1" fmla="val 85355"/>
              <a:gd name="adj2" fmla="val -3813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Frame "</a:t>
            </a:r>
            <a:r>
              <a:rPr lang="de-DE" sz="1100" err="1"/>
              <a:t>header</a:t>
            </a:r>
            <a:r>
              <a:rPr lang="de-DE" sz="1100"/>
              <a:t>"</a:t>
            </a:r>
            <a:endParaRPr lang="en-US" sz="1100"/>
          </a:p>
        </p:txBody>
      </p:sp>
      <p:sp>
        <p:nvSpPr>
          <p:cNvPr id="12" name="Rechteckige Legende 11"/>
          <p:cNvSpPr/>
          <p:nvPr/>
        </p:nvSpPr>
        <p:spPr>
          <a:xfrm>
            <a:off x="419100" y="2587758"/>
            <a:ext cx="963902" cy="379037"/>
          </a:xfrm>
          <a:prstGeom prst="wedgeRectCallout">
            <a:avLst>
              <a:gd name="adj1" fmla="val 80508"/>
              <a:gd name="adj2" fmla="val -468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Frame "</a:t>
            </a:r>
            <a:r>
              <a:rPr lang="de-DE" sz="1100" err="1"/>
              <a:t>body</a:t>
            </a:r>
            <a:r>
              <a:rPr lang="de-DE" sz="1100"/>
              <a:t>"</a:t>
            </a:r>
            <a:endParaRPr lang="en-US" sz="1100"/>
          </a:p>
        </p:txBody>
      </p:sp>
      <p:sp>
        <p:nvSpPr>
          <p:cNvPr id="13" name="Rechteck 12"/>
          <p:cNvSpPr/>
          <p:nvPr/>
        </p:nvSpPr>
        <p:spPr>
          <a:xfrm>
            <a:off x="4091437" y="1475053"/>
            <a:ext cx="3724344" cy="51059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de-DE" sz="1600"/>
              <a:t>Encoding</a:t>
            </a:r>
            <a:endParaRPr lang="en-US" sz="1600"/>
          </a:p>
        </p:txBody>
      </p:sp>
      <p:sp>
        <p:nvSpPr>
          <p:cNvPr id="14" name="Rechteck 13"/>
          <p:cNvSpPr/>
          <p:nvPr/>
        </p:nvSpPr>
        <p:spPr>
          <a:xfrm>
            <a:off x="1675288" y="2339394"/>
            <a:ext cx="2049057" cy="1324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Pfeil nach rechts 14"/>
          <p:cNvSpPr/>
          <p:nvPr/>
        </p:nvSpPr>
        <p:spPr>
          <a:xfrm>
            <a:off x="3717670" y="2729851"/>
            <a:ext cx="834307" cy="542682"/>
          </a:xfrm>
          <a:prstGeom prst="rightArrow">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hteckige Legende 15"/>
          <p:cNvSpPr/>
          <p:nvPr/>
        </p:nvSpPr>
        <p:spPr>
          <a:xfrm>
            <a:off x="4168192" y="5292840"/>
            <a:ext cx="3570833" cy="1216721"/>
          </a:xfrm>
          <a:prstGeom prst="wedgeRectCallout">
            <a:avLst>
              <a:gd name="adj1" fmla="val 7126"/>
              <a:gd name="adj2" fmla="val -696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The </a:t>
            </a:r>
            <a:r>
              <a:rPr lang="de-DE" sz="1100" err="1"/>
              <a:t>encoding</a:t>
            </a:r>
            <a:r>
              <a:rPr lang="de-DE" sz="1100"/>
              <a:t> (</a:t>
            </a:r>
            <a:r>
              <a:rPr lang="de-DE" sz="1100" err="1"/>
              <a:t>or</a:t>
            </a:r>
            <a:r>
              <a:rPr lang="de-DE" sz="1100"/>
              <a:t> media-type) </a:t>
            </a:r>
            <a:r>
              <a:rPr lang="de-DE" sz="1100" err="1"/>
              <a:t>tells</a:t>
            </a:r>
            <a:r>
              <a:rPr lang="de-DE" sz="1100"/>
              <a:t> a </a:t>
            </a:r>
            <a:r>
              <a:rPr lang="de-DE" sz="1100" err="1"/>
              <a:t>message</a:t>
            </a:r>
            <a:r>
              <a:rPr lang="de-DE" sz="1100"/>
              <a:t> </a:t>
            </a:r>
            <a:r>
              <a:rPr lang="de-DE" sz="1100" err="1"/>
              <a:t>processor</a:t>
            </a:r>
            <a:r>
              <a:rPr lang="de-DE" sz="1100"/>
              <a:t> </a:t>
            </a:r>
            <a:r>
              <a:rPr lang="de-DE" sz="1100" err="1"/>
              <a:t>how</a:t>
            </a:r>
            <a:r>
              <a:rPr lang="de-DE" sz="1100"/>
              <a:t> </a:t>
            </a:r>
            <a:r>
              <a:rPr lang="de-DE" sz="1100" err="1"/>
              <a:t>to</a:t>
            </a:r>
            <a:r>
              <a:rPr lang="de-DE" sz="1100"/>
              <a:t> </a:t>
            </a:r>
            <a:r>
              <a:rPr lang="de-DE" sz="1100" err="1"/>
              <a:t>interpret</a:t>
            </a:r>
            <a:r>
              <a:rPr lang="de-DE" sz="1100"/>
              <a:t> </a:t>
            </a:r>
            <a:r>
              <a:rPr lang="de-DE" sz="1100" err="1"/>
              <a:t>the</a:t>
            </a:r>
            <a:r>
              <a:rPr lang="de-DE" sz="1100"/>
              <a:t> </a:t>
            </a:r>
            <a:r>
              <a:rPr lang="de-DE" sz="1100" err="1"/>
              <a:t>payload</a:t>
            </a:r>
            <a:r>
              <a:rPr lang="de-DE" sz="1100"/>
              <a:t> </a:t>
            </a:r>
            <a:r>
              <a:rPr lang="de-DE" sz="1100" err="1"/>
              <a:t>data</a:t>
            </a:r>
            <a:r>
              <a:rPr lang="de-DE" sz="1100"/>
              <a:t> of </a:t>
            </a:r>
            <a:r>
              <a:rPr lang="de-DE" sz="1100" err="1"/>
              <a:t>the</a:t>
            </a:r>
            <a:r>
              <a:rPr lang="de-DE" sz="1100"/>
              <a:t> </a:t>
            </a:r>
            <a:r>
              <a:rPr lang="de-DE" sz="1100" err="1"/>
              <a:t>message</a:t>
            </a:r>
            <a:r>
              <a:rPr lang="de-DE" sz="1100"/>
              <a:t>.</a:t>
            </a:r>
            <a:endParaRPr lang="en-US" sz="1100"/>
          </a:p>
        </p:txBody>
      </p:sp>
      <p:sp>
        <p:nvSpPr>
          <p:cNvPr id="17" name="Rechteck 16"/>
          <p:cNvSpPr/>
          <p:nvPr/>
        </p:nvSpPr>
        <p:spPr>
          <a:xfrm>
            <a:off x="4785862" y="2334651"/>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a:t>JSON</a:t>
            </a:r>
            <a:endParaRPr lang="en-US" sz="1400"/>
          </a:p>
        </p:txBody>
      </p:sp>
      <p:sp>
        <p:nvSpPr>
          <p:cNvPr id="18" name="Rechteck 17"/>
          <p:cNvSpPr/>
          <p:nvPr/>
        </p:nvSpPr>
        <p:spPr>
          <a:xfrm>
            <a:off x="4785862" y="3105552"/>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a:t>XML</a:t>
            </a:r>
            <a:endParaRPr lang="en-US" sz="1400"/>
          </a:p>
        </p:txBody>
      </p:sp>
      <p:sp>
        <p:nvSpPr>
          <p:cNvPr id="19" name="Rechteck 18"/>
          <p:cNvSpPr/>
          <p:nvPr/>
        </p:nvSpPr>
        <p:spPr>
          <a:xfrm>
            <a:off x="5568715" y="2334648"/>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err="1"/>
              <a:t>Avro</a:t>
            </a:r>
            <a:endParaRPr lang="en-US" sz="1400"/>
          </a:p>
        </p:txBody>
      </p:sp>
      <p:sp>
        <p:nvSpPr>
          <p:cNvPr id="20" name="Rechteck 19"/>
          <p:cNvSpPr/>
          <p:nvPr/>
        </p:nvSpPr>
        <p:spPr>
          <a:xfrm>
            <a:off x="6351570" y="2334649"/>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err="1"/>
              <a:t>Msg</a:t>
            </a:r>
            <a:br>
              <a:rPr lang="de-DE" sz="1400"/>
            </a:br>
            <a:r>
              <a:rPr lang="de-DE" sz="1400"/>
              <a:t>Pack</a:t>
            </a:r>
            <a:endParaRPr lang="en-US" sz="1400"/>
          </a:p>
        </p:txBody>
      </p:sp>
      <p:sp>
        <p:nvSpPr>
          <p:cNvPr id="21" name="Rechteck 20"/>
          <p:cNvSpPr/>
          <p:nvPr/>
        </p:nvSpPr>
        <p:spPr>
          <a:xfrm>
            <a:off x="5568715" y="3105552"/>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a:t>AMQP</a:t>
            </a:r>
            <a:endParaRPr lang="en-US" sz="1400"/>
          </a:p>
        </p:txBody>
      </p:sp>
      <p:sp>
        <p:nvSpPr>
          <p:cNvPr id="22" name="Rechteck 21"/>
          <p:cNvSpPr/>
          <p:nvPr/>
        </p:nvSpPr>
        <p:spPr>
          <a:xfrm>
            <a:off x="6351570" y="3112985"/>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a:t>CSV</a:t>
            </a:r>
            <a:endParaRPr lang="en-US" sz="1400"/>
          </a:p>
        </p:txBody>
      </p:sp>
      <p:sp>
        <p:nvSpPr>
          <p:cNvPr id="23" name="Rechteck 22"/>
          <p:cNvSpPr/>
          <p:nvPr/>
        </p:nvSpPr>
        <p:spPr>
          <a:xfrm>
            <a:off x="4785862" y="3869779"/>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err="1"/>
              <a:t>Proto</a:t>
            </a:r>
            <a:endParaRPr lang="en-US" sz="1400"/>
          </a:p>
        </p:txBody>
      </p:sp>
      <p:sp>
        <p:nvSpPr>
          <p:cNvPr id="24" name="Rechteck 23"/>
          <p:cNvSpPr/>
          <p:nvPr/>
        </p:nvSpPr>
        <p:spPr>
          <a:xfrm>
            <a:off x="5571080" y="3876454"/>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a:t>Text</a:t>
            </a:r>
            <a:endParaRPr lang="en-US" sz="1400"/>
          </a:p>
        </p:txBody>
      </p:sp>
      <p:sp>
        <p:nvSpPr>
          <p:cNvPr id="25" name="Rechteck 24"/>
          <p:cNvSpPr/>
          <p:nvPr/>
        </p:nvSpPr>
        <p:spPr>
          <a:xfrm>
            <a:off x="6351570" y="3891321"/>
            <a:ext cx="729461" cy="74420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err="1"/>
              <a:t>Raw</a:t>
            </a:r>
            <a:endParaRPr lang="en-US" sz="1400"/>
          </a:p>
        </p:txBody>
      </p:sp>
      <p:sp>
        <p:nvSpPr>
          <p:cNvPr id="27" name="Pfeil nach rechts 26"/>
          <p:cNvSpPr/>
          <p:nvPr/>
        </p:nvSpPr>
        <p:spPr>
          <a:xfrm>
            <a:off x="7291281" y="3206312"/>
            <a:ext cx="999503" cy="542682"/>
          </a:xfrm>
          <a:prstGeom prst="rightArrow">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15" name="Gruppieren 114"/>
          <p:cNvGrpSpPr/>
          <p:nvPr/>
        </p:nvGrpSpPr>
        <p:grpSpPr>
          <a:xfrm>
            <a:off x="8652028" y="2008499"/>
            <a:ext cx="2082459" cy="841784"/>
            <a:chOff x="8652028" y="2008499"/>
            <a:chExt cx="2082459" cy="841784"/>
          </a:xfrm>
        </p:grpSpPr>
        <p:sp>
          <p:nvSpPr>
            <p:cNvPr id="112" name="Rechteck 111"/>
            <p:cNvSpPr/>
            <p:nvPr/>
          </p:nvSpPr>
          <p:spPr>
            <a:xfrm>
              <a:off x="8652028" y="2008499"/>
              <a:ext cx="2082459" cy="841784"/>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8" name="Rechteck 27"/>
            <p:cNvSpPr/>
            <p:nvPr/>
          </p:nvSpPr>
          <p:spPr>
            <a:xfrm>
              <a:off x="8777456" y="2095407"/>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hteck 28"/>
            <p:cNvSpPr/>
            <p:nvPr/>
          </p:nvSpPr>
          <p:spPr>
            <a:xfrm>
              <a:off x="9097833" y="2095407"/>
              <a:ext cx="243622" cy="5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hteck 29"/>
            <p:cNvSpPr/>
            <p:nvPr/>
          </p:nvSpPr>
          <p:spPr>
            <a:xfrm>
              <a:off x="9418210" y="2095407"/>
              <a:ext cx="243622" cy="5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hteck 30"/>
            <p:cNvSpPr/>
            <p:nvPr/>
          </p:nvSpPr>
          <p:spPr>
            <a:xfrm>
              <a:off x="9738587" y="2095407"/>
              <a:ext cx="243622" cy="5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hteck 31"/>
            <p:cNvSpPr/>
            <p:nvPr/>
          </p:nvSpPr>
          <p:spPr>
            <a:xfrm>
              <a:off x="10058964" y="2095407"/>
              <a:ext cx="243622" cy="5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hteck 32"/>
            <p:cNvSpPr/>
            <p:nvPr/>
          </p:nvSpPr>
          <p:spPr>
            <a:xfrm>
              <a:off x="10379341" y="2095407"/>
              <a:ext cx="243622" cy="58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hteck 45"/>
            <p:cNvSpPr/>
            <p:nvPr/>
          </p:nvSpPr>
          <p:spPr>
            <a:xfrm>
              <a:off x="8777456" y="2210582"/>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echteck 46"/>
            <p:cNvSpPr/>
            <p:nvPr/>
          </p:nvSpPr>
          <p:spPr>
            <a:xfrm>
              <a:off x="9097833" y="22105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echteck 47"/>
            <p:cNvSpPr/>
            <p:nvPr/>
          </p:nvSpPr>
          <p:spPr>
            <a:xfrm>
              <a:off x="9418210" y="22105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Rechteck 48"/>
            <p:cNvSpPr/>
            <p:nvPr/>
          </p:nvSpPr>
          <p:spPr>
            <a:xfrm>
              <a:off x="9738587" y="22105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echteck 49"/>
            <p:cNvSpPr/>
            <p:nvPr/>
          </p:nvSpPr>
          <p:spPr>
            <a:xfrm>
              <a:off x="10058964" y="22105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echteck 50"/>
            <p:cNvSpPr/>
            <p:nvPr/>
          </p:nvSpPr>
          <p:spPr>
            <a:xfrm>
              <a:off x="10379341" y="22105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Rechteck 51"/>
            <p:cNvSpPr/>
            <p:nvPr/>
          </p:nvSpPr>
          <p:spPr>
            <a:xfrm>
              <a:off x="8777456" y="2325757"/>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echteck 52"/>
            <p:cNvSpPr/>
            <p:nvPr/>
          </p:nvSpPr>
          <p:spPr>
            <a:xfrm>
              <a:off x="9097833" y="232575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hteck 53"/>
            <p:cNvSpPr/>
            <p:nvPr/>
          </p:nvSpPr>
          <p:spPr>
            <a:xfrm>
              <a:off x="9418210" y="232575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Rechteck 54"/>
            <p:cNvSpPr/>
            <p:nvPr/>
          </p:nvSpPr>
          <p:spPr>
            <a:xfrm>
              <a:off x="9738587" y="232575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hteck 55"/>
            <p:cNvSpPr/>
            <p:nvPr/>
          </p:nvSpPr>
          <p:spPr>
            <a:xfrm>
              <a:off x="10058964" y="232575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Rechteck 56"/>
            <p:cNvSpPr/>
            <p:nvPr/>
          </p:nvSpPr>
          <p:spPr>
            <a:xfrm>
              <a:off x="10379341" y="232575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Rechteck 57"/>
            <p:cNvSpPr/>
            <p:nvPr/>
          </p:nvSpPr>
          <p:spPr>
            <a:xfrm>
              <a:off x="8777456" y="2440932"/>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Rechteck 58"/>
            <p:cNvSpPr/>
            <p:nvPr/>
          </p:nvSpPr>
          <p:spPr>
            <a:xfrm>
              <a:off x="9097833" y="244093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Rechteck 59"/>
            <p:cNvSpPr/>
            <p:nvPr/>
          </p:nvSpPr>
          <p:spPr>
            <a:xfrm>
              <a:off x="9418210" y="244093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hteck 60"/>
            <p:cNvSpPr/>
            <p:nvPr/>
          </p:nvSpPr>
          <p:spPr>
            <a:xfrm>
              <a:off x="9738587" y="244093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hteck 61"/>
            <p:cNvSpPr/>
            <p:nvPr/>
          </p:nvSpPr>
          <p:spPr>
            <a:xfrm>
              <a:off x="10058964" y="244093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Rechteck 62"/>
            <p:cNvSpPr/>
            <p:nvPr/>
          </p:nvSpPr>
          <p:spPr>
            <a:xfrm>
              <a:off x="10379341" y="244093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Rechteck 63"/>
            <p:cNvSpPr/>
            <p:nvPr/>
          </p:nvSpPr>
          <p:spPr>
            <a:xfrm>
              <a:off x="8777456" y="2556107"/>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echteck 64"/>
            <p:cNvSpPr/>
            <p:nvPr/>
          </p:nvSpPr>
          <p:spPr>
            <a:xfrm>
              <a:off x="9097833" y="255610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Rechteck 65"/>
            <p:cNvSpPr/>
            <p:nvPr/>
          </p:nvSpPr>
          <p:spPr>
            <a:xfrm>
              <a:off x="9418210" y="255610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echteck 66"/>
            <p:cNvSpPr/>
            <p:nvPr/>
          </p:nvSpPr>
          <p:spPr>
            <a:xfrm>
              <a:off x="9738587" y="255610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Rechteck 67"/>
            <p:cNvSpPr/>
            <p:nvPr/>
          </p:nvSpPr>
          <p:spPr>
            <a:xfrm>
              <a:off x="10058964" y="255610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Rechteck 68"/>
            <p:cNvSpPr/>
            <p:nvPr/>
          </p:nvSpPr>
          <p:spPr>
            <a:xfrm>
              <a:off x="10379341" y="2556107"/>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Rechteck 69"/>
            <p:cNvSpPr/>
            <p:nvPr/>
          </p:nvSpPr>
          <p:spPr>
            <a:xfrm>
              <a:off x="8777456" y="2671282"/>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1" name="Rechteck 70"/>
            <p:cNvSpPr/>
            <p:nvPr/>
          </p:nvSpPr>
          <p:spPr>
            <a:xfrm>
              <a:off x="9097833" y="26712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Rechteck 71"/>
            <p:cNvSpPr/>
            <p:nvPr/>
          </p:nvSpPr>
          <p:spPr>
            <a:xfrm>
              <a:off x="9418210" y="26712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Rechteck 72"/>
            <p:cNvSpPr/>
            <p:nvPr/>
          </p:nvSpPr>
          <p:spPr>
            <a:xfrm>
              <a:off x="9738587" y="26712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4" name="Rechteck 73"/>
            <p:cNvSpPr/>
            <p:nvPr/>
          </p:nvSpPr>
          <p:spPr>
            <a:xfrm>
              <a:off x="10058964" y="26712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5" name="Rechteck 74"/>
            <p:cNvSpPr/>
            <p:nvPr/>
          </p:nvSpPr>
          <p:spPr>
            <a:xfrm>
              <a:off x="10379341" y="2671282"/>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14" name="Gruppieren 113"/>
          <p:cNvGrpSpPr/>
          <p:nvPr/>
        </p:nvGrpSpPr>
        <p:grpSpPr>
          <a:xfrm>
            <a:off x="8659142" y="2986691"/>
            <a:ext cx="865741" cy="841784"/>
            <a:chOff x="8652028" y="3800055"/>
            <a:chExt cx="865741" cy="841784"/>
          </a:xfrm>
        </p:grpSpPr>
        <p:sp>
          <p:nvSpPr>
            <p:cNvPr id="113" name="Rechteck 112"/>
            <p:cNvSpPr/>
            <p:nvPr/>
          </p:nvSpPr>
          <p:spPr>
            <a:xfrm>
              <a:off x="8652028" y="3800055"/>
              <a:ext cx="865741" cy="841784"/>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82" name="Rechteck 81"/>
            <p:cNvSpPr/>
            <p:nvPr/>
          </p:nvSpPr>
          <p:spPr>
            <a:xfrm>
              <a:off x="8793604" y="3960210"/>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hteck 82"/>
            <p:cNvSpPr/>
            <p:nvPr/>
          </p:nvSpPr>
          <p:spPr>
            <a:xfrm>
              <a:off x="9113981" y="3960210"/>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hteck 87"/>
            <p:cNvSpPr/>
            <p:nvPr/>
          </p:nvSpPr>
          <p:spPr>
            <a:xfrm>
              <a:off x="8793604" y="4075385"/>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9" name="Rechteck 88"/>
            <p:cNvSpPr/>
            <p:nvPr/>
          </p:nvSpPr>
          <p:spPr>
            <a:xfrm>
              <a:off x="9113981" y="4075385"/>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4" name="Rechteck 93"/>
            <p:cNvSpPr/>
            <p:nvPr/>
          </p:nvSpPr>
          <p:spPr>
            <a:xfrm>
              <a:off x="8793604" y="4190560"/>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Rechteck 94"/>
            <p:cNvSpPr/>
            <p:nvPr/>
          </p:nvSpPr>
          <p:spPr>
            <a:xfrm>
              <a:off x="9113981" y="4190560"/>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0" name="Rechteck 99"/>
            <p:cNvSpPr/>
            <p:nvPr/>
          </p:nvSpPr>
          <p:spPr>
            <a:xfrm>
              <a:off x="8793604" y="4305735"/>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1" name="Rechteck 100"/>
            <p:cNvSpPr/>
            <p:nvPr/>
          </p:nvSpPr>
          <p:spPr>
            <a:xfrm>
              <a:off x="9113981" y="4305735"/>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6" name="Rechteck 105"/>
            <p:cNvSpPr/>
            <p:nvPr/>
          </p:nvSpPr>
          <p:spPr>
            <a:xfrm>
              <a:off x="8793604" y="4420910"/>
              <a:ext cx="243622"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7" name="Rechteck 106"/>
            <p:cNvSpPr/>
            <p:nvPr/>
          </p:nvSpPr>
          <p:spPr>
            <a:xfrm>
              <a:off x="9113981" y="4420910"/>
              <a:ext cx="243622"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17" name="Rechteck 116"/>
          <p:cNvSpPr/>
          <p:nvPr/>
        </p:nvSpPr>
        <p:spPr>
          <a:xfrm>
            <a:off x="8666256" y="3959217"/>
            <a:ext cx="2068231" cy="841784"/>
          </a:xfrm>
          <a:prstGeom prst="rect">
            <a:avLst/>
          </a:prstGeom>
          <a:ln>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600" u="sng"/>
          </a:p>
        </p:txBody>
      </p:sp>
      <p:sp>
        <p:nvSpPr>
          <p:cNvPr id="118" name="Rechteck 117"/>
          <p:cNvSpPr/>
          <p:nvPr/>
        </p:nvSpPr>
        <p:spPr>
          <a:xfrm>
            <a:off x="8809144" y="4119372"/>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19" name="Rechteck 118"/>
          <p:cNvSpPr/>
          <p:nvPr/>
        </p:nvSpPr>
        <p:spPr>
          <a:xfrm>
            <a:off x="9132491" y="4119372"/>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0" name="Rechteck 119"/>
          <p:cNvSpPr/>
          <p:nvPr/>
        </p:nvSpPr>
        <p:spPr>
          <a:xfrm>
            <a:off x="8809144" y="4234547"/>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2" name="Rechteck 121"/>
          <p:cNvSpPr/>
          <p:nvPr/>
        </p:nvSpPr>
        <p:spPr>
          <a:xfrm>
            <a:off x="8809144" y="4349722"/>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3" name="Rechteck 122"/>
          <p:cNvSpPr/>
          <p:nvPr/>
        </p:nvSpPr>
        <p:spPr>
          <a:xfrm>
            <a:off x="9132491" y="4349722"/>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4" name="Rechteck 123"/>
          <p:cNvSpPr/>
          <p:nvPr/>
        </p:nvSpPr>
        <p:spPr>
          <a:xfrm>
            <a:off x="8809144" y="4464897"/>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5" name="Rechteck 124"/>
          <p:cNvSpPr/>
          <p:nvPr/>
        </p:nvSpPr>
        <p:spPr>
          <a:xfrm>
            <a:off x="9132491" y="4464897"/>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6" name="Rechteck 125"/>
          <p:cNvSpPr/>
          <p:nvPr/>
        </p:nvSpPr>
        <p:spPr>
          <a:xfrm>
            <a:off x="8809144" y="4580072"/>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7" name="Rechteck 126"/>
          <p:cNvSpPr/>
          <p:nvPr/>
        </p:nvSpPr>
        <p:spPr>
          <a:xfrm>
            <a:off x="9132491" y="4580072"/>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8" name="Rechteck 127"/>
          <p:cNvSpPr/>
          <p:nvPr/>
        </p:nvSpPr>
        <p:spPr>
          <a:xfrm>
            <a:off x="9482338" y="4470513"/>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29" name="Rechteck 128"/>
          <p:cNvSpPr/>
          <p:nvPr/>
        </p:nvSpPr>
        <p:spPr>
          <a:xfrm>
            <a:off x="9805685" y="4470513"/>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30" name="Rechteck 129"/>
          <p:cNvSpPr/>
          <p:nvPr/>
        </p:nvSpPr>
        <p:spPr>
          <a:xfrm>
            <a:off x="9482338" y="4585688"/>
            <a:ext cx="245880" cy="58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sp>
        <p:nvSpPr>
          <p:cNvPr id="131" name="Rechteck 130"/>
          <p:cNvSpPr/>
          <p:nvPr/>
        </p:nvSpPr>
        <p:spPr>
          <a:xfrm>
            <a:off x="9805685" y="4585688"/>
            <a:ext cx="245880" cy="58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a:p>
        </p:txBody>
      </p:sp>
      <p:cxnSp>
        <p:nvCxnSpPr>
          <p:cNvPr id="135" name="Gewinkelte Verbindung 134"/>
          <p:cNvCxnSpPr>
            <a:endCxn id="136" idx="0"/>
          </p:cNvCxnSpPr>
          <p:nvPr/>
        </p:nvCxnSpPr>
        <p:spPr>
          <a:xfrm>
            <a:off x="9129137" y="4247493"/>
            <a:ext cx="637815" cy="181562"/>
          </a:xfrm>
          <a:prstGeom prst="bentConnector2">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36" name="Rechteck 135"/>
          <p:cNvSpPr/>
          <p:nvPr/>
        </p:nvSpPr>
        <p:spPr>
          <a:xfrm>
            <a:off x="9482338" y="4429055"/>
            <a:ext cx="569227" cy="90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9" name="Rechteckige Legende 138"/>
          <p:cNvSpPr/>
          <p:nvPr/>
        </p:nvSpPr>
        <p:spPr>
          <a:xfrm>
            <a:off x="7942801" y="5264618"/>
            <a:ext cx="3570833" cy="1216721"/>
          </a:xfrm>
          <a:prstGeom prst="wedgeRectCallout">
            <a:avLst>
              <a:gd name="adj1" fmla="val 7126"/>
              <a:gd name="adj2" fmla="val -696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A </a:t>
            </a:r>
            <a:r>
              <a:rPr lang="de-DE" sz="1100" err="1"/>
              <a:t>data</a:t>
            </a:r>
            <a:r>
              <a:rPr lang="de-DE" sz="1100"/>
              <a:t> </a:t>
            </a:r>
            <a:r>
              <a:rPr lang="de-DE" sz="1100" err="1"/>
              <a:t>layout</a:t>
            </a:r>
            <a:r>
              <a:rPr lang="de-DE" sz="1100"/>
              <a:t> </a:t>
            </a:r>
            <a:r>
              <a:rPr lang="de-DE" sz="1100" err="1"/>
              <a:t>convention</a:t>
            </a:r>
            <a:r>
              <a:rPr lang="de-DE" sz="1100"/>
              <a:t> </a:t>
            </a:r>
            <a:r>
              <a:rPr lang="de-DE" sz="1100" err="1"/>
              <a:t>can</a:t>
            </a:r>
            <a:r>
              <a:rPr lang="de-DE" sz="1100"/>
              <a:t> </a:t>
            </a:r>
            <a:r>
              <a:rPr lang="de-DE" sz="1100" err="1"/>
              <a:t>tell</a:t>
            </a:r>
            <a:r>
              <a:rPr lang="de-DE" sz="1100"/>
              <a:t> a </a:t>
            </a:r>
            <a:r>
              <a:rPr lang="de-DE" sz="1100" err="1"/>
              <a:t>processor</a:t>
            </a:r>
            <a:r>
              <a:rPr lang="de-DE" sz="1100"/>
              <a:t> </a:t>
            </a:r>
            <a:r>
              <a:rPr lang="de-DE" sz="1100" err="1"/>
              <a:t>how</a:t>
            </a:r>
            <a:r>
              <a:rPr lang="de-DE" sz="1100"/>
              <a:t> </a:t>
            </a:r>
            <a:r>
              <a:rPr lang="de-DE" sz="1100" err="1"/>
              <a:t>to</a:t>
            </a:r>
            <a:r>
              <a:rPr lang="de-DE" sz="1100"/>
              <a:t> deal </a:t>
            </a:r>
            <a:r>
              <a:rPr lang="de-DE" sz="1100" err="1"/>
              <a:t>with</a:t>
            </a:r>
            <a:r>
              <a:rPr lang="de-DE" sz="1100"/>
              <a:t> </a:t>
            </a:r>
            <a:r>
              <a:rPr lang="de-DE" sz="1100" err="1"/>
              <a:t>structured</a:t>
            </a:r>
            <a:r>
              <a:rPr lang="de-DE" sz="1100"/>
              <a:t> </a:t>
            </a:r>
            <a:r>
              <a:rPr lang="de-DE" sz="1100" err="1"/>
              <a:t>data</a:t>
            </a:r>
            <a:r>
              <a:rPr lang="de-DE" sz="1100"/>
              <a:t> in a </a:t>
            </a:r>
            <a:r>
              <a:rPr lang="de-DE" sz="1100" err="1"/>
              <a:t>dynamic</a:t>
            </a:r>
            <a:r>
              <a:rPr lang="de-DE" sz="1100"/>
              <a:t> </a:t>
            </a:r>
            <a:r>
              <a:rPr lang="de-DE" sz="1100" err="1"/>
              <a:t>fashion</a:t>
            </a:r>
            <a:r>
              <a:rPr lang="de-DE" sz="1100"/>
              <a:t> </a:t>
            </a:r>
            <a:r>
              <a:rPr lang="de-DE" sz="1100" err="1"/>
              <a:t>to</a:t>
            </a:r>
            <a:r>
              <a:rPr lang="de-DE" sz="1100"/>
              <a:t> </a:t>
            </a:r>
            <a:r>
              <a:rPr lang="de-DE" sz="1100" err="1"/>
              <a:t>distinguish</a:t>
            </a:r>
            <a:r>
              <a:rPr lang="de-DE" sz="1100"/>
              <a:t> </a:t>
            </a:r>
            <a:r>
              <a:rPr lang="de-DE" sz="1100" err="1"/>
              <a:t>objects</a:t>
            </a:r>
            <a:r>
              <a:rPr lang="de-DE" sz="1100"/>
              <a:t> </a:t>
            </a:r>
            <a:r>
              <a:rPr lang="de-DE" sz="1100" err="1"/>
              <a:t>or</a:t>
            </a:r>
            <a:r>
              <a:rPr lang="de-DE" sz="1100"/>
              <a:t> </a:t>
            </a:r>
            <a:r>
              <a:rPr lang="de-DE" sz="1100" err="1"/>
              <a:t>rows</a:t>
            </a:r>
            <a:r>
              <a:rPr lang="de-DE" sz="1100"/>
              <a:t>/</a:t>
            </a:r>
            <a:r>
              <a:rPr lang="de-DE" sz="1100" err="1"/>
              <a:t>columns</a:t>
            </a:r>
            <a:endParaRPr lang="en-US" sz="1100"/>
          </a:p>
        </p:txBody>
      </p:sp>
    </p:spTree>
    <p:extLst>
      <p:ext uri="{BB962C8B-B14F-4D97-AF65-F5344CB8AC3E}">
        <p14:creationId xmlns:p14="http://schemas.microsoft.com/office/powerpoint/2010/main" val="772187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lvl="1" algn="l" rtl="0">
              <a:lnSpc>
                <a:spcPct val="90000"/>
              </a:lnSpc>
              <a:spcBef>
                <a:spcPct val="0"/>
              </a:spcBef>
            </a:pPr>
            <a:r>
              <a:rPr lang="en-US" sz="4400">
                <a:latin typeface="Segoe UI Semibold" panose="020B0702040204020203" pitchFamily="34" charset="0"/>
                <a:cs typeface="Segoe UI Semibold" panose="020B0702040204020203" pitchFamily="34" charset="0"/>
              </a:rPr>
              <a:t>Metadata</a:t>
            </a:r>
          </a:p>
        </p:txBody>
      </p:sp>
      <p:sp>
        <p:nvSpPr>
          <p:cNvPr id="4" name="Rechteck 3"/>
          <p:cNvSpPr/>
          <p:nvPr/>
        </p:nvSpPr>
        <p:spPr>
          <a:xfrm>
            <a:off x="313700" y="1475054"/>
            <a:ext cx="3724344" cy="51059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de-DE" sz="1600" err="1"/>
              <a:t>Framing</a:t>
            </a:r>
            <a:endParaRPr lang="en-US" sz="1600"/>
          </a:p>
        </p:txBody>
      </p:sp>
      <p:sp>
        <p:nvSpPr>
          <p:cNvPr id="5" name="Pfeil nach unten 4"/>
          <p:cNvSpPr/>
          <p:nvPr/>
        </p:nvSpPr>
        <p:spPr>
          <a:xfrm>
            <a:off x="1488403" y="2082429"/>
            <a:ext cx="2402803" cy="3210412"/>
          </a:xfrm>
          <a:prstGeom prst="downArrow">
            <a:avLst>
              <a:gd name="adj1" fmla="val 89106"/>
              <a:gd name="adj2" fmla="val 1340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de-DE" sz="1600" b="1">
                <a:solidFill>
                  <a:schemeClr val="accent6">
                    <a:lumMod val="60000"/>
                    <a:lumOff val="40000"/>
                  </a:schemeClr>
                </a:solidFill>
              </a:rPr>
              <a:t>1100110011100101</a:t>
            </a:r>
            <a:r>
              <a:rPr lang="de-DE" sz="1600"/>
              <a:t>01010101110001001000100010100100111100010010100010010100101010100010010100110010</a:t>
            </a:r>
            <a:r>
              <a:rPr lang="de-DE" sz="1600" b="1">
                <a:solidFill>
                  <a:schemeClr val="accent6">
                    <a:lumMod val="60000"/>
                    <a:lumOff val="40000"/>
                  </a:schemeClr>
                </a:solidFill>
              </a:rPr>
              <a:t>1001001101010100</a:t>
            </a:r>
            <a:r>
              <a:rPr lang="de-DE" sz="1600"/>
              <a:t>1100100101010100101000101010100100101010101010100101001010101001</a:t>
            </a:r>
            <a:endParaRPr lang="en-US" sz="1600"/>
          </a:p>
        </p:txBody>
      </p:sp>
      <p:sp>
        <p:nvSpPr>
          <p:cNvPr id="6" name="Rechteck 5"/>
          <p:cNvSpPr/>
          <p:nvPr/>
        </p:nvSpPr>
        <p:spPr>
          <a:xfrm>
            <a:off x="1488402" y="2082429"/>
            <a:ext cx="2402804" cy="16152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hteckige Legende 6"/>
          <p:cNvSpPr/>
          <p:nvPr/>
        </p:nvSpPr>
        <p:spPr>
          <a:xfrm>
            <a:off x="367093" y="5292841"/>
            <a:ext cx="3570833" cy="1216721"/>
          </a:xfrm>
          <a:prstGeom prst="wedgeRectCallout">
            <a:avLst>
              <a:gd name="adj1" fmla="val 7126"/>
              <a:gd name="adj2" fmla="val -696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A </a:t>
            </a:r>
            <a:r>
              <a:rPr lang="de-DE" sz="1100" err="1"/>
              <a:t>message</a:t>
            </a:r>
            <a:r>
              <a:rPr lang="de-DE" sz="1100"/>
              <a:t> </a:t>
            </a:r>
            <a:r>
              <a:rPr lang="de-DE" sz="1100" err="1"/>
              <a:t>or</a:t>
            </a:r>
            <a:r>
              <a:rPr lang="de-DE" sz="1100"/>
              <a:t> </a:t>
            </a:r>
            <a:r>
              <a:rPr lang="de-DE" sz="1100" err="1"/>
              <a:t>framing</a:t>
            </a:r>
            <a:r>
              <a:rPr lang="de-DE" sz="1100"/>
              <a:t> </a:t>
            </a:r>
            <a:r>
              <a:rPr lang="de-DE" sz="1100" err="1"/>
              <a:t>protocol</a:t>
            </a:r>
            <a:r>
              <a:rPr lang="de-DE" sz="1100"/>
              <a:t> </a:t>
            </a:r>
            <a:r>
              <a:rPr lang="de-DE" sz="1100" err="1"/>
              <a:t>splits</a:t>
            </a:r>
            <a:r>
              <a:rPr lang="de-DE" sz="1100"/>
              <a:t> </a:t>
            </a:r>
            <a:r>
              <a:rPr lang="de-DE" sz="1100" err="1"/>
              <a:t>the</a:t>
            </a:r>
            <a:r>
              <a:rPr lang="de-DE" sz="1100"/>
              <a:t> </a:t>
            </a:r>
            <a:r>
              <a:rPr lang="de-DE" sz="1100" err="1"/>
              <a:t>data</a:t>
            </a:r>
            <a:r>
              <a:rPr lang="de-DE" sz="1100"/>
              <a:t> </a:t>
            </a:r>
            <a:r>
              <a:rPr lang="de-DE" sz="1100" err="1"/>
              <a:t>stream</a:t>
            </a:r>
            <a:r>
              <a:rPr lang="de-DE" sz="1100"/>
              <a:t> </a:t>
            </a:r>
            <a:r>
              <a:rPr lang="de-DE" sz="1100" err="1"/>
              <a:t>into</a:t>
            </a:r>
            <a:r>
              <a:rPr lang="de-DE" sz="1100"/>
              <a:t> </a:t>
            </a:r>
            <a:r>
              <a:rPr lang="de-DE" sz="1100" err="1"/>
              <a:t>distinct</a:t>
            </a:r>
            <a:r>
              <a:rPr lang="de-DE" sz="1100"/>
              <a:t> </a:t>
            </a:r>
            <a:r>
              <a:rPr lang="de-DE" sz="1100" err="1"/>
              <a:t>chunks</a:t>
            </a:r>
            <a:r>
              <a:rPr lang="de-DE" sz="1100"/>
              <a:t> </a:t>
            </a:r>
            <a:r>
              <a:rPr lang="de-DE" sz="1100" err="1"/>
              <a:t>that</a:t>
            </a:r>
            <a:r>
              <a:rPr lang="de-DE" sz="1100"/>
              <a:t> </a:t>
            </a:r>
            <a:r>
              <a:rPr lang="de-DE" sz="1100" err="1"/>
              <a:t>can</a:t>
            </a:r>
            <a:r>
              <a:rPr lang="de-DE" sz="1100"/>
              <a:t> </a:t>
            </a:r>
            <a:r>
              <a:rPr lang="de-DE" sz="1100" err="1"/>
              <a:t>be</a:t>
            </a:r>
            <a:r>
              <a:rPr lang="de-DE" sz="1100"/>
              <a:t> </a:t>
            </a:r>
            <a:r>
              <a:rPr lang="de-DE" sz="1100" err="1"/>
              <a:t>processed</a:t>
            </a:r>
            <a:r>
              <a:rPr lang="de-DE" sz="1100"/>
              <a:t> in </a:t>
            </a:r>
            <a:r>
              <a:rPr lang="de-DE" sz="1100" err="1"/>
              <a:t>sequence</a:t>
            </a:r>
            <a:r>
              <a:rPr lang="de-DE" sz="1100"/>
              <a:t> </a:t>
            </a:r>
            <a:r>
              <a:rPr lang="de-DE" sz="1100" err="1"/>
              <a:t>or</a:t>
            </a:r>
            <a:r>
              <a:rPr lang="de-DE" sz="1100"/>
              <a:t> </a:t>
            </a:r>
            <a:r>
              <a:rPr lang="de-DE" sz="1100" err="1"/>
              <a:t>separately</a:t>
            </a:r>
            <a:r>
              <a:rPr lang="de-DE" sz="1100"/>
              <a:t>. </a:t>
            </a:r>
          </a:p>
          <a:p>
            <a:pPr algn="ctr"/>
            <a:r>
              <a:rPr lang="de-DE" sz="1100"/>
              <a:t>A </a:t>
            </a:r>
            <a:r>
              <a:rPr lang="de-DE" sz="1100" err="1"/>
              <a:t>frame</a:t>
            </a:r>
            <a:r>
              <a:rPr lang="de-DE" sz="1100"/>
              <a:t>/</a:t>
            </a:r>
            <a:r>
              <a:rPr lang="de-DE" sz="1100" err="1"/>
              <a:t>message</a:t>
            </a:r>
            <a:r>
              <a:rPr lang="de-DE" sz="1100"/>
              <a:t> </a:t>
            </a:r>
            <a:r>
              <a:rPr lang="de-DE" sz="1100" err="1"/>
              <a:t>header</a:t>
            </a:r>
            <a:r>
              <a:rPr lang="de-DE" sz="1100"/>
              <a:t> </a:t>
            </a:r>
            <a:r>
              <a:rPr lang="de-DE" sz="1100" err="1"/>
              <a:t>contains</a:t>
            </a:r>
            <a:r>
              <a:rPr lang="de-DE" sz="1100"/>
              <a:t> </a:t>
            </a:r>
            <a:r>
              <a:rPr lang="de-DE" sz="1100" err="1"/>
              <a:t>information</a:t>
            </a:r>
            <a:r>
              <a:rPr lang="de-DE" sz="1100"/>
              <a:t> </a:t>
            </a:r>
            <a:r>
              <a:rPr lang="de-DE" sz="1100" err="1"/>
              <a:t>about</a:t>
            </a:r>
            <a:r>
              <a:rPr lang="de-DE" sz="1100"/>
              <a:t> </a:t>
            </a:r>
            <a:r>
              <a:rPr lang="de-DE" sz="1100" err="1"/>
              <a:t>the</a:t>
            </a:r>
            <a:r>
              <a:rPr lang="de-DE" sz="1100"/>
              <a:t> </a:t>
            </a:r>
            <a:r>
              <a:rPr lang="de-DE" sz="1100" err="1"/>
              <a:t>size</a:t>
            </a:r>
            <a:r>
              <a:rPr lang="de-DE" sz="1100"/>
              <a:t>, </a:t>
            </a:r>
            <a:r>
              <a:rPr lang="de-DE" sz="1100" err="1"/>
              <a:t>content</a:t>
            </a:r>
            <a:r>
              <a:rPr lang="de-DE" sz="1100"/>
              <a:t>, </a:t>
            </a:r>
            <a:r>
              <a:rPr lang="de-DE" sz="1100" err="1"/>
              <a:t>destination</a:t>
            </a:r>
            <a:r>
              <a:rPr lang="de-DE" sz="1100"/>
              <a:t>, </a:t>
            </a:r>
            <a:r>
              <a:rPr lang="de-DE" sz="1100" err="1"/>
              <a:t>and</a:t>
            </a:r>
            <a:r>
              <a:rPr lang="de-DE" sz="1100"/>
              <a:t> </a:t>
            </a:r>
            <a:r>
              <a:rPr lang="de-DE" sz="1100" err="1"/>
              <a:t>often</a:t>
            </a:r>
            <a:r>
              <a:rPr lang="de-DE" sz="1100"/>
              <a:t> also an </a:t>
            </a:r>
            <a:r>
              <a:rPr lang="de-DE" sz="1100" err="1"/>
              <a:t>expression</a:t>
            </a:r>
            <a:r>
              <a:rPr lang="de-DE" sz="1100"/>
              <a:t> of </a:t>
            </a:r>
            <a:r>
              <a:rPr lang="de-DE" sz="1100" err="1"/>
              <a:t>the</a:t>
            </a:r>
            <a:r>
              <a:rPr lang="de-DE" sz="1100"/>
              <a:t> </a:t>
            </a:r>
            <a:r>
              <a:rPr lang="de-DE" sz="1100" err="1"/>
              <a:t>the</a:t>
            </a:r>
            <a:r>
              <a:rPr lang="de-DE" sz="1100"/>
              <a:t> </a:t>
            </a:r>
            <a:r>
              <a:rPr lang="de-DE" sz="1100" err="1"/>
              <a:t>sender's</a:t>
            </a:r>
            <a:r>
              <a:rPr lang="de-DE" sz="1100"/>
              <a:t> </a:t>
            </a:r>
            <a:r>
              <a:rPr lang="de-DE" sz="1100" err="1"/>
              <a:t>intent</a:t>
            </a:r>
            <a:r>
              <a:rPr lang="de-DE" sz="1100"/>
              <a:t>  </a:t>
            </a:r>
            <a:endParaRPr lang="en-US" sz="1100"/>
          </a:p>
        </p:txBody>
      </p:sp>
      <p:sp>
        <p:nvSpPr>
          <p:cNvPr id="8" name="Rechteck 7"/>
          <p:cNvSpPr/>
          <p:nvPr/>
        </p:nvSpPr>
        <p:spPr>
          <a:xfrm>
            <a:off x="1488402" y="3687635"/>
            <a:ext cx="2402804" cy="13849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hteckige Legende 8"/>
          <p:cNvSpPr/>
          <p:nvPr/>
        </p:nvSpPr>
        <p:spPr>
          <a:xfrm>
            <a:off x="419100" y="2082429"/>
            <a:ext cx="963902" cy="420491"/>
          </a:xfrm>
          <a:prstGeom prst="wedgeRectCallout">
            <a:avLst>
              <a:gd name="adj1" fmla="val 85355"/>
              <a:gd name="adj2" fmla="val -3813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Frame "</a:t>
            </a:r>
            <a:r>
              <a:rPr lang="de-DE" sz="1100" err="1"/>
              <a:t>header</a:t>
            </a:r>
            <a:r>
              <a:rPr lang="de-DE" sz="1100"/>
              <a:t>"</a:t>
            </a:r>
            <a:endParaRPr lang="en-US" sz="1100"/>
          </a:p>
        </p:txBody>
      </p:sp>
      <p:sp>
        <p:nvSpPr>
          <p:cNvPr id="10" name="Rechteckige Legende 9"/>
          <p:cNvSpPr/>
          <p:nvPr/>
        </p:nvSpPr>
        <p:spPr>
          <a:xfrm>
            <a:off x="419100" y="2587758"/>
            <a:ext cx="963902" cy="379037"/>
          </a:xfrm>
          <a:prstGeom prst="wedgeRectCallout">
            <a:avLst>
              <a:gd name="adj1" fmla="val 80508"/>
              <a:gd name="adj2" fmla="val -468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de-DE" sz="1100"/>
              <a:t>Frame "</a:t>
            </a:r>
            <a:r>
              <a:rPr lang="de-DE" sz="1100" err="1"/>
              <a:t>body</a:t>
            </a:r>
            <a:r>
              <a:rPr lang="de-DE" sz="1100"/>
              <a:t>"</a:t>
            </a:r>
            <a:endParaRPr lang="en-US" sz="1100"/>
          </a:p>
        </p:txBody>
      </p:sp>
      <p:sp>
        <p:nvSpPr>
          <p:cNvPr id="11" name="Rechteck 10"/>
          <p:cNvSpPr/>
          <p:nvPr/>
        </p:nvSpPr>
        <p:spPr>
          <a:xfrm>
            <a:off x="1675288" y="2045108"/>
            <a:ext cx="2049057" cy="2483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hteck 11"/>
          <p:cNvSpPr/>
          <p:nvPr/>
        </p:nvSpPr>
        <p:spPr>
          <a:xfrm>
            <a:off x="4091437" y="1475053"/>
            <a:ext cx="3724344" cy="5105955"/>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de-DE" sz="1600" err="1"/>
              <a:t>Metadata</a:t>
            </a:r>
            <a:endParaRPr lang="en-US" sz="1600"/>
          </a:p>
        </p:txBody>
      </p:sp>
      <p:sp>
        <p:nvSpPr>
          <p:cNvPr id="14" name="Rechteck 13"/>
          <p:cNvSpPr/>
          <p:nvPr/>
        </p:nvSpPr>
        <p:spPr>
          <a:xfrm>
            <a:off x="4702038" y="2115786"/>
            <a:ext cx="2770125" cy="123828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b="1"/>
              <a:t>Protocol </a:t>
            </a:r>
            <a:r>
              <a:rPr lang="de-DE" sz="1400" b="1" err="1"/>
              <a:t>Metadata</a:t>
            </a:r>
            <a:endParaRPr lang="de-DE" sz="1400" b="1"/>
          </a:p>
          <a:p>
            <a:pPr algn="ctr"/>
            <a:r>
              <a:rPr lang="de-DE" sz="1400"/>
              <a:t>Information </a:t>
            </a:r>
            <a:r>
              <a:rPr lang="de-DE" sz="1400" err="1"/>
              <a:t>immediately</a:t>
            </a:r>
            <a:r>
              <a:rPr lang="de-DE" sz="1400"/>
              <a:t> </a:t>
            </a:r>
            <a:r>
              <a:rPr lang="de-DE" sz="1400" err="1"/>
              <a:t>defined</a:t>
            </a:r>
            <a:r>
              <a:rPr lang="de-DE" sz="1400"/>
              <a:t> </a:t>
            </a:r>
            <a:r>
              <a:rPr lang="de-DE" sz="1400" err="1"/>
              <a:t>by</a:t>
            </a:r>
            <a:r>
              <a:rPr lang="de-DE" sz="1400"/>
              <a:t> </a:t>
            </a:r>
            <a:r>
              <a:rPr lang="de-DE" sz="1400" err="1"/>
              <a:t>and</a:t>
            </a:r>
            <a:r>
              <a:rPr lang="de-DE" sz="1400"/>
              <a:t> </a:t>
            </a:r>
            <a:r>
              <a:rPr lang="de-DE" sz="1400" err="1"/>
              <a:t>required</a:t>
            </a:r>
            <a:r>
              <a:rPr lang="de-DE" sz="1400"/>
              <a:t> </a:t>
            </a:r>
            <a:r>
              <a:rPr lang="de-DE" sz="1400" err="1"/>
              <a:t>by</a:t>
            </a:r>
            <a:r>
              <a:rPr lang="de-DE" sz="1400"/>
              <a:t> </a:t>
            </a:r>
            <a:r>
              <a:rPr lang="de-DE" sz="1400" err="1"/>
              <a:t>the</a:t>
            </a:r>
            <a:r>
              <a:rPr lang="de-DE" sz="1400"/>
              <a:t> </a:t>
            </a:r>
            <a:r>
              <a:rPr lang="de-DE" sz="1400" err="1"/>
              <a:t>protocol</a:t>
            </a:r>
            <a:r>
              <a:rPr lang="de-DE" sz="1400"/>
              <a:t> </a:t>
            </a:r>
            <a:r>
              <a:rPr lang="de-DE" sz="1400" err="1"/>
              <a:t>to</a:t>
            </a:r>
            <a:r>
              <a:rPr lang="de-DE" sz="1400"/>
              <a:t> </a:t>
            </a:r>
            <a:r>
              <a:rPr lang="de-DE" sz="1400" err="1"/>
              <a:t>function</a:t>
            </a:r>
            <a:endParaRPr lang="de-DE" sz="1400"/>
          </a:p>
        </p:txBody>
      </p:sp>
      <p:sp>
        <p:nvSpPr>
          <p:cNvPr id="16" name="Rechteck 15"/>
          <p:cNvSpPr/>
          <p:nvPr/>
        </p:nvSpPr>
        <p:spPr>
          <a:xfrm>
            <a:off x="4701833" y="3474552"/>
            <a:ext cx="2770330" cy="126688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b="1"/>
              <a:t>Payload </a:t>
            </a:r>
            <a:r>
              <a:rPr lang="de-DE" sz="1400" b="1" err="1"/>
              <a:t>Metadata</a:t>
            </a:r>
            <a:r>
              <a:rPr lang="de-DE" sz="1400" b="1"/>
              <a:t> </a:t>
            </a:r>
          </a:p>
          <a:p>
            <a:pPr algn="ctr"/>
            <a:r>
              <a:rPr lang="de-DE" sz="1400"/>
              <a:t>Information </a:t>
            </a:r>
            <a:r>
              <a:rPr lang="de-DE" sz="1400" err="1"/>
              <a:t>describing</a:t>
            </a:r>
            <a:r>
              <a:rPr lang="de-DE" sz="1400"/>
              <a:t> </a:t>
            </a:r>
            <a:r>
              <a:rPr lang="de-DE" sz="1400" err="1"/>
              <a:t>size</a:t>
            </a:r>
            <a:r>
              <a:rPr lang="de-DE" sz="1400"/>
              <a:t>, </a:t>
            </a:r>
            <a:r>
              <a:rPr lang="de-DE" sz="1400" err="1"/>
              <a:t>encoding</a:t>
            </a:r>
            <a:r>
              <a:rPr lang="de-DE" sz="1400"/>
              <a:t>, </a:t>
            </a:r>
            <a:r>
              <a:rPr lang="de-DE" sz="1400" err="1"/>
              <a:t>and</a:t>
            </a:r>
            <a:r>
              <a:rPr lang="de-DE" sz="1400"/>
              <a:t> </a:t>
            </a:r>
            <a:r>
              <a:rPr lang="de-DE" sz="1400" err="1"/>
              <a:t>other</a:t>
            </a:r>
            <a:r>
              <a:rPr lang="de-DE" sz="1400"/>
              <a:t> </a:t>
            </a:r>
            <a:r>
              <a:rPr lang="de-DE" sz="1400" err="1"/>
              <a:t>aspects</a:t>
            </a:r>
            <a:r>
              <a:rPr lang="de-DE" sz="1400"/>
              <a:t>  of </a:t>
            </a:r>
            <a:r>
              <a:rPr lang="de-DE" sz="1400" err="1"/>
              <a:t>the</a:t>
            </a:r>
            <a:r>
              <a:rPr lang="de-DE" sz="1400"/>
              <a:t> </a:t>
            </a:r>
            <a:r>
              <a:rPr lang="de-DE" sz="1400" err="1"/>
              <a:t>payload</a:t>
            </a:r>
            <a:r>
              <a:rPr lang="de-DE" sz="1400"/>
              <a:t> (</a:t>
            </a:r>
            <a:r>
              <a:rPr lang="de-DE" sz="1400" err="1"/>
              <a:t>language</a:t>
            </a:r>
            <a:r>
              <a:rPr lang="de-DE" sz="1400"/>
              <a:t>)</a:t>
            </a:r>
            <a:endParaRPr lang="en-US" sz="1400"/>
          </a:p>
        </p:txBody>
      </p:sp>
      <p:sp>
        <p:nvSpPr>
          <p:cNvPr id="23" name="Pfeil nach rechts 22"/>
          <p:cNvSpPr/>
          <p:nvPr/>
        </p:nvSpPr>
        <p:spPr>
          <a:xfrm>
            <a:off x="3724345" y="1910945"/>
            <a:ext cx="834307" cy="542682"/>
          </a:xfrm>
          <a:prstGeom prst="rightArrow">
            <a:avLst/>
          </a:prstGeom>
          <a:solidFill>
            <a:schemeClr val="accent4">
              <a:lumMod val="60000"/>
              <a:lumOff val="40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hteck 23"/>
          <p:cNvSpPr/>
          <p:nvPr/>
        </p:nvSpPr>
        <p:spPr>
          <a:xfrm>
            <a:off x="4673562" y="4861918"/>
            <a:ext cx="2798601" cy="1277397"/>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de-DE" sz="1400" b="1"/>
              <a:t>Application </a:t>
            </a:r>
            <a:r>
              <a:rPr lang="de-DE" sz="1400" b="1" err="1"/>
              <a:t>Metadata</a:t>
            </a:r>
            <a:endParaRPr lang="de-DE" sz="1400" b="1"/>
          </a:p>
          <a:p>
            <a:pPr algn="ctr"/>
            <a:r>
              <a:rPr lang="en-US" sz="1400"/>
              <a:t>App specific instructions sent alongside the payload for observation by the receiver</a:t>
            </a:r>
          </a:p>
        </p:txBody>
      </p:sp>
      <p:sp>
        <p:nvSpPr>
          <p:cNvPr id="25" name="Rechteckige Legende 24"/>
          <p:cNvSpPr/>
          <p:nvPr/>
        </p:nvSpPr>
        <p:spPr>
          <a:xfrm>
            <a:off x="8223576" y="2880427"/>
            <a:ext cx="3800258" cy="2412413"/>
          </a:xfrm>
          <a:prstGeom prst="wedgeRectCallout">
            <a:avLst>
              <a:gd name="adj1" fmla="val -66976"/>
              <a:gd name="adj2" fmla="val 28911"/>
            </a:avLst>
          </a:prstGeom>
        </p:spPr>
        <p:style>
          <a:lnRef idx="1">
            <a:schemeClr val="accent4"/>
          </a:lnRef>
          <a:fillRef idx="2">
            <a:schemeClr val="accent4"/>
          </a:fillRef>
          <a:effectRef idx="1">
            <a:schemeClr val="accent4"/>
          </a:effectRef>
          <a:fontRef idx="minor">
            <a:schemeClr val="dk1"/>
          </a:fontRef>
        </p:style>
        <p:txBody>
          <a:bodyPr rtlCol="0" anchor="ctr"/>
          <a:lstStyle/>
          <a:p>
            <a:pPr marL="342900" indent="-342900">
              <a:buFont typeface="Arial" panose="020B0604020202020204" pitchFamily="34" charset="0"/>
              <a:buChar char="•"/>
            </a:pPr>
            <a:r>
              <a:rPr lang="de-DE"/>
              <a:t>Not all </a:t>
            </a:r>
            <a:r>
              <a:rPr lang="de-DE" err="1"/>
              <a:t>protocols</a:t>
            </a:r>
            <a:r>
              <a:rPr lang="de-DE"/>
              <a:t> </a:t>
            </a:r>
            <a:r>
              <a:rPr lang="de-DE" err="1"/>
              <a:t>allow</a:t>
            </a:r>
            <a:r>
              <a:rPr lang="de-DE"/>
              <a:t> for </a:t>
            </a:r>
            <a:r>
              <a:rPr lang="de-DE" err="1"/>
              <a:t>payload</a:t>
            </a:r>
            <a:r>
              <a:rPr lang="de-DE"/>
              <a:t> </a:t>
            </a:r>
            <a:r>
              <a:rPr lang="de-DE" err="1"/>
              <a:t>and</a:t>
            </a:r>
            <a:r>
              <a:rPr lang="de-DE"/>
              <a:t> application </a:t>
            </a:r>
            <a:r>
              <a:rPr lang="de-DE" err="1"/>
              <a:t>metadata</a:t>
            </a:r>
            <a:r>
              <a:rPr lang="de-DE"/>
              <a:t>, </a:t>
            </a:r>
            <a:r>
              <a:rPr lang="de-DE" err="1"/>
              <a:t>requiring</a:t>
            </a:r>
            <a:r>
              <a:rPr lang="de-DE"/>
              <a:t> </a:t>
            </a:r>
            <a:r>
              <a:rPr lang="de-DE" err="1"/>
              <a:t>externally</a:t>
            </a:r>
            <a:r>
              <a:rPr lang="de-DE"/>
              <a:t> </a:t>
            </a:r>
            <a:r>
              <a:rPr lang="de-DE" err="1"/>
              <a:t>agreed</a:t>
            </a:r>
            <a:r>
              <a:rPr lang="de-DE"/>
              <a:t> </a:t>
            </a:r>
            <a:r>
              <a:rPr lang="de-DE" err="1"/>
              <a:t>conventions</a:t>
            </a:r>
            <a:r>
              <a:rPr lang="en-US"/>
              <a:t> establishing mutual understanding of message content</a:t>
            </a:r>
            <a:endParaRPr lang="de-DE"/>
          </a:p>
        </p:txBody>
      </p:sp>
      <p:cxnSp>
        <p:nvCxnSpPr>
          <p:cNvPr id="27" name="Gerader Verbinder 26"/>
          <p:cNvCxnSpPr/>
          <p:nvPr/>
        </p:nvCxnSpPr>
        <p:spPr>
          <a:xfrm flipH="1">
            <a:off x="7567448" y="3474552"/>
            <a:ext cx="10511" cy="2664763"/>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98748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lvl="1" algn="l" rtl="0">
              <a:lnSpc>
                <a:spcPct val="90000"/>
              </a:lnSpc>
              <a:spcBef>
                <a:spcPct val="0"/>
              </a:spcBef>
            </a:pPr>
            <a:r>
              <a:rPr lang="en-US" sz="4400">
                <a:latin typeface="Segoe UI Semibold" panose="020B0702040204020203" pitchFamily="34" charset="0"/>
                <a:cs typeface="Segoe UI Semibold" panose="020B0702040204020203" pitchFamily="34" charset="0"/>
              </a:rPr>
              <a:t>Transfer Assurances</a:t>
            </a:r>
          </a:p>
        </p:txBody>
      </p:sp>
      <p:sp>
        <p:nvSpPr>
          <p:cNvPr id="4" name="Ellipse 3"/>
          <p:cNvSpPr/>
          <p:nvPr/>
        </p:nvSpPr>
        <p:spPr>
          <a:xfrm>
            <a:off x="2109126" y="1922240"/>
            <a:ext cx="1321541" cy="133489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sp>
        <p:nvSpPr>
          <p:cNvPr id="5" name="Ellipse 4"/>
          <p:cNvSpPr/>
          <p:nvPr/>
        </p:nvSpPr>
        <p:spPr>
          <a:xfrm>
            <a:off x="8382888" y="1855495"/>
            <a:ext cx="1453695" cy="146838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sp>
        <p:nvSpPr>
          <p:cNvPr id="9" name="Rechteckige Legende 8"/>
          <p:cNvSpPr/>
          <p:nvPr/>
        </p:nvSpPr>
        <p:spPr>
          <a:xfrm>
            <a:off x="725215" y="3620066"/>
            <a:ext cx="10628586" cy="2938394"/>
          </a:xfrm>
          <a:prstGeom prst="wedgeRectCallout">
            <a:avLst>
              <a:gd name="adj1" fmla="val 187"/>
              <a:gd name="adj2" fmla="val -61797"/>
            </a:avLst>
          </a:prstGeom>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de-DE" sz="1600" err="1"/>
              <a:t>Reliable</a:t>
            </a:r>
            <a:r>
              <a:rPr lang="de-DE" sz="1600"/>
              <a:t> </a:t>
            </a:r>
            <a:r>
              <a:rPr lang="de-DE" sz="1600" err="1"/>
              <a:t>protocols</a:t>
            </a:r>
            <a:r>
              <a:rPr lang="de-DE" sz="1600"/>
              <a:t> </a:t>
            </a:r>
            <a:r>
              <a:rPr lang="de-DE" sz="1600" err="1"/>
              <a:t>allow</a:t>
            </a:r>
            <a:r>
              <a:rPr lang="de-DE" sz="1600"/>
              <a:t> </a:t>
            </a:r>
            <a:r>
              <a:rPr lang="de-DE" sz="1600" err="1"/>
              <a:t>transfer</a:t>
            </a:r>
            <a:r>
              <a:rPr lang="de-DE" sz="1600"/>
              <a:t> of </a:t>
            </a:r>
            <a:r>
              <a:rPr lang="de-DE" sz="1600" err="1"/>
              <a:t>frames</a:t>
            </a:r>
            <a:r>
              <a:rPr lang="de-DE" sz="1600"/>
              <a:t> </a:t>
            </a:r>
            <a:r>
              <a:rPr lang="de-DE" sz="1600" err="1"/>
              <a:t>more</a:t>
            </a:r>
            <a:r>
              <a:rPr lang="de-DE" sz="1600"/>
              <a:t> </a:t>
            </a:r>
            <a:r>
              <a:rPr lang="de-DE" sz="1600" err="1"/>
              <a:t>reliably</a:t>
            </a:r>
            <a:r>
              <a:rPr lang="de-DE" sz="1600"/>
              <a:t> </a:t>
            </a:r>
            <a:r>
              <a:rPr lang="de-DE" sz="1600" err="1"/>
              <a:t>than</a:t>
            </a:r>
            <a:r>
              <a:rPr lang="de-DE" sz="1600"/>
              <a:t> </a:t>
            </a:r>
            <a:r>
              <a:rPr lang="de-DE" sz="1600" err="1"/>
              <a:t>underlying</a:t>
            </a:r>
            <a:r>
              <a:rPr lang="de-DE" sz="1600"/>
              <a:t> </a:t>
            </a:r>
            <a:r>
              <a:rPr lang="de-DE" sz="1600" err="1"/>
              <a:t>protocol</a:t>
            </a:r>
            <a:r>
              <a:rPr lang="de-DE" sz="1600"/>
              <a:t> </a:t>
            </a:r>
            <a:r>
              <a:rPr lang="de-DE" sz="1600" err="1"/>
              <a:t>layers</a:t>
            </a:r>
            <a:endParaRPr lang="de-DE" sz="1600"/>
          </a:p>
          <a:p>
            <a:pPr marL="742950" lvl="1" indent="-285750">
              <a:buFont typeface="Arial" panose="020B0604020202020204" pitchFamily="34" charset="0"/>
              <a:buChar char="•"/>
            </a:pPr>
            <a:r>
              <a:rPr lang="de-DE" sz="1600" err="1"/>
              <a:t>Compensating</a:t>
            </a:r>
            <a:r>
              <a:rPr lang="de-DE" sz="1600"/>
              <a:t> for </a:t>
            </a:r>
            <a:r>
              <a:rPr lang="de-DE" sz="1600" err="1"/>
              <a:t>data</a:t>
            </a:r>
            <a:r>
              <a:rPr lang="de-DE" sz="1600"/>
              <a:t> </a:t>
            </a:r>
            <a:r>
              <a:rPr lang="de-DE" sz="1600" err="1"/>
              <a:t>loss</a:t>
            </a:r>
            <a:r>
              <a:rPr lang="de-DE" sz="1600"/>
              <a:t>, </a:t>
            </a:r>
            <a:r>
              <a:rPr lang="de-DE" sz="1600" err="1"/>
              <a:t>preventing</a:t>
            </a:r>
            <a:r>
              <a:rPr lang="de-DE" sz="1600"/>
              <a:t> </a:t>
            </a:r>
            <a:r>
              <a:rPr lang="de-DE" sz="1600" err="1"/>
              <a:t>duplication</a:t>
            </a:r>
            <a:r>
              <a:rPr lang="de-DE" sz="1600"/>
              <a:t>, </a:t>
            </a:r>
            <a:r>
              <a:rPr lang="de-DE" sz="1600" err="1"/>
              <a:t>ensuring</a:t>
            </a:r>
            <a:r>
              <a:rPr lang="de-DE" sz="1600"/>
              <a:t> </a:t>
            </a:r>
            <a:r>
              <a:rPr lang="de-DE" sz="1600" err="1"/>
              <a:t>order</a:t>
            </a:r>
            <a:endParaRPr lang="de-DE" sz="1600"/>
          </a:p>
          <a:p>
            <a:pPr marL="285750" indent="-285750">
              <a:buFont typeface="Arial" panose="020B0604020202020204" pitchFamily="34" charset="0"/>
              <a:buChar char="•"/>
            </a:pPr>
            <a:r>
              <a:rPr lang="de-DE" sz="1600" err="1"/>
              <a:t>Various</a:t>
            </a:r>
            <a:r>
              <a:rPr lang="de-DE" sz="1600"/>
              <a:t> </a:t>
            </a:r>
            <a:r>
              <a:rPr lang="de-DE" sz="1600" err="1"/>
              <a:t>strategies</a:t>
            </a:r>
            <a:r>
              <a:rPr lang="de-DE" sz="1600"/>
              <a:t> </a:t>
            </a:r>
            <a:r>
              <a:rPr lang="de-DE" sz="1600" err="1"/>
              <a:t>to</a:t>
            </a:r>
            <a:r>
              <a:rPr lang="de-DE" sz="1600"/>
              <a:t> </a:t>
            </a:r>
            <a:r>
              <a:rPr lang="de-DE" sz="1600" err="1"/>
              <a:t>compensate</a:t>
            </a:r>
            <a:r>
              <a:rPr lang="de-DE" sz="1600"/>
              <a:t> for </a:t>
            </a:r>
            <a:r>
              <a:rPr lang="de-DE" sz="1600" err="1"/>
              <a:t>data</a:t>
            </a:r>
            <a:r>
              <a:rPr lang="de-DE" sz="1600"/>
              <a:t> </a:t>
            </a:r>
            <a:r>
              <a:rPr lang="de-DE" sz="1600" err="1"/>
              <a:t>loss</a:t>
            </a:r>
            <a:endParaRPr lang="de-DE" sz="1600"/>
          </a:p>
          <a:p>
            <a:pPr marL="742950" lvl="1" indent="-285750">
              <a:buFont typeface="Arial" panose="020B0604020202020204" pitchFamily="34" charset="0"/>
              <a:buChar char="•"/>
            </a:pPr>
            <a:r>
              <a:rPr lang="de-DE" sz="1600" err="1"/>
              <a:t>Resend</a:t>
            </a:r>
            <a:r>
              <a:rPr lang="de-DE" sz="1600"/>
              <a:t> on negative </a:t>
            </a:r>
            <a:r>
              <a:rPr lang="de-DE" sz="1600" err="1"/>
              <a:t>acknowledgment</a:t>
            </a:r>
            <a:r>
              <a:rPr lang="de-DE" sz="1600"/>
              <a:t> („</a:t>
            </a:r>
            <a:r>
              <a:rPr lang="de-DE" sz="1600" err="1"/>
              <a:t>data</a:t>
            </a:r>
            <a:r>
              <a:rPr lang="de-DE" sz="1600"/>
              <a:t> </a:t>
            </a:r>
            <a:r>
              <a:rPr lang="de-DE" sz="1600" err="1"/>
              <a:t>didn‘t</a:t>
            </a:r>
            <a:r>
              <a:rPr lang="de-DE" sz="1600"/>
              <a:t> </a:t>
            </a:r>
            <a:r>
              <a:rPr lang="de-DE" sz="1600" err="1"/>
              <a:t>get</a:t>
            </a:r>
            <a:r>
              <a:rPr lang="de-DE" sz="1600"/>
              <a:t> </a:t>
            </a:r>
            <a:r>
              <a:rPr lang="de-DE" sz="1600" err="1"/>
              <a:t>here</a:t>
            </a:r>
            <a:r>
              <a:rPr lang="de-DE" sz="1600"/>
              <a:t>“)</a:t>
            </a:r>
          </a:p>
          <a:p>
            <a:pPr marL="742950" lvl="1" indent="-285750">
              <a:buFont typeface="Arial" panose="020B0604020202020204" pitchFamily="34" charset="0"/>
              <a:buChar char="•"/>
            </a:pPr>
            <a:r>
              <a:rPr lang="de-DE" sz="1600" err="1"/>
              <a:t>Resend</a:t>
            </a:r>
            <a:r>
              <a:rPr lang="de-DE" sz="1600"/>
              <a:t> on </a:t>
            </a:r>
            <a:r>
              <a:rPr lang="de-DE" sz="1600" err="1"/>
              <a:t>absence</a:t>
            </a:r>
            <a:r>
              <a:rPr lang="de-DE" sz="1600"/>
              <a:t> of </a:t>
            </a:r>
            <a:r>
              <a:rPr lang="de-DE" sz="1600" err="1"/>
              <a:t>acknowledgment</a:t>
            </a:r>
            <a:endParaRPr lang="de-DE" sz="1600"/>
          </a:p>
          <a:p>
            <a:pPr marL="742950" lvl="1" indent="-285750">
              <a:buFont typeface="Arial" panose="020B0604020202020204" pitchFamily="34" charset="0"/>
              <a:buChar char="•"/>
            </a:pPr>
            <a:r>
              <a:rPr lang="de-DE" sz="1600"/>
              <a:t>Send </a:t>
            </a:r>
            <a:r>
              <a:rPr lang="de-DE" sz="1600" err="1"/>
              <a:t>duplicates</a:t>
            </a:r>
            <a:r>
              <a:rPr lang="de-DE" sz="1600"/>
              <a:t> of </a:t>
            </a:r>
            <a:r>
              <a:rPr lang="de-DE" sz="1600" err="1"/>
              <a:t>frames</a:t>
            </a:r>
            <a:r>
              <a:rPr lang="de-DE" sz="1600"/>
              <a:t> </a:t>
            </a:r>
          </a:p>
          <a:p>
            <a:pPr marL="285750" indent="-285750">
              <a:buFont typeface="Arial" panose="020B0604020202020204" pitchFamily="34" charset="0"/>
              <a:buChar char="•"/>
            </a:pPr>
            <a:r>
              <a:rPr lang="de-DE" sz="1600" b="1"/>
              <a:t>Common Transfer </a:t>
            </a:r>
            <a:r>
              <a:rPr lang="de-DE" sz="1600" b="1" err="1"/>
              <a:t>Assurances</a:t>
            </a:r>
            <a:r>
              <a:rPr lang="de-DE" sz="1600" b="1"/>
              <a:t>  </a:t>
            </a:r>
            <a:r>
              <a:rPr lang="de-DE" sz="1600"/>
              <a:t> </a:t>
            </a:r>
          </a:p>
          <a:p>
            <a:pPr marL="742950" lvl="1" indent="-285750">
              <a:buFont typeface="Arial" panose="020B0604020202020204" pitchFamily="34" charset="0"/>
              <a:buChar char="•"/>
            </a:pPr>
            <a:r>
              <a:rPr lang="de-DE" sz="1600"/>
              <a:t>"Best </a:t>
            </a:r>
            <a:r>
              <a:rPr lang="de-DE" sz="1600" err="1"/>
              <a:t>Effort</a:t>
            </a:r>
            <a:r>
              <a:rPr lang="de-DE" sz="1600"/>
              <a:t>" </a:t>
            </a:r>
            <a:r>
              <a:rPr lang="de-DE" sz="1600" err="1"/>
              <a:t>or</a:t>
            </a:r>
            <a:r>
              <a:rPr lang="de-DE" sz="1600"/>
              <a:t> "At Most </a:t>
            </a:r>
            <a:r>
              <a:rPr lang="de-DE" sz="1600" err="1"/>
              <a:t>Once</a:t>
            </a:r>
            <a:r>
              <a:rPr lang="de-DE" sz="1600"/>
              <a:t>" – </a:t>
            </a:r>
            <a:r>
              <a:rPr lang="de-DE" sz="1600" err="1"/>
              <a:t>no</a:t>
            </a:r>
            <a:r>
              <a:rPr lang="de-DE" sz="1600"/>
              <a:t> </a:t>
            </a:r>
            <a:r>
              <a:rPr lang="de-DE" sz="1600" err="1"/>
              <a:t>resend</a:t>
            </a:r>
            <a:r>
              <a:rPr lang="de-DE" sz="1600"/>
              <a:t>, not </a:t>
            </a:r>
            <a:r>
              <a:rPr lang="de-DE" sz="1600" err="1"/>
              <a:t>reliable</a:t>
            </a:r>
            <a:endParaRPr lang="de-DE" sz="1600"/>
          </a:p>
          <a:p>
            <a:pPr marL="742950" lvl="1" indent="-285750">
              <a:buFont typeface="Arial" panose="020B0604020202020204" pitchFamily="34" charset="0"/>
              <a:buChar char="•"/>
            </a:pPr>
            <a:r>
              <a:rPr lang="de-DE" sz="1600"/>
              <a:t>"At Least </a:t>
            </a:r>
            <a:r>
              <a:rPr lang="de-DE" sz="1600" err="1"/>
              <a:t>Once</a:t>
            </a:r>
            <a:r>
              <a:rPr lang="de-DE" sz="1600"/>
              <a:t>" – </a:t>
            </a:r>
            <a:r>
              <a:rPr lang="de-DE" sz="1600" err="1"/>
              <a:t>frame</a:t>
            </a:r>
            <a:r>
              <a:rPr lang="de-DE" sz="1600"/>
              <a:t> </a:t>
            </a:r>
            <a:r>
              <a:rPr lang="de-DE" sz="1600" err="1"/>
              <a:t>is</a:t>
            </a:r>
            <a:r>
              <a:rPr lang="de-DE" sz="1600"/>
              <a:t> </a:t>
            </a:r>
            <a:r>
              <a:rPr lang="de-DE" sz="1600" err="1"/>
              <a:t>resent</a:t>
            </a:r>
            <a:r>
              <a:rPr lang="de-DE" sz="1600"/>
              <a:t> </a:t>
            </a:r>
            <a:r>
              <a:rPr lang="de-DE" sz="1600" err="1"/>
              <a:t>until</a:t>
            </a:r>
            <a:r>
              <a:rPr lang="de-DE" sz="1600"/>
              <a:t> </a:t>
            </a:r>
            <a:r>
              <a:rPr lang="de-DE" sz="1600" err="1"/>
              <a:t>it</a:t>
            </a:r>
            <a:r>
              <a:rPr lang="de-DE" sz="1600"/>
              <a:t> </a:t>
            </a:r>
            <a:r>
              <a:rPr lang="de-DE" sz="1600" err="1"/>
              <a:t>is</a:t>
            </a:r>
            <a:r>
              <a:rPr lang="de-DE" sz="1600"/>
              <a:t> </a:t>
            </a:r>
            <a:r>
              <a:rPr lang="de-DE" sz="1600" err="1"/>
              <a:t>understood</a:t>
            </a:r>
            <a:r>
              <a:rPr lang="de-DE" sz="1600"/>
              <a:t> </a:t>
            </a:r>
            <a:r>
              <a:rPr lang="de-DE" sz="1600" err="1"/>
              <a:t>that</a:t>
            </a:r>
            <a:r>
              <a:rPr lang="de-DE" sz="1600"/>
              <a:t> </a:t>
            </a:r>
            <a:r>
              <a:rPr lang="de-DE" sz="1600" err="1"/>
              <a:t>is</a:t>
            </a:r>
            <a:r>
              <a:rPr lang="de-DE" sz="1600"/>
              <a:t> </a:t>
            </a:r>
            <a:r>
              <a:rPr lang="de-DE" sz="1600" err="1"/>
              <a:t>has</a:t>
            </a:r>
            <a:r>
              <a:rPr lang="de-DE" sz="1600"/>
              <a:t> </a:t>
            </a:r>
            <a:r>
              <a:rPr lang="de-DE" sz="1600" err="1"/>
              <a:t>been</a:t>
            </a:r>
            <a:r>
              <a:rPr lang="de-DE" sz="1600"/>
              <a:t> </a:t>
            </a:r>
            <a:r>
              <a:rPr lang="de-DE" sz="1600" err="1"/>
              <a:t>delivered</a:t>
            </a:r>
            <a:r>
              <a:rPr lang="de-DE" sz="1600"/>
              <a:t> at least </a:t>
            </a:r>
            <a:r>
              <a:rPr lang="de-DE" sz="1600" err="1"/>
              <a:t>once</a:t>
            </a:r>
            <a:endParaRPr lang="de-DE" sz="1600"/>
          </a:p>
          <a:p>
            <a:pPr marL="742950" lvl="1" indent="-285750">
              <a:buFont typeface="Arial" panose="020B0604020202020204" pitchFamily="34" charset="0"/>
              <a:buChar char="•"/>
            </a:pPr>
            <a:r>
              <a:rPr lang="de-DE" sz="1600"/>
              <a:t>"</a:t>
            </a:r>
            <a:r>
              <a:rPr lang="de-DE" sz="1600" err="1"/>
              <a:t>Exactly</a:t>
            </a:r>
            <a:r>
              <a:rPr lang="de-DE" sz="1600"/>
              <a:t> </a:t>
            </a:r>
            <a:r>
              <a:rPr lang="de-DE" sz="1600" err="1"/>
              <a:t>Once</a:t>
            </a:r>
            <a:r>
              <a:rPr lang="de-DE" sz="1600"/>
              <a:t>" – </a:t>
            </a:r>
            <a:r>
              <a:rPr lang="de-DE" sz="1600" err="1"/>
              <a:t>frame</a:t>
            </a:r>
            <a:r>
              <a:rPr lang="de-DE" sz="1600"/>
              <a:t> </a:t>
            </a:r>
            <a:r>
              <a:rPr lang="de-DE" sz="1600" err="1"/>
              <a:t>is</a:t>
            </a:r>
            <a:r>
              <a:rPr lang="de-DE" sz="1600"/>
              <a:t> </a:t>
            </a:r>
            <a:r>
              <a:rPr lang="de-DE" sz="1600" err="1"/>
              <a:t>delivered</a:t>
            </a:r>
            <a:r>
              <a:rPr lang="de-DE" sz="1600"/>
              <a:t> </a:t>
            </a:r>
            <a:r>
              <a:rPr lang="de-DE" sz="1600" err="1"/>
              <a:t>exactly</a:t>
            </a:r>
            <a:r>
              <a:rPr lang="de-DE" sz="1600"/>
              <a:t> </a:t>
            </a:r>
            <a:r>
              <a:rPr lang="de-DE" sz="1600" err="1"/>
              <a:t>once</a:t>
            </a:r>
            <a:r>
              <a:rPr lang="de-DE" sz="1600"/>
              <a:t> [</a:t>
            </a:r>
            <a:r>
              <a:rPr lang="de-DE" sz="1600" err="1"/>
              <a:t>see</a:t>
            </a:r>
            <a:r>
              <a:rPr lang="de-DE" sz="1600"/>
              <a:t> </a:t>
            </a:r>
            <a:r>
              <a:rPr lang="de-DE" sz="1600" err="1"/>
              <a:t>next</a:t>
            </a:r>
            <a:r>
              <a:rPr lang="de-DE" sz="1600"/>
              <a:t>]</a:t>
            </a:r>
          </a:p>
        </p:txBody>
      </p:sp>
      <p:sp>
        <p:nvSpPr>
          <p:cNvPr id="10" name="Richtungspfeil 9"/>
          <p:cNvSpPr/>
          <p:nvPr/>
        </p:nvSpPr>
        <p:spPr>
          <a:xfrm>
            <a:off x="3689132" y="2102488"/>
            <a:ext cx="2035074" cy="1124605"/>
          </a:xfrm>
          <a:prstGeom prst="homePlate">
            <a:avLst>
              <a:gd name="adj" fmla="val 38944"/>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Unreliable</a:t>
            </a:r>
          </a:p>
        </p:txBody>
      </p:sp>
      <p:sp>
        <p:nvSpPr>
          <p:cNvPr id="11" name="Eingekerbter Pfeil nach rechts 10"/>
          <p:cNvSpPr/>
          <p:nvPr/>
        </p:nvSpPr>
        <p:spPr>
          <a:xfrm>
            <a:off x="5561738" y="1855495"/>
            <a:ext cx="2667862" cy="1618593"/>
          </a:xfrm>
          <a:prstGeom prst="notchedRightArrow">
            <a:avLst>
              <a:gd name="adj1" fmla="val 66883"/>
              <a:gd name="adj2" fmla="val 38312"/>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t>Connection</a:t>
            </a:r>
          </a:p>
        </p:txBody>
      </p:sp>
      <p:sp>
        <p:nvSpPr>
          <p:cNvPr id="12" name="Pfeil nach links und rechts 11"/>
          <p:cNvSpPr/>
          <p:nvPr/>
        </p:nvSpPr>
        <p:spPr>
          <a:xfrm>
            <a:off x="3880843" y="2427813"/>
            <a:ext cx="3993300" cy="457029"/>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t>Reliable Transfer Session</a:t>
            </a:r>
          </a:p>
        </p:txBody>
      </p:sp>
    </p:spTree>
    <p:extLst>
      <p:ext uri="{BB962C8B-B14F-4D97-AF65-F5344CB8AC3E}">
        <p14:creationId xmlns:p14="http://schemas.microsoft.com/office/powerpoint/2010/main" val="159557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4ABE0D-DA0B-445E-A3E6-ED4BA7403E4B}"/>
              </a:ext>
            </a:extLst>
          </p:cNvPr>
          <p:cNvSpPr>
            <a:spLocks noGrp="1"/>
          </p:cNvSpPr>
          <p:nvPr>
            <p:ph type="title"/>
          </p:nvPr>
        </p:nvSpPr>
        <p:spPr/>
        <p:txBody>
          <a:bodyPr/>
          <a:lstStyle/>
          <a:p>
            <a:r>
              <a:rPr lang="de-DE"/>
              <a:t>Application </a:t>
            </a:r>
            <a:r>
              <a:rPr lang="de-DE" err="1"/>
              <a:t>Protocols</a:t>
            </a:r>
            <a:r>
              <a:rPr lang="de-DE"/>
              <a:t> and APIs</a:t>
            </a:r>
          </a:p>
        </p:txBody>
      </p:sp>
      <p:sp>
        <p:nvSpPr>
          <p:cNvPr id="2" name="Text Placeholder 1">
            <a:extLst>
              <a:ext uri="{FF2B5EF4-FFF2-40B4-BE49-F238E27FC236}">
                <a16:creationId xmlns:a16="http://schemas.microsoft.com/office/drawing/2014/main" id="{30819433-EEFD-2A2C-2A04-D6D5D024DA28}"/>
              </a:ext>
            </a:extLst>
          </p:cNvPr>
          <p:cNvSpPr>
            <a:spLocks noGrp="1"/>
          </p:cNvSpPr>
          <p:nvPr>
            <p:ph type="body" idx="7"/>
          </p:nvPr>
        </p:nvSpPr>
        <p:spPr/>
        <p:txBody>
          <a:bodyPr/>
          <a:lstStyle/>
          <a:p>
            <a:r>
              <a:rPr lang="de-DE"/>
              <a:t>Standards </a:t>
            </a:r>
            <a:endParaRPr lang="en-US"/>
          </a:p>
        </p:txBody>
      </p:sp>
    </p:spTree>
    <p:extLst>
      <p:ext uri="{BB962C8B-B14F-4D97-AF65-F5344CB8AC3E}">
        <p14:creationId xmlns:p14="http://schemas.microsoft.com/office/powerpoint/2010/main" val="197293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6A7B2F-498B-4C4C-891D-74B4F77F660E}"/>
              </a:ext>
            </a:extLst>
          </p:cNvPr>
          <p:cNvSpPr>
            <a:spLocks noGrp="1"/>
          </p:cNvSpPr>
          <p:nvPr>
            <p:ph type="title"/>
          </p:nvPr>
        </p:nvSpPr>
        <p:spPr/>
        <p:txBody>
          <a:bodyPr/>
          <a:lstStyle/>
          <a:p>
            <a:r>
              <a:rPr lang="de-DE"/>
              <a:t>Agenda</a:t>
            </a:r>
          </a:p>
        </p:txBody>
      </p:sp>
      <p:sp>
        <p:nvSpPr>
          <p:cNvPr id="3" name="Inhaltsplatzhalter 2">
            <a:extLst>
              <a:ext uri="{FF2B5EF4-FFF2-40B4-BE49-F238E27FC236}">
                <a16:creationId xmlns:a16="http://schemas.microsoft.com/office/drawing/2014/main" id="{4C1DBAE8-C293-4118-AF5E-3CBEF447B771}"/>
              </a:ext>
            </a:extLst>
          </p:cNvPr>
          <p:cNvSpPr>
            <a:spLocks noGrp="1"/>
          </p:cNvSpPr>
          <p:nvPr>
            <p:ph idx="1"/>
          </p:nvPr>
        </p:nvSpPr>
        <p:spPr/>
        <p:txBody>
          <a:bodyPr>
            <a:normAutofit fontScale="77500" lnSpcReduction="20000"/>
          </a:bodyPr>
          <a:lstStyle/>
          <a:p>
            <a:r>
              <a:rPr lang="de-DE" sz="3800" err="1"/>
              <a:t>What</a:t>
            </a:r>
            <a:r>
              <a:rPr lang="de-DE" sz="3800"/>
              <a:t> </a:t>
            </a:r>
            <a:r>
              <a:rPr lang="de-DE" sz="3800" err="1"/>
              <a:t>are</a:t>
            </a:r>
            <a:r>
              <a:rPr lang="de-DE" sz="3800"/>
              <a:t> the Azure Messaging </a:t>
            </a:r>
            <a:r>
              <a:rPr lang="de-DE" sz="3800" err="1"/>
              <a:t>services</a:t>
            </a:r>
            <a:r>
              <a:rPr lang="de-DE" sz="3800"/>
              <a:t>?</a:t>
            </a:r>
          </a:p>
          <a:p>
            <a:endParaRPr lang="de-DE"/>
          </a:p>
          <a:p>
            <a:r>
              <a:rPr lang="de-DE"/>
              <a:t>Messaging Patterns and Protocol </a:t>
            </a:r>
            <a:r>
              <a:rPr lang="de-DE" err="1"/>
              <a:t>Characteristics</a:t>
            </a:r>
            <a:endParaRPr lang="de-DE"/>
          </a:p>
          <a:p>
            <a:pPr lvl="1"/>
            <a:r>
              <a:rPr lang="de-DE"/>
              <a:t>Push/Pull, Queues, </a:t>
            </a:r>
            <a:r>
              <a:rPr lang="de-DE" err="1"/>
              <a:t>Ingestors</a:t>
            </a:r>
            <a:r>
              <a:rPr lang="de-DE"/>
              <a:t>/Streams, Routers/Distributors</a:t>
            </a:r>
          </a:p>
          <a:p>
            <a:r>
              <a:rPr lang="de-DE"/>
              <a:t>Messaging Protocol Standards</a:t>
            </a:r>
          </a:p>
          <a:p>
            <a:pPr lvl="1"/>
            <a:r>
              <a:rPr lang="de-DE"/>
              <a:t>MQTT, AMQP, HTTP, Kafka, gRPC</a:t>
            </a:r>
          </a:p>
          <a:p>
            <a:r>
              <a:rPr lang="de-DE"/>
              <a:t>Encoding Standards</a:t>
            </a:r>
          </a:p>
          <a:p>
            <a:pPr lvl="1"/>
            <a:r>
              <a:rPr lang="de-DE"/>
              <a:t>XML, CSV, JSON, CBOR, Avro, </a:t>
            </a:r>
            <a:r>
              <a:rPr lang="de-DE" err="1"/>
              <a:t>Thrift</a:t>
            </a:r>
            <a:r>
              <a:rPr lang="de-DE"/>
              <a:t>, </a:t>
            </a:r>
            <a:r>
              <a:rPr lang="de-DE" err="1"/>
              <a:t>Protobuf</a:t>
            </a:r>
            <a:endParaRPr lang="de-DE"/>
          </a:p>
          <a:p>
            <a:r>
              <a:rPr lang="de-DE" err="1"/>
              <a:t>Abstraction</a:t>
            </a:r>
            <a:r>
              <a:rPr lang="de-DE"/>
              <a:t> Standards</a:t>
            </a:r>
          </a:p>
          <a:p>
            <a:pPr lvl="1"/>
            <a:r>
              <a:rPr lang="de-DE"/>
              <a:t>OPC UA, CNCF </a:t>
            </a:r>
            <a:r>
              <a:rPr lang="de-DE" err="1"/>
              <a:t>CloudEvents</a:t>
            </a:r>
            <a:r>
              <a:rPr lang="de-DE"/>
              <a:t>, JMS 2.0</a:t>
            </a:r>
          </a:p>
          <a:p>
            <a:endParaRPr lang="de-DE"/>
          </a:p>
        </p:txBody>
      </p:sp>
    </p:spTree>
    <p:extLst>
      <p:ext uri="{BB962C8B-B14F-4D97-AF65-F5344CB8AC3E}">
        <p14:creationId xmlns:p14="http://schemas.microsoft.com/office/powerpoint/2010/main" val="135687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1E74B-7B43-4164-BDA5-B55A9EFB43F6}"/>
              </a:ext>
            </a:extLst>
          </p:cNvPr>
          <p:cNvSpPr>
            <a:spLocks noGrp="1"/>
          </p:cNvSpPr>
          <p:nvPr>
            <p:ph type="title"/>
          </p:nvPr>
        </p:nvSpPr>
        <p:spPr/>
        <p:txBody>
          <a:bodyPr/>
          <a:lstStyle/>
          <a:p>
            <a:r>
              <a:rPr lang="en-US"/>
              <a:t>Our Standardization Engagement Principles</a:t>
            </a:r>
          </a:p>
        </p:txBody>
      </p:sp>
      <p:sp>
        <p:nvSpPr>
          <p:cNvPr id="3" name="Inhaltsplatzhalter 2">
            <a:extLst>
              <a:ext uri="{FF2B5EF4-FFF2-40B4-BE49-F238E27FC236}">
                <a16:creationId xmlns:a16="http://schemas.microsoft.com/office/drawing/2014/main" id="{563E3BD7-7682-475E-AB9B-771092D16EF1}"/>
              </a:ext>
            </a:extLst>
          </p:cNvPr>
          <p:cNvSpPr>
            <a:spLocks noGrp="1"/>
          </p:cNvSpPr>
          <p:nvPr>
            <p:ph idx="1"/>
          </p:nvPr>
        </p:nvSpPr>
        <p:spPr/>
        <p:txBody>
          <a:bodyPr>
            <a:normAutofit/>
          </a:bodyPr>
          <a:lstStyle/>
          <a:p>
            <a:pPr>
              <a:lnSpc>
                <a:spcPct val="120000"/>
              </a:lnSpc>
            </a:pPr>
            <a:r>
              <a:rPr lang="en-US"/>
              <a:t>Open door development whenever possible (ex. W3C, CNCF)</a:t>
            </a:r>
          </a:p>
          <a:p>
            <a:pPr lvl="1">
              <a:lnSpc>
                <a:spcPct val="120000"/>
              </a:lnSpc>
            </a:pPr>
            <a:r>
              <a:rPr lang="en-US" sz="1800"/>
              <a:t>Develop in public</a:t>
            </a:r>
          </a:p>
          <a:p>
            <a:pPr lvl="1">
              <a:lnSpc>
                <a:spcPct val="120000"/>
              </a:lnSpc>
            </a:pPr>
            <a:r>
              <a:rPr lang="en-US" sz="1800"/>
              <a:t>Share with public</a:t>
            </a:r>
          </a:p>
          <a:p>
            <a:pPr lvl="1">
              <a:lnSpc>
                <a:spcPct val="120000"/>
              </a:lnSpc>
            </a:pPr>
            <a:r>
              <a:rPr lang="en-US" sz="1800"/>
              <a:t>Work product royalty free</a:t>
            </a:r>
          </a:p>
          <a:p>
            <a:pPr>
              <a:lnSpc>
                <a:spcPct val="120000"/>
              </a:lnSpc>
            </a:pPr>
            <a:r>
              <a:rPr lang="en-US"/>
              <a:t>Consortium standards orgs case-by-case (ex. OASIS, OPC UA)</a:t>
            </a:r>
          </a:p>
          <a:p>
            <a:pPr lvl="1">
              <a:lnSpc>
                <a:spcPct val="120000"/>
              </a:lnSpc>
            </a:pPr>
            <a:r>
              <a:rPr lang="en-US" sz="1800"/>
              <a:t>Develop in private</a:t>
            </a:r>
          </a:p>
          <a:p>
            <a:pPr lvl="1">
              <a:lnSpc>
                <a:spcPct val="120000"/>
              </a:lnSpc>
            </a:pPr>
            <a:r>
              <a:rPr lang="en-US" sz="1800"/>
              <a:t>Share with public when finalized</a:t>
            </a:r>
          </a:p>
          <a:p>
            <a:pPr lvl="1">
              <a:lnSpc>
                <a:spcPct val="120000"/>
              </a:lnSpc>
            </a:pPr>
            <a:r>
              <a:rPr lang="en-US" sz="1800"/>
              <a:t>Work product royalty free or RAND at minimum</a:t>
            </a:r>
          </a:p>
          <a:p>
            <a:pPr>
              <a:lnSpc>
                <a:spcPct val="120000"/>
              </a:lnSpc>
            </a:pPr>
            <a:r>
              <a:rPr lang="en-US"/>
              <a:t>Standards are not useful unless they’re broadly accessible to anyone interested in implementing or otherwise working with them. </a:t>
            </a:r>
            <a:endParaRPr lang="en-US" sz="1800"/>
          </a:p>
        </p:txBody>
      </p:sp>
    </p:spTree>
    <p:extLst>
      <p:ext uri="{BB962C8B-B14F-4D97-AF65-F5344CB8AC3E}">
        <p14:creationId xmlns:p14="http://schemas.microsoft.com/office/powerpoint/2010/main" val="384377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81E74B-7B43-4164-BDA5-B55A9EFB43F6}"/>
              </a:ext>
            </a:extLst>
          </p:cNvPr>
          <p:cNvSpPr>
            <a:spLocks noGrp="1"/>
          </p:cNvSpPr>
          <p:nvPr>
            <p:ph type="title"/>
          </p:nvPr>
        </p:nvSpPr>
        <p:spPr/>
        <p:txBody>
          <a:bodyPr>
            <a:normAutofit fontScale="90000"/>
          </a:bodyPr>
          <a:lstStyle/>
          <a:p>
            <a:r>
              <a:rPr lang="en-US"/>
              <a:t>Why should YOU care?</a:t>
            </a:r>
          </a:p>
        </p:txBody>
      </p:sp>
      <p:sp>
        <p:nvSpPr>
          <p:cNvPr id="6" name="Subtitle 5">
            <a:extLst>
              <a:ext uri="{FF2B5EF4-FFF2-40B4-BE49-F238E27FC236}">
                <a16:creationId xmlns:a16="http://schemas.microsoft.com/office/drawing/2014/main" id="{6082C5E8-EDD6-C1EF-B49A-F18C2A48F355}"/>
              </a:ext>
            </a:extLst>
          </p:cNvPr>
          <p:cNvSpPr>
            <a:spLocks noGrp="1"/>
          </p:cNvSpPr>
          <p:nvPr>
            <p:ph type="subTitle" idx="27"/>
          </p:nvPr>
        </p:nvSpPr>
        <p:spPr/>
        <p:txBody>
          <a:bodyPr/>
          <a:lstStyle/>
          <a:p>
            <a:r>
              <a:rPr lang="de-DE"/>
              <a:t>Betting on </a:t>
            </a:r>
            <a:r>
              <a:rPr lang="de-DE" err="1"/>
              <a:t>standards</a:t>
            </a:r>
            <a:r>
              <a:rPr lang="de-DE"/>
              <a:t>.</a:t>
            </a:r>
            <a:endParaRPr lang="en-US"/>
          </a:p>
        </p:txBody>
      </p:sp>
      <p:sp>
        <p:nvSpPr>
          <p:cNvPr id="3" name="Inhaltsplatzhalter 2">
            <a:extLst>
              <a:ext uri="{FF2B5EF4-FFF2-40B4-BE49-F238E27FC236}">
                <a16:creationId xmlns:a16="http://schemas.microsoft.com/office/drawing/2014/main" id="{563E3BD7-7682-475E-AB9B-771092D16EF1}"/>
              </a:ext>
            </a:extLst>
          </p:cNvPr>
          <p:cNvSpPr>
            <a:spLocks noGrp="1"/>
          </p:cNvSpPr>
          <p:nvPr>
            <p:ph idx="1"/>
          </p:nvPr>
        </p:nvSpPr>
        <p:spPr/>
        <p:txBody>
          <a:bodyPr/>
          <a:lstStyle/>
          <a:p>
            <a:r>
              <a:rPr lang="en-US"/>
              <a:t>Using a common, standardized message model increases the interoperability between parts of your own applications.</a:t>
            </a:r>
          </a:p>
          <a:p>
            <a:pPr lvl="1"/>
            <a:r>
              <a:rPr lang="en-US"/>
              <a:t>The </a:t>
            </a:r>
            <a:r>
              <a:rPr lang="en-US" err="1"/>
              <a:t>CloudEvents</a:t>
            </a:r>
            <a:r>
              <a:rPr lang="en-US"/>
              <a:t> project already did the work of figuring out what the essential attributes of an event are and how those best map to common transports and protocols</a:t>
            </a:r>
          </a:p>
          <a:p>
            <a:r>
              <a:rPr lang="en-US"/>
              <a:t>Using standard APIs makes it easier to switch between broker products, e.g. migrate from on-premises to the cloud</a:t>
            </a:r>
          </a:p>
          <a:p>
            <a:r>
              <a:rPr lang="en-US"/>
              <a:t>Using standard protocols allows tapping into a broad ecosystem of client software for most runtimes and accommodates many frameworks.</a:t>
            </a:r>
          </a:p>
          <a:p>
            <a:pPr lvl="1"/>
            <a:endParaRPr lang="en-US"/>
          </a:p>
        </p:txBody>
      </p:sp>
    </p:spTree>
    <p:extLst>
      <p:ext uri="{BB962C8B-B14F-4D97-AF65-F5344CB8AC3E}">
        <p14:creationId xmlns:p14="http://schemas.microsoft.com/office/powerpoint/2010/main" val="354738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err="1"/>
              <a:t>What</a:t>
            </a:r>
            <a:r>
              <a:rPr lang="de-DE"/>
              <a:t> </a:t>
            </a:r>
            <a:r>
              <a:rPr lang="de-DE" err="1"/>
              <a:t>is</a:t>
            </a:r>
            <a:r>
              <a:rPr lang="de-DE"/>
              <a:t> a Protocol?</a:t>
            </a:r>
            <a:endParaRPr lang="en-US"/>
          </a:p>
        </p:txBody>
      </p:sp>
      <p:sp>
        <p:nvSpPr>
          <p:cNvPr id="3" name="Inhaltsplatzhalter 2"/>
          <p:cNvSpPr>
            <a:spLocks noGrp="1"/>
          </p:cNvSpPr>
          <p:nvPr>
            <p:ph idx="1"/>
          </p:nvPr>
        </p:nvSpPr>
        <p:spPr/>
        <p:txBody>
          <a:bodyPr>
            <a:normAutofit fontScale="85000" lnSpcReduction="20000"/>
          </a:bodyPr>
          <a:lstStyle/>
          <a:p>
            <a:r>
              <a:rPr lang="de-DE" i="1"/>
              <a:t>A (network-) </a:t>
            </a:r>
            <a:r>
              <a:rPr lang="de-DE" i="1" err="1"/>
              <a:t>protocol</a:t>
            </a:r>
            <a:r>
              <a:rPr lang="de-DE" i="1"/>
              <a:t> </a:t>
            </a:r>
            <a:r>
              <a:rPr lang="de-DE" i="1" err="1"/>
              <a:t>defines</a:t>
            </a:r>
            <a:r>
              <a:rPr lang="de-DE" i="1"/>
              <a:t> </a:t>
            </a:r>
            <a:r>
              <a:rPr lang="de-DE" i="1" err="1"/>
              <a:t>rules</a:t>
            </a:r>
            <a:r>
              <a:rPr lang="de-DE" i="1"/>
              <a:t> </a:t>
            </a:r>
            <a:r>
              <a:rPr lang="de-DE" i="1" err="1"/>
              <a:t>and</a:t>
            </a:r>
            <a:r>
              <a:rPr lang="de-DE" i="1"/>
              <a:t> </a:t>
            </a:r>
            <a:r>
              <a:rPr lang="de-DE" i="1" err="1"/>
              <a:t>conventions</a:t>
            </a:r>
            <a:r>
              <a:rPr lang="de-DE" i="1"/>
              <a:t> </a:t>
            </a:r>
            <a:r>
              <a:rPr lang="de-DE" i="1" err="1"/>
              <a:t>to</a:t>
            </a:r>
            <a:r>
              <a:rPr lang="de-DE" i="1"/>
              <a:t> </a:t>
            </a:r>
            <a:r>
              <a:rPr lang="de-DE" i="1" err="1"/>
              <a:t>allow</a:t>
            </a:r>
            <a:r>
              <a:rPr lang="de-DE" i="1"/>
              <a:t> </a:t>
            </a:r>
            <a:r>
              <a:rPr lang="de-DE" i="1" err="1"/>
              <a:t>flow</a:t>
            </a:r>
            <a:r>
              <a:rPr lang="de-DE" i="1"/>
              <a:t> of </a:t>
            </a:r>
            <a:r>
              <a:rPr lang="de-DE" i="1" err="1"/>
              <a:t>information</a:t>
            </a:r>
            <a:r>
              <a:rPr lang="de-DE" i="1"/>
              <a:t> </a:t>
            </a:r>
            <a:r>
              <a:rPr lang="de-DE" i="1" err="1"/>
              <a:t>from</a:t>
            </a:r>
            <a:r>
              <a:rPr lang="de-DE" i="1"/>
              <a:t> </a:t>
            </a:r>
            <a:r>
              <a:rPr lang="de-DE" i="1" err="1"/>
              <a:t>some</a:t>
            </a:r>
            <a:r>
              <a:rPr lang="de-DE" i="1"/>
              <a:t> </a:t>
            </a:r>
            <a:r>
              <a:rPr lang="de-DE" i="1" err="1"/>
              <a:t>party</a:t>
            </a:r>
            <a:r>
              <a:rPr lang="de-DE" i="1"/>
              <a:t> </a:t>
            </a:r>
            <a:r>
              <a:rPr lang="de-DE" i="1" err="1"/>
              <a:t>to</a:t>
            </a:r>
            <a:r>
              <a:rPr lang="de-DE" i="1"/>
              <a:t> </a:t>
            </a:r>
            <a:r>
              <a:rPr lang="de-DE" i="1" err="1"/>
              <a:t>another</a:t>
            </a:r>
            <a:r>
              <a:rPr lang="de-DE" i="1"/>
              <a:t> </a:t>
            </a:r>
            <a:r>
              <a:rPr lang="de-DE" i="1" err="1"/>
              <a:t>party</a:t>
            </a:r>
            <a:r>
              <a:rPr lang="de-DE" i="1"/>
              <a:t> (</a:t>
            </a:r>
            <a:r>
              <a:rPr lang="de-DE" i="1" err="1"/>
              <a:t>and</a:t>
            </a:r>
            <a:r>
              <a:rPr lang="de-DE" i="1"/>
              <a:t> back, </a:t>
            </a:r>
            <a:r>
              <a:rPr lang="de-DE" i="1" err="1"/>
              <a:t>sometimes</a:t>
            </a:r>
            <a:r>
              <a:rPr lang="de-DE" i="1"/>
              <a:t>)</a:t>
            </a:r>
          </a:p>
          <a:p>
            <a:endParaRPr lang="de-DE"/>
          </a:p>
          <a:p>
            <a:r>
              <a:rPr lang="de-DE"/>
              <a:t>Making </a:t>
            </a:r>
            <a:r>
              <a:rPr lang="de-DE" err="1"/>
              <a:t>information</a:t>
            </a:r>
            <a:r>
              <a:rPr lang="de-DE"/>
              <a:t> </a:t>
            </a:r>
            <a:r>
              <a:rPr lang="de-DE" err="1"/>
              <a:t>flow</a:t>
            </a:r>
            <a:r>
              <a:rPr lang="de-DE"/>
              <a:t> </a:t>
            </a:r>
            <a:r>
              <a:rPr lang="de-DE" err="1"/>
              <a:t>between</a:t>
            </a:r>
            <a:r>
              <a:rPr lang="de-DE"/>
              <a:t> </a:t>
            </a:r>
            <a:r>
              <a:rPr lang="de-DE" err="1"/>
              <a:t>parties</a:t>
            </a:r>
            <a:r>
              <a:rPr lang="de-DE"/>
              <a:t> </a:t>
            </a:r>
            <a:r>
              <a:rPr lang="de-DE" err="1"/>
              <a:t>can</a:t>
            </a:r>
            <a:r>
              <a:rPr lang="de-DE"/>
              <a:t> </a:t>
            </a:r>
            <a:r>
              <a:rPr lang="de-DE" err="1"/>
              <a:t>get</a:t>
            </a:r>
            <a:r>
              <a:rPr lang="de-DE"/>
              <a:t> </a:t>
            </a:r>
            <a:r>
              <a:rPr lang="de-DE" err="1"/>
              <a:t>very</a:t>
            </a:r>
            <a:r>
              <a:rPr lang="de-DE"/>
              <a:t> </a:t>
            </a:r>
            <a:r>
              <a:rPr lang="de-DE" err="1"/>
              <a:t>complicated</a:t>
            </a:r>
            <a:r>
              <a:rPr lang="de-DE"/>
              <a:t>, so </a:t>
            </a:r>
            <a:r>
              <a:rPr lang="de-DE" err="1"/>
              <a:t>the</a:t>
            </a:r>
            <a:r>
              <a:rPr lang="de-DE"/>
              <a:t> </a:t>
            </a:r>
            <a:r>
              <a:rPr lang="de-DE" err="1"/>
              <a:t>job</a:t>
            </a:r>
            <a:r>
              <a:rPr lang="de-DE"/>
              <a:t> of </a:t>
            </a:r>
            <a:r>
              <a:rPr lang="de-DE" err="1"/>
              <a:t>making</a:t>
            </a:r>
            <a:r>
              <a:rPr lang="de-DE"/>
              <a:t> </a:t>
            </a:r>
            <a:r>
              <a:rPr lang="de-DE" err="1"/>
              <a:t>that</a:t>
            </a:r>
            <a:r>
              <a:rPr lang="de-DE"/>
              <a:t> happen </a:t>
            </a:r>
            <a:r>
              <a:rPr lang="de-DE" err="1"/>
              <a:t>is</a:t>
            </a:r>
            <a:r>
              <a:rPr lang="de-DE"/>
              <a:t> </a:t>
            </a:r>
            <a:r>
              <a:rPr lang="de-DE" err="1"/>
              <a:t>split</a:t>
            </a:r>
            <a:r>
              <a:rPr lang="de-DE"/>
              <a:t> </a:t>
            </a:r>
            <a:r>
              <a:rPr lang="de-DE" err="1"/>
              <a:t>up</a:t>
            </a:r>
            <a:r>
              <a:rPr lang="de-DE"/>
              <a:t> </a:t>
            </a:r>
            <a:r>
              <a:rPr lang="de-DE" err="1"/>
              <a:t>into</a:t>
            </a:r>
            <a:r>
              <a:rPr lang="de-DE"/>
              <a:t> </a:t>
            </a:r>
            <a:r>
              <a:rPr lang="de-DE" err="1"/>
              <a:t>layers</a:t>
            </a:r>
            <a:r>
              <a:rPr lang="de-DE"/>
              <a:t> </a:t>
            </a:r>
            <a:r>
              <a:rPr lang="de-DE" err="1"/>
              <a:t>that</a:t>
            </a:r>
            <a:r>
              <a:rPr lang="de-DE"/>
              <a:t> </a:t>
            </a:r>
            <a:r>
              <a:rPr lang="de-DE" err="1"/>
              <a:t>each</a:t>
            </a:r>
            <a:r>
              <a:rPr lang="de-DE"/>
              <a:t> </a:t>
            </a:r>
            <a:r>
              <a:rPr lang="de-DE" err="1"/>
              <a:t>focus</a:t>
            </a:r>
            <a:r>
              <a:rPr lang="de-DE"/>
              <a:t> on </a:t>
            </a:r>
            <a:r>
              <a:rPr lang="de-DE" err="1"/>
              <a:t>specific</a:t>
            </a:r>
            <a:r>
              <a:rPr lang="de-DE"/>
              <a:t> </a:t>
            </a:r>
            <a:r>
              <a:rPr lang="de-DE" err="1"/>
              <a:t>aspects</a:t>
            </a:r>
            <a:r>
              <a:rPr lang="de-DE"/>
              <a:t>, such </a:t>
            </a:r>
            <a:r>
              <a:rPr lang="de-DE" err="1"/>
              <a:t>as</a:t>
            </a:r>
            <a:r>
              <a:rPr lang="de-DE"/>
              <a:t> </a:t>
            </a:r>
            <a:r>
              <a:rPr lang="de-DE" err="1"/>
              <a:t>representing</a:t>
            </a:r>
            <a:r>
              <a:rPr lang="de-DE"/>
              <a:t> </a:t>
            </a:r>
            <a:r>
              <a:rPr lang="de-DE" err="1"/>
              <a:t>bits</a:t>
            </a:r>
            <a:r>
              <a:rPr lang="de-DE"/>
              <a:t> </a:t>
            </a:r>
            <a:r>
              <a:rPr lang="de-DE" err="1"/>
              <a:t>as</a:t>
            </a:r>
            <a:r>
              <a:rPr lang="de-DE"/>
              <a:t> </a:t>
            </a:r>
            <a:r>
              <a:rPr lang="de-DE" err="1"/>
              <a:t>radio</a:t>
            </a:r>
            <a:r>
              <a:rPr lang="de-DE"/>
              <a:t> </a:t>
            </a:r>
            <a:r>
              <a:rPr lang="de-DE" err="1"/>
              <a:t>waves</a:t>
            </a:r>
            <a:r>
              <a:rPr lang="de-DE"/>
              <a:t>. </a:t>
            </a:r>
          </a:p>
          <a:p>
            <a:endParaRPr lang="de-DE"/>
          </a:p>
          <a:p>
            <a:r>
              <a:rPr lang="de-DE"/>
              <a:t>The </a:t>
            </a:r>
            <a:r>
              <a:rPr lang="de-DE" err="1"/>
              <a:t>layers</a:t>
            </a:r>
            <a:r>
              <a:rPr lang="de-DE"/>
              <a:t> </a:t>
            </a:r>
            <a:r>
              <a:rPr lang="de-DE" err="1"/>
              <a:t>usually</a:t>
            </a:r>
            <a:r>
              <a:rPr lang="de-DE"/>
              <a:t> </a:t>
            </a:r>
            <a:r>
              <a:rPr lang="de-DE" err="1"/>
              <a:t>compose</a:t>
            </a:r>
            <a:r>
              <a:rPr lang="de-DE"/>
              <a:t> such </a:t>
            </a:r>
            <a:r>
              <a:rPr lang="de-DE" err="1"/>
              <a:t>that</a:t>
            </a:r>
            <a:r>
              <a:rPr lang="de-DE"/>
              <a:t> </a:t>
            </a:r>
            <a:r>
              <a:rPr lang="de-DE" err="1"/>
              <a:t>higher</a:t>
            </a:r>
            <a:r>
              <a:rPr lang="de-DE"/>
              <a:t>, </a:t>
            </a:r>
            <a:r>
              <a:rPr lang="de-DE" err="1"/>
              <a:t>more</a:t>
            </a:r>
            <a:r>
              <a:rPr lang="de-DE"/>
              <a:t> </a:t>
            </a:r>
            <a:r>
              <a:rPr lang="de-DE" err="1"/>
              <a:t>abstract</a:t>
            </a:r>
            <a:r>
              <a:rPr lang="de-DE"/>
              <a:t> </a:t>
            </a:r>
            <a:r>
              <a:rPr lang="de-DE" err="1"/>
              <a:t>concepts</a:t>
            </a:r>
            <a:r>
              <a:rPr lang="de-DE"/>
              <a:t> </a:t>
            </a:r>
            <a:r>
              <a:rPr lang="de-DE" err="1"/>
              <a:t>provide</a:t>
            </a:r>
            <a:r>
              <a:rPr lang="de-DE"/>
              <a:t> a </a:t>
            </a:r>
            <a:r>
              <a:rPr lang="de-DE" err="1"/>
              <a:t>choice</a:t>
            </a:r>
            <a:r>
              <a:rPr lang="de-DE"/>
              <a:t> of </a:t>
            </a:r>
            <a:r>
              <a:rPr lang="de-DE" err="1"/>
              <a:t>which</a:t>
            </a:r>
            <a:r>
              <a:rPr lang="de-DE"/>
              <a:t> </a:t>
            </a:r>
            <a:r>
              <a:rPr lang="de-DE" err="1"/>
              <a:t>lower</a:t>
            </a:r>
            <a:r>
              <a:rPr lang="de-DE"/>
              <a:t> </a:t>
            </a:r>
            <a:r>
              <a:rPr lang="de-DE" err="1"/>
              <a:t>layer</a:t>
            </a:r>
            <a:r>
              <a:rPr lang="de-DE"/>
              <a:t> </a:t>
            </a:r>
            <a:r>
              <a:rPr lang="de-DE" err="1"/>
              <a:t>to</a:t>
            </a:r>
            <a:r>
              <a:rPr lang="de-DE"/>
              <a:t> </a:t>
            </a:r>
            <a:r>
              <a:rPr lang="de-DE" err="1"/>
              <a:t>leverage</a:t>
            </a:r>
            <a:r>
              <a:rPr lang="de-DE"/>
              <a:t>, like Internet </a:t>
            </a:r>
            <a:r>
              <a:rPr lang="de-DE" err="1"/>
              <a:t>protocol</a:t>
            </a:r>
            <a:r>
              <a:rPr lang="de-DE"/>
              <a:t> </a:t>
            </a:r>
            <a:r>
              <a:rPr lang="de-DE" err="1"/>
              <a:t>routing</a:t>
            </a:r>
            <a:r>
              <a:rPr lang="de-DE"/>
              <a:t> </a:t>
            </a:r>
            <a:r>
              <a:rPr lang="de-DE" err="1"/>
              <a:t>over</a:t>
            </a:r>
            <a:r>
              <a:rPr lang="de-DE"/>
              <a:t> </a:t>
            </a:r>
            <a:r>
              <a:rPr lang="de-DE" err="1"/>
              <a:t>wired</a:t>
            </a:r>
            <a:r>
              <a:rPr lang="de-DE"/>
              <a:t> </a:t>
            </a:r>
            <a:r>
              <a:rPr lang="de-DE" err="1"/>
              <a:t>connections</a:t>
            </a:r>
            <a:r>
              <a:rPr lang="de-DE"/>
              <a:t> </a:t>
            </a:r>
            <a:r>
              <a:rPr lang="de-DE" err="1"/>
              <a:t>or</a:t>
            </a:r>
            <a:r>
              <a:rPr lang="de-DE"/>
              <a:t> </a:t>
            </a:r>
            <a:r>
              <a:rPr lang="de-DE" err="1"/>
              <a:t>radio</a:t>
            </a:r>
            <a:r>
              <a:rPr lang="de-DE"/>
              <a:t>.</a:t>
            </a:r>
          </a:p>
          <a:p>
            <a:pPr marL="0" indent="0">
              <a:buNone/>
            </a:pPr>
            <a:endParaRPr lang="en-US"/>
          </a:p>
        </p:txBody>
      </p:sp>
    </p:spTree>
    <p:extLst>
      <p:ext uri="{BB962C8B-B14F-4D97-AF65-F5344CB8AC3E}">
        <p14:creationId xmlns:p14="http://schemas.microsoft.com/office/powerpoint/2010/main" val="246366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743519" y="1510949"/>
            <a:ext cx="2592731" cy="939038"/>
          </a:xfrm>
          <a:prstGeom prst="rect">
            <a:avLst/>
          </a:prstGeom>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r"/>
            <a:r>
              <a:rPr lang="en-US" sz="2000">
                <a:solidFill>
                  <a:prstClr val="black"/>
                </a:solidFill>
              </a:rPr>
              <a:t>HTTP	</a:t>
            </a:r>
            <a:endParaRPr lang="en-US" sz="1600">
              <a:solidFill>
                <a:prstClr val="black"/>
              </a:solidFill>
            </a:endParaRPr>
          </a:p>
        </p:txBody>
      </p:sp>
      <p:sp>
        <p:nvSpPr>
          <p:cNvPr id="2" name="Title 1"/>
          <p:cNvSpPr>
            <a:spLocks noGrp="1"/>
          </p:cNvSpPr>
          <p:nvPr>
            <p:ph type="title"/>
          </p:nvPr>
        </p:nvSpPr>
        <p:spPr>
          <a:xfrm>
            <a:off x="554843" y="289560"/>
            <a:ext cx="10515600" cy="873861"/>
          </a:xfrm>
        </p:spPr>
        <p:txBody>
          <a:bodyPr/>
          <a:lstStyle/>
          <a:p>
            <a:r>
              <a:rPr lang="en-US"/>
              <a:t>Application Protocols</a:t>
            </a:r>
          </a:p>
        </p:txBody>
      </p:sp>
      <p:sp>
        <p:nvSpPr>
          <p:cNvPr id="26" name="Rectangle 25"/>
          <p:cNvSpPr/>
          <p:nvPr/>
        </p:nvSpPr>
        <p:spPr>
          <a:xfrm>
            <a:off x="554845" y="4675621"/>
            <a:ext cx="10276609" cy="1600200"/>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a:solidFill>
                  <a:prstClr val="black"/>
                </a:solidFill>
              </a:rPr>
              <a:t> </a:t>
            </a:r>
          </a:p>
        </p:txBody>
      </p:sp>
      <p:sp>
        <p:nvSpPr>
          <p:cNvPr id="27" name="Rectangle 26"/>
          <p:cNvSpPr/>
          <p:nvPr/>
        </p:nvSpPr>
        <p:spPr>
          <a:xfrm>
            <a:off x="556652" y="3669164"/>
            <a:ext cx="6104858" cy="939038"/>
          </a:xfrm>
          <a:prstGeom prst="rect">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solidFill>
                  <a:prstClr val="black"/>
                </a:solidFill>
              </a:rPr>
              <a:t>IP, IPSEC, L2TP</a:t>
            </a:r>
            <a:endParaRPr lang="en-US" sz="1600">
              <a:solidFill>
                <a:prstClr val="black"/>
              </a:solidFill>
            </a:endParaRPr>
          </a:p>
        </p:txBody>
      </p:sp>
      <p:sp>
        <p:nvSpPr>
          <p:cNvPr id="28" name="Rectangle 27"/>
          <p:cNvSpPr/>
          <p:nvPr/>
        </p:nvSpPr>
        <p:spPr>
          <a:xfrm>
            <a:off x="556655" y="2730126"/>
            <a:ext cx="3039539" cy="939038"/>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a:solidFill>
                  <a:prstClr val="white"/>
                </a:solidFill>
              </a:rPr>
              <a:t>TCP</a:t>
            </a:r>
            <a:endParaRPr lang="en-US" sz="1600">
              <a:solidFill>
                <a:prstClr val="white"/>
              </a:solidFill>
            </a:endParaRPr>
          </a:p>
        </p:txBody>
      </p:sp>
      <p:sp>
        <p:nvSpPr>
          <p:cNvPr id="29" name="Rectangle 28"/>
          <p:cNvSpPr/>
          <p:nvPr/>
        </p:nvSpPr>
        <p:spPr>
          <a:xfrm>
            <a:off x="3596194" y="2730126"/>
            <a:ext cx="1995053" cy="939038"/>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a:solidFill>
                  <a:prstClr val="black"/>
                </a:solidFill>
              </a:rPr>
              <a:t>UDP</a:t>
            </a:r>
            <a:endParaRPr lang="en-US" sz="1600">
              <a:solidFill>
                <a:prstClr val="black"/>
              </a:solidFill>
            </a:endParaRPr>
          </a:p>
        </p:txBody>
      </p:sp>
      <p:sp>
        <p:nvSpPr>
          <p:cNvPr id="30" name="Rectangle 29"/>
          <p:cNvSpPr/>
          <p:nvPr/>
        </p:nvSpPr>
        <p:spPr>
          <a:xfrm>
            <a:off x="5591247" y="2730126"/>
            <a:ext cx="1070263" cy="939038"/>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a:solidFill>
                  <a:prstClr val="white"/>
                </a:solidFill>
              </a:rPr>
              <a:t>ICMP</a:t>
            </a:r>
            <a:br>
              <a:rPr lang="en-US" sz="2000">
                <a:solidFill>
                  <a:prstClr val="white"/>
                </a:solidFill>
              </a:rPr>
            </a:br>
            <a:r>
              <a:rPr lang="en-US" sz="2000">
                <a:solidFill>
                  <a:prstClr val="white"/>
                </a:solidFill>
              </a:rPr>
              <a:t>SCTP</a:t>
            </a:r>
            <a:endParaRPr lang="en-US" sz="1600">
              <a:solidFill>
                <a:prstClr val="white"/>
              </a:solidFill>
            </a:endParaRPr>
          </a:p>
        </p:txBody>
      </p:sp>
      <p:sp>
        <p:nvSpPr>
          <p:cNvPr id="31" name="Rectangle 30"/>
          <p:cNvSpPr/>
          <p:nvPr/>
        </p:nvSpPr>
        <p:spPr>
          <a:xfrm>
            <a:off x="1721311" y="1520337"/>
            <a:ext cx="1363011" cy="582122"/>
          </a:xfrm>
          <a:prstGeom prst="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solidFill>
                  <a:prstClr val="black"/>
                </a:solidFill>
              </a:rPr>
              <a:t>GRPC</a:t>
            </a:r>
            <a:endParaRPr lang="en-US" sz="1600">
              <a:solidFill>
                <a:prstClr val="black"/>
              </a:solidFill>
            </a:endParaRPr>
          </a:p>
        </p:txBody>
      </p:sp>
      <p:sp>
        <p:nvSpPr>
          <p:cNvPr id="33" name="Rectangle 32"/>
          <p:cNvSpPr/>
          <p:nvPr/>
        </p:nvSpPr>
        <p:spPr>
          <a:xfrm>
            <a:off x="4336250" y="1510949"/>
            <a:ext cx="1523646" cy="939038"/>
          </a:xfrm>
          <a:prstGeom prst="rect">
            <a:avLst/>
          </a:prstGeom>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a:solidFill>
                  <a:prstClr val="black"/>
                </a:solidFill>
              </a:rPr>
              <a:t>AMQP</a:t>
            </a:r>
          </a:p>
        </p:txBody>
      </p:sp>
      <p:sp>
        <p:nvSpPr>
          <p:cNvPr id="34" name="Rectangle 33"/>
          <p:cNvSpPr/>
          <p:nvPr/>
        </p:nvSpPr>
        <p:spPr>
          <a:xfrm rot="10800000">
            <a:off x="554843" y="1212494"/>
            <a:ext cx="10276607" cy="1218362"/>
          </a:xfrm>
          <a:prstGeom prst="corner">
            <a:avLst>
              <a:gd name="adj1" fmla="val 20025"/>
              <a:gd name="adj2" fmla="val 285856"/>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solidFill>
                <a:schemeClr val="tx1"/>
              </a:solidFill>
            </a:endParaRPr>
          </a:p>
        </p:txBody>
      </p:sp>
      <p:sp>
        <p:nvSpPr>
          <p:cNvPr id="35" name="Rectangle 34"/>
          <p:cNvSpPr/>
          <p:nvPr/>
        </p:nvSpPr>
        <p:spPr>
          <a:xfrm>
            <a:off x="5859896" y="1506078"/>
            <a:ext cx="1449943" cy="939038"/>
          </a:xfrm>
          <a:prstGeom prst="rect">
            <a:avLst/>
          </a:prstGeom>
          <a:ln>
            <a:solidFill>
              <a:schemeClr val="bg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err="1">
                <a:solidFill>
                  <a:prstClr val="black"/>
                </a:solidFill>
              </a:rPr>
              <a:t>CoAP</a:t>
            </a:r>
            <a:endParaRPr lang="en-US" sz="1600">
              <a:solidFill>
                <a:prstClr val="black"/>
              </a:solidFill>
            </a:endParaRPr>
          </a:p>
        </p:txBody>
      </p:sp>
      <p:sp>
        <p:nvSpPr>
          <p:cNvPr id="37" name="Rectangle 36"/>
          <p:cNvSpPr/>
          <p:nvPr/>
        </p:nvSpPr>
        <p:spPr>
          <a:xfrm>
            <a:off x="7887468" y="5627167"/>
            <a:ext cx="2409762" cy="369332"/>
          </a:xfrm>
          <a:prstGeom prst="rect">
            <a:avLst/>
          </a:prstGeom>
        </p:spPr>
        <p:txBody>
          <a:bodyPr wrap="none">
            <a:spAutoFit/>
          </a:bodyPr>
          <a:lstStyle/>
          <a:p>
            <a:r>
              <a:rPr lang="en-US" err="1">
                <a:solidFill>
                  <a:prstClr val="black"/>
                </a:solidFill>
              </a:rPr>
              <a:t>PowerLAN</a:t>
            </a:r>
            <a:r>
              <a:rPr lang="en-US">
                <a:solidFill>
                  <a:prstClr val="black"/>
                </a:solidFill>
              </a:rPr>
              <a:t>/</a:t>
            </a:r>
            <a:r>
              <a:rPr lang="en-US" err="1">
                <a:solidFill>
                  <a:prstClr val="black"/>
                </a:solidFill>
              </a:rPr>
              <a:t>Homeplug</a:t>
            </a:r>
            <a:endParaRPr lang="en-US">
              <a:solidFill>
                <a:prstClr val="black"/>
              </a:solidFill>
            </a:endParaRPr>
          </a:p>
        </p:txBody>
      </p:sp>
      <p:sp>
        <p:nvSpPr>
          <p:cNvPr id="38" name="Rectangle 37"/>
          <p:cNvSpPr/>
          <p:nvPr/>
        </p:nvSpPr>
        <p:spPr>
          <a:xfrm>
            <a:off x="3455186" y="5019258"/>
            <a:ext cx="2271776" cy="369332"/>
          </a:xfrm>
          <a:prstGeom prst="rect">
            <a:avLst/>
          </a:prstGeom>
        </p:spPr>
        <p:txBody>
          <a:bodyPr wrap="none">
            <a:spAutoFit/>
          </a:bodyPr>
          <a:lstStyle/>
          <a:p>
            <a:r>
              <a:rPr lang="en-US" err="1">
                <a:solidFill>
                  <a:prstClr val="black"/>
                </a:solidFill>
              </a:rPr>
              <a:t>Zigbee</a:t>
            </a:r>
            <a:r>
              <a:rPr lang="en-US">
                <a:solidFill>
                  <a:prstClr val="black"/>
                </a:solidFill>
              </a:rPr>
              <a:t> IEEE 802.15.4</a:t>
            </a:r>
          </a:p>
        </p:txBody>
      </p:sp>
      <p:sp>
        <p:nvSpPr>
          <p:cNvPr id="39" name="Rectangle 38"/>
          <p:cNvSpPr/>
          <p:nvPr/>
        </p:nvSpPr>
        <p:spPr>
          <a:xfrm>
            <a:off x="4269124" y="5575863"/>
            <a:ext cx="2614562" cy="369332"/>
          </a:xfrm>
          <a:prstGeom prst="rect">
            <a:avLst/>
          </a:prstGeom>
        </p:spPr>
        <p:txBody>
          <a:bodyPr wrap="none">
            <a:spAutoFit/>
          </a:bodyPr>
          <a:lstStyle/>
          <a:p>
            <a:r>
              <a:rPr lang="en-US">
                <a:solidFill>
                  <a:prstClr val="black"/>
                </a:solidFill>
              </a:rPr>
              <a:t>Ethernet IEEE 802.3 + TSN</a:t>
            </a:r>
          </a:p>
        </p:txBody>
      </p:sp>
      <p:sp>
        <p:nvSpPr>
          <p:cNvPr id="40" name="Rectangle 39"/>
          <p:cNvSpPr/>
          <p:nvPr/>
        </p:nvSpPr>
        <p:spPr>
          <a:xfrm>
            <a:off x="946368" y="5588714"/>
            <a:ext cx="1943161" cy="369332"/>
          </a:xfrm>
          <a:prstGeom prst="rect">
            <a:avLst/>
          </a:prstGeom>
        </p:spPr>
        <p:txBody>
          <a:bodyPr wrap="none">
            <a:spAutoFit/>
          </a:bodyPr>
          <a:lstStyle/>
          <a:p>
            <a:r>
              <a:rPr lang="en-US" err="1">
                <a:solidFill>
                  <a:prstClr val="black"/>
                </a:solidFill>
              </a:rPr>
              <a:t>WiFi</a:t>
            </a:r>
            <a:r>
              <a:rPr lang="en-US">
                <a:solidFill>
                  <a:prstClr val="black"/>
                </a:solidFill>
              </a:rPr>
              <a:t> IEEE 802.11x</a:t>
            </a:r>
          </a:p>
        </p:txBody>
      </p:sp>
      <p:sp>
        <p:nvSpPr>
          <p:cNvPr id="41" name="Rectangle 40"/>
          <p:cNvSpPr/>
          <p:nvPr/>
        </p:nvSpPr>
        <p:spPr>
          <a:xfrm>
            <a:off x="946368" y="4749863"/>
            <a:ext cx="2374240" cy="369332"/>
          </a:xfrm>
          <a:prstGeom prst="rect">
            <a:avLst/>
          </a:prstGeom>
        </p:spPr>
        <p:txBody>
          <a:bodyPr wrap="none">
            <a:spAutoFit/>
          </a:bodyPr>
          <a:lstStyle/>
          <a:p>
            <a:r>
              <a:rPr lang="en-US">
                <a:solidFill>
                  <a:prstClr val="black"/>
                </a:solidFill>
              </a:rPr>
              <a:t>GSM/GPRS/HSPA/LTE</a:t>
            </a:r>
          </a:p>
        </p:txBody>
      </p:sp>
      <p:sp>
        <p:nvSpPr>
          <p:cNvPr id="42" name="Rectangle 41"/>
          <p:cNvSpPr/>
          <p:nvPr/>
        </p:nvSpPr>
        <p:spPr>
          <a:xfrm>
            <a:off x="6213590" y="4708602"/>
            <a:ext cx="1288430" cy="369332"/>
          </a:xfrm>
          <a:prstGeom prst="rect">
            <a:avLst/>
          </a:prstGeom>
        </p:spPr>
        <p:txBody>
          <a:bodyPr wrap="none">
            <a:spAutoFit/>
          </a:bodyPr>
          <a:lstStyle/>
          <a:p>
            <a:r>
              <a:rPr lang="en-US">
                <a:solidFill>
                  <a:prstClr val="black"/>
                </a:solidFill>
              </a:rPr>
              <a:t>Weightless</a:t>
            </a:r>
          </a:p>
        </p:txBody>
      </p:sp>
      <p:sp>
        <p:nvSpPr>
          <p:cNvPr id="43" name="Rectangle 42"/>
          <p:cNvSpPr/>
          <p:nvPr/>
        </p:nvSpPr>
        <p:spPr>
          <a:xfrm>
            <a:off x="6744876" y="5208321"/>
            <a:ext cx="2564933" cy="369332"/>
          </a:xfrm>
          <a:prstGeom prst="rect">
            <a:avLst/>
          </a:prstGeom>
        </p:spPr>
        <p:txBody>
          <a:bodyPr wrap="none">
            <a:spAutoFit/>
          </a:bodyPr>
          <a:lstStyle/>
          <a:p>
            <a:r>
              <a:rPr lang="en-US">
                <a:solidFill>
                  <a:prstClr val="black"/>
                </a:solidFill>
              </a:rPr>
              <a:t>Bluetooth IEEE 802.15.1</a:t>
            </a:r>
          </a:p>
        </p:txBody>
      </p:sp>
      <p:sp>
        <p:nvSpPr>
          <p:cNvPr id="44" name="Rectangle 43"/>
          <p:cNvSpPr/>
          <p:nvPr/>
        </p:nvSpPr>
        <p:spPr>
          <a:xfrm>
            <a:off x="3177141" y="5637225"/>
            <a:ext cx="644215" cy="369332"/>
          </a:xfrm>
          <a:prstGeom prst="rect">
            <a:avLst/>
          </a:prstGeom>
        </p:spPr>
        <p:txBody>
          <a:bodyPr wrap="none">
            <a:spAutoFit/>
          </a:bodyPr>
          <a:lstStyle/>
          <a:p>
            <a:r>
              <a:rPr lang="en-US">
                <a:solidFill>
                  <a:prstClr val="black"/>
                </a:solidFill>
              </a:rPr>
              <a:t>ATM</a:t>
            </a:r>
          </a:p>
        </p:txBody>
      </p:sp>
      <p:sp>
        <p:nvSpPr>
          <p:cNvPr id="45" name="Rectangle 44"/>
          <p:cNvSpPr/>
          <p:nvPr/>
        </p:nvSpPr>
        <p:spPr>
          <a:xfrm>
            <a:off x="8526704" y="4708602"/>
            <a:ext cx="2213876" cy="369332"/>
          </a:xfrm>
          <a:prstGeom prst="rect">
            <a:avLst/>
          </a:prstGeom>
        </p:spPr>
        <p:txBody>
          <a:bodyPr wrap="none">
            <a:spAutoFit/>
          </a:bodyPr>
          <a:lstStyle/>
          <a:p>
            <a:r>
              <a:rPr lang="en-US">
                <a:solidFill>
                  <a:prstClr val="black"/>
                </a:solidFill>
              </a:rPr>
              <a:t>White </a:t>
            </a:r>
            <a:r>
              <a:rPr lang="en-US" err="1">
                <a:solidFill>
                  <a:prstClr val="black"/>
                </a:solidFill>
              </a:rPr>
              <a:t>WiFi</a:t>
            </a:r>
            <a:r>
              <a:rPr lang="en-US">
                <a:solidFill>
                  <a:prstClr val="black"/>
                </a:solidFill>
              </a:rPr>
              <a:t> 802.11af</a:t>
            </a:r>
          </a:p>
        </p:txBody>
      </p:sp>
      <p:sp>
        <p:nvSpPr>
          <p:cNvPr id="23" name="Rectangle 26"/>
          <p:cNvSpPr/>
          <p:nvPr/>
        </p:nvSpPr>
        <p:spPr>
          <a:xfrm>
            <a:off x="6744876" y="2734323"/>
            <a:ext cx="4087481" cy="1869681"/>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solidFill>
                  <a:schemeClr val="bg1">
                    <a:lumMod val="85000"/>
                  </a:schemeClr>
                </a:solidFill>
              </a:rPr>
              <a:t>Non-IP Routed Networks </a:t>
            </a:r>
            <a:br>
              <a:rPr lang="en-US" sz="2000">
                <a:solidFill>
                  <a:schemeClr val="bg1">
                    <a:lumMod val="85000"/>
                  </a:schemeClr>
                </a:solidFill>
              </a:rPr>
            </a:br>
            <a:r>
              <a:rPr lang="en-US" sz="2000">
                <a:solidFill>
                  <a:schemeClr val="bg1">
                    <a:lumMod val="85000"/>
                  </a:schemeClr>
                </a:solidFill>
              </a:rPr>
              <a:t>(e.g. GSM/UMTS, X.25, Frame Relay)</a:t>
            </a:r>
            <a:endParaRPr lang="en-US" sz="1600">
              <a:solidFill>
                <a:schemeClr val="bg1">
                  <a:lumMod val="85000"/>
                </a:schemeClr>
              </a:solidFill>
            </a:endParaRPr>
          </a:p>
        </p:txBody>
      </p:sp>
      <p:sp>
        <p:nvSpPr>
          <p:cNvPr id="3" name="Textfeld 2"/>
          <p:cNvSpPr txBox="1"/>
          <p:nvPr/>
        </p:nvSpPr>
        <p:spPr>
          <a:xfrm>
            <a:off x="11127179" y="1824773"/>
            <a:ext cx="561372" cy="369332"/>
          </a:xfrm>
          <a:prstGeom prst="rect">
            <a:avLst/>
          </a:prstGeom>
          <a:noFill/>
        </p:spPr>
        <p:txBody>
          <a:bodyPr wrap="none" rtlCol="0">
            <a:spAutoFit/>
          </a:bodyPr>
          <a:lstStyle/>
          <a:p>
            <a:r>
              <a:rPr lang="de-DE"/>
              <a:t>App</a:t>
            </a:r>
            <a:endParaRPr lang="en-US"/>
          </a:p>
        </p:txBody>
      </p:sp>
      <p:sp>
        <p:nvSpPr>
          <p:cNvPr id="24" name="Textfeld 23"/>
          <p:cNvSpPr txBox="1"/>
          <p:nvPr/>
        </p:nvSpPr>
        <p:spPr>
          <a:xfrm>
            <a:off x="11127179" y="3561686"/>
            <a:ext cx="524887" cy="369332"/>
          </a:xfrm>
          <a:prstGeom prst="rect">
            <a:avLst/>
          </a:prstGeom>
          <a:noFill/>
        </p:spPr>
        <p:txBody>
          <a:bodyPr wrap="none" rtlCol="0">
            <a:spAutoFit/>
          </a:bodyPr>
          <a:lstStyle/>
          <a:p>
            <a:r>
              <a:rPr lang="de-DE"/>
              <a:t>Net</a:t>
            </a:r>
            <a:endParaRPr lang="en-US"/>
          </a:p>
        </p:txBody>
      </p:sp>
      <p:sp>
        <p:nvSpPr>
          <p:cNvPr id="25" name="Textfeld 24"/>
          <p:cNvSpPr txBox="1"/>
          <p:nvPr/>
        </p:nvSpPr>
        <p:spPr>
          <a:xfrm>
            <a:off x="11127179" y="5257835"/>
            <a:ext cx="561372" cy="369332"/>
          </a:xfrm>
          <a:prstGeom prst="rect">
            <a:avLst/>
          </a:prstGeom>
          <a:noFill/>
        </p:spPr>
        <p:txBody>
          <a:bodyPr wrap="none" rtlCol="0">
            <a:spAutoFit/>
          </a:bodyPr>
          <a:lstStyle/>
          <a:p>
            <a:r>
              <a:rPr lang="de-DE"/>
              <a:t>Link</a:t>
            </a:r>
            <a:endParaRPr lang="en-US"/>
          </a:p>
        </p:txBody>
      </p:sp>
      <p:sp>
        <p:nvSpPr>
          <p:cNvPr id="4" name="Rechteck 3"/>
          <p:cNvSpPr/>
          <p:nvPr/>
        </p:nvSpPr>
        <p:spPr>
          <a:xfrm>
            <a:off x="554844" y="2483696"/>
            <a:ext cx="10276609" cy="18939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de-DE" sz="1600"/>
              <a:t>TLS / DTLS</a:t>
            </a:r>
            <a:endParaRPr lang="en-US" sz="1600"/>
          </a:p>
        </p:txBody>
      </p:sp>
      <p:sp>
        <p:nvSpPr>
          <p:cNvPr id="5" name="Rechteck 4"/>
          <p:cNvSpPr/>
          <p:nvPr/>
        </p:nvSpPr>
        <p:spPr>
          <a:xfrm>
            <a:off x="7330493" y="1438038"/>
            <a:ext cx="3410087" cy="923330"/>
          </a:xfrm>
          <a:prstGeom prst="rect">
            <a:avLst/>
          </a:prstGeom>
        </p:spPr>
        <p:txBody>
          <a:bodyPr wrap="square">
            <a:spAutoFit/>
          </a:bodyPr>
          <a:lstStyle/>
          <a:p>
            <a:pPr algn="ctr"/>
            <a:r>
              <a:rPr lang="en-US" err="1"/>
              <a:t>CloudEvents</a:t>
            </a:r>
            <a:r>
              <a:rPr lang="en-US"/>
              <a:t>, AllJoyn, Thread, Weave, </a:t>
            </a:r>
            <a:br>
              <a:rPr lang="en-US"/>
            </a:br>
            <a:r>
              <a:rPr lang="en-US"/>
              <a:t>LWM2M, OPC UA, etc…</a:t>
            </a:r>
            <a:endParaRPr lang="en-US" sz="1400"/>
          </a:p>
        </p:txBody>
      </p:sp>
      <p:sp>
        <p:nvSpPr>
          <p:cNvPr id="36" name="Rectangle 27">
            <a:extLst>
              <a:ext uri="{FF2B5EF4-FFF2-40B4-BE49-F238E27FC236}">
                <a16:creationId xmlns:a16="http://schemas.microsoft.com/office/drawing/2014/main" id="{0F9860E7-0F4E-41E5-956F-015514984EBF}"/>
              </a:ext>
            </a:extLst>
          </p:cNvPr>
          <p:cNvSpPr/>
          <p:nvPr/>
        </p:nvSpPr>
        <p:spPr>
          <a:xfrm>
            <a:off x="3609081" y="2487894"/>
            <a:ext cx="948706" cy="535669"/>
          </a:xfrm>
          <a:prstGeom prst="rect">
            <a:avLst/>
          </a:prstGeom>
          <a:ln>
            <a:solidFill>
              <a:schemeClr val="bg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a:solidFill>
                  <a:prstClr val="white"/>
                </a:solidFill>
              </a:rPr>
              <a:t>QUIC</a:t>
            </a:r>
            <a:endParaRPr lang="en-US" sz="1600">
              <a:solidFill>
                <a:prstClr val="white"/>
              </a:solidFill>
            </a:endParaRPr>
          </a:p>
        </p:txBody>
      </p:sp>
      <p:sp>
        <p:nvSpPr>
          <p:cNvPr id="46" name="Rectangle 30">
            <a:extLst>
              <a:ext uri="{FF2B5EF4-FFF2-40B4-BE49-F238E27FC236}">
                <a16:creationId xmlns:a16="http://schemas.microsoft.com/office/drawing/2014/main" id="{A2314900-B7E5-47A6-9E9A-3C22B9B32A1A}"/>
              </a:ext>
            </a:extLst>
          </p:cNvPr>
          <p:cNvSpPr/>
          <p:nvPr/>
        </p:nvSpPr>
        <p:spPr>
          <a:xfrm>
            <a:off x="554843" y="1516139"/>
            <a:ext cx="1188676" cy="939038"/>
          </a:xfrm>
          <a:prstGeom prst="rect">
            <a:avLst/>
          </a:prstGeom>
          <a:solidFill>
            <a:srgbClr val="FF9933"/>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a:solidFill>
                  <a:prstClr val="black"/>
                </a:solidFill>
              </a:rPr>
              <a:t>MQTT</a:t>
            </a:r>
            <a:endParaRPr lang="en-US" sz="1600">
              <a:solidFill>
                <a:prstClr val="black"/>
              </a:solidFill>
            </a:endParaRPr>
          </a:p>
        </p:txBody>
      </p:sp>
      <p:sp>
        <p:nvSpPr>
          <p:cNvPr id="6" name="Rectangle 5">
            <a:extLst>
              <a:ext uri="{FF2B5EF4-FFF2-40B4-BE49-F238E27FC236}">
                <a16:creationId xmlns:a16="http://schemas.microsoft.com/office/drawing/2014/main" id="{2FA7DC80-471D-ABDB-8AF8-D6829E37E753}"/>
              </a:ext>
            </a:extLst>
          </p:cNvPr>
          <p:cNvSpPr/>
          <p:nvPr/>
        </p:nvSpPr>
        <p:spPr>
          <a:xfrm>
            <a:off x="357809" y="1107502"/>
            <a:ext cx="10654748" cy="2043631"/>
          </a:xfrm>
          <a:custGeom>
            <a:avLst/>
            <a:gdLst>
              <a:gd name="connsiteX0" fmla="*/ 0 w 10654748"/>
              <a:gd name="connsiteY0" fmla="*/ 0 h 2043631"/>
              <a:gd name="connsiteX1" fmla="*/ 378835 w 10654748"/>
              <a:gd name="connsiteY1" fmla="*/ 0 h 2043631"/>
              <a:gd name="connsiteX2" fmla="*/ 970766 w 10654748"/>
              <a:gd name="connsiteY2" fmla="*/ 0 h 2043631"/>
              <a:gd name="connsiteX3" fmla="*/ 1669244 w 10654748"/>
              <a:gd name="connsiteY3" fmla="*/ 0 h 2043631"/>
              <a:gd name="connsiteX4" fmla="*/ 2367722 w 10654748"/>
              <a:gd name="connsiteY4" fmla="*/ 0 h 2043631"/>
              <a:gd name="connsiteX5" fmla="*/ 2640010 w 10654748"/>
              <a:gd name="connsiteY5" fmla="*/ 0 h 2043631"/>
              <a:gd name="connsiteX6" fmla="*/ 3018845 w 10654748"/>
              <a:gd name="connsiteY6" fmla="*/ 0 h 2043631"/>
              <a:gd name="connsiteX7" fmla="*/ 3504228 w 10654748"/>
              <a:gd name="connsiteY7" fmla="*/ 0 h 2043631"/>
              <a:gd name="connsiteX8" fmla="*/ 4096159 w 10654748"/>
              <a:gd name="connsiteY8" fmla="*/ 0 h 2043631"/>
              <a:gd name="connsiteX9" fmla="*/ 4901184 w 10654748"/>
              <a:gd name="connsiteY9" fmla="*/ 0 h 2043631"/>
              <a:gd name="connsiteX10" fmla="*/ 5280020 w 10654748"/>
              <a:gd name="connsiteY10" fmla="*/ 0 h 2043631"/>
              <a:gd name="connsiteX11" fmla="*/ 5765403 w 10654748"/>
              <a:gd name="connsiteY11" fmla="*/ 0 h 2043631"/>
              <a:gd name="connsiteX12" fmla="*/ 6357333 w 10654748"/>
              <a:gd name="connsiteY12" fmla="*/ 0 h 2043631"/>
              <a:gd name="connsiteX13" fmla="*/ 6736168 w 10654748"/>
              <a:gd name="connsiteY13" fmla="*/ 0 h 2043631"/>
              <a:gd name="connsiteX14" fmla="*/ 7115004 w 10654748"/>
              <a:gd name="connsiteY14" fmla="*/ 0 h 2043631"/>
              <a:gd name="connsiteX15" fmla="*/ 7493839 w 10654748"/>
              <a:gd name="connsiteY15" fmla="*/ 0 h 2043631"/>
              <a:gd name="connsiteX16" fmla="*/ 7872675 w 10654748"/>
              <a:gd name="connsiteY16" fmla="*/ 0 h 2043631"/>
              <a:gd name="connsiteX17" fmla="*/ 8358058 w 10654748"/>
              <a:gd name="connsiteY17" fmla="*/ 0 h 2043631"/>
              <a:gd name="connsiteX18" fmla="*/ 8630346 w 10654748"/>
              <a:gd name="connsiteY18" fmla="*/ 0 h 2043631"/>
              <a:gd name="connsiteX19" fmla="*/ 9435371 w 10654748"/>
              <a:gd name="connsiteY19" fmla="*/ 0 h 2043631"/>
              <a:gd name="connsiteX20" fmla="*/ 10654748 w 10654748"/>
              <a:gd name="connsiteY20" fmla="*/ 0 h 2043631"/>
              <a:gd name="connsiteX21" fmla="*/ 10654748 w 10654748"/>
              <a:gd name="connsiteY21" fmla="*/ 470035 h 2043631"/>
              <a:gd name="connsiteX22" fmla="*/ 10654748 w 10654748"/>
              <a:gd name="connsiteY22" fmla="*/ 960507 h 2043631"/>
              <a:gd name="connsiteX23" fmla="*/ 10654748 w 10654748"/>
              <a:gd name="connsiteY23" fmla="*/ 1430542 h 2043631"/>
              <a:gd name="connsiteX24" fmla="*/ 10654748 w 10654748"/>
              <a:gd name="connsiteY24" fmla="*/ 2043631 h 2043631"/>
              <a:gd name="connsiteX25" fmla="*/ 10062818 w 10654748"/>
              <a:gd name="connsiteY25" fmla="*/ 2043631 h 2043631"/>
              <a:gd name="connsiteX26" fmla="*/ 9577435 w 10654748"/>
              <a:gd name="connsiteY26" fmla="*/ 2043631 h 2043631"/>
              <a:gd name="connsiteX27" fmla="*/ 9305147 w 10654748"/>
              <a:gd name="connsiteY27" fmla="*/ 2043631 h 2043631"/>
              <a:gd name="connsiteX28" fmla="*/ 8500121 w 10654748"/>
              <a:gd name="connsiteY28" fmla="*/ 2043631 h 2043631"/>
              <a:gd name="connsiteX29" fmla="*/ 8014738 w 10654748"/>
              <a:gd name="connsiteY29" fmla="*/ 2043631 h 2043631"/>
              <a:gd name="connsiteX30" fmla="*/ 7635903 w 10654748"/>
              <a:gd name="connsiteY30" fmla="*/ 2043631 h 2043631"/>
              <a:gd name="connsiteX31" fmla="*/ 7043972 w 10654748"/>
              <a:gd name="connsiteY31" fmla="*/ 2043631 h 2043631"/>
              <a:gd name="connsiteX32" fmla="*/ 6238947 w 10654748"/>
              <a:gd name="connsiteY32" fmla="*/ 2043631 h 2043631"/>
              <a:gd name="connsiteX33" fmla="*/ 5966659 w 10654748"/>
              <a:gd name="connsiteY33" fmla="*/ 2043631 h 2043631"/>
              <a:gd name="connsiteX34" fmla="*/ 5374728 w 10654748"/>
              <a:gd name="connsiteY34" fmla="*/ 2043631 h 2043631"/>
              <a:gd name="connsiteX35" fmla="*/ 4889345 w 10654748"/>
              <a:gd name="connsiteY35" fmla="*/ 2043631 h 2043631"/>
              <a:gd name="connsiteX36" fmla="*/ 4617057 w 10654748"/>
              <a:gd name="connsiteY36" fmla="*/ 2043631 h 2043631"/>
              <a:gd name="connsiteX37" fmla="*/ 3918580 w 10654748"/>
              <a:gd name="connsiteY37" fmla="*/ 2043631 h 2043631"/>
              <a:gd name="connsiteX38" fmla="*/ 3220102 w 10654748"/>
              <a:gd name="connsiteY38" fmla="*/ 2043631 h 2043631"/>
              <a:gd name="connsiteX39" fmla="*/ 2734719 w 10654748"/>
              <a:gd name="connsiteY39" fmla="*/ 2043631 h 2043631"/>
              <a:gd name="connsiteX40" fmla="*/ 2249336 w 10654748"/>
              <a:gd name="connsiteY40" fmla="*/ 2043631 h 2043631"/>
              <a:gd name="connsiteX41" fmla="*/ 1763953 w 10654748"/>
              <a:gd name="connsiteY41" fmla="*/ 2043631 h 2043631"/>
              <a:gd name="connsiteX42" fmla="*/ 1065475 w 10654748"/>
              <a:gd name="connsiteY42" fmla="*/ 2043631 h 2043631"/>
              <a:gd name="connsiteX43" fmla="*/ 686639 w 10654748"/>
              <a:gd name="connsiteY43" fmla="*/ 2043631 h 2043631"/>
              <a:gd name="connsiteX44" fmla="*/ 0 w 10654748"/>
              <a:gd name="connsiteY44" fmla="*/ 2043631 h 2043631"/>
              <a:gd name="connsiteX45" fmla="*/ 0 w 10654748"/>
              <a:gd name="connsiteY45" fmla="*/ 1491851 h 2043631"/>
              <a:gd name="connsiteX46" fmla="*/ 0 w 10654748"/>
              <a:gd name="connsiteY46" fmla="*/ 940070 h 2043631"/>
              <a:gd name="connsiteX47" fmla="*/ 0 w 10654748"/>
              <a:gd name="connsiteY47" fmla="*/ 470035 h 2043631"/>
              <a:gd name="connsiteX48" fmla="*/ 0 w 10654748"/>
              <a:gd name="connsiteY48" fmla="*/ 0 h 204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654748" h="2043631" extrusionOk="0">
                <a:moveTo>
                  <a:pt x="0" y="0"/>
                </a:moveTo>
                <a:cubicBezTo>
                  <a:pt x="133092" y="-18618"/>
                  <a:pt x="288874" y="13885"/>
                  <a:pt x="378835" y="0"/>
                </a:cubicBezTo>
                <a:cubicBezTo>
                  <a:pt x="468797" y="-13885"/>
                  <a:pt x="847616" y="9326"/>
                  <a:pt x="970766" y="0"/>
                </a:cubicBezTo>
                <a:cubicBezTo>
                  <a:pt x="1093916" y="-9326"/>
                  <a:pt x="1518755" y="59937"/>
                  <a:pt x="1669244" y="0"/>
                </a:cubicBezTo>
                <a:cubicBezTo>
                  <a:pt x="1819733" y="-59937"/>
                  <a:pt x="2169199" y="53494"/>
                  <a:pt x="2367722" y="0"/>
                </a:cubicBezTo>
                <a:cubicBezTo>
                  <a:pt x="2566245" y="-53494"/>
                  <a:pt x="2572126" y="14210"/>
                  <a:pt x="2640010" y="0"/>
                </a:cubicBezTo>
                <a:cubicBezTo>
                  <a:pt x="2707894" y="-14210"/>
                  <a:pt x="2911481" y="19841"/>
                  <a:pt x="3018845" y="0"/>
                </a:cubicBezTo>
                <a:cubicBezTo>
                  <a:pt x="3126210" y="-19841"/>
                  <a:pt x="3333006" y="43248"/>
                  <a:pt x="3504228" y="0"/>
                </a:cubicBezTo>
                <a:cubicBezTo>
                  <a:pt x="3675450" y="-43248"/>
                  <a:pt x="3959541" y="56591"/>
                  <a:pt x="4096159" y="0"/>
                </a:cubicBezTo>
                <a:cubicBezTo>
                  <a:pt x="4232777" y="-56591"/>
                  <a:pt x="4707132" y="43680"/>
                  <a:pt x="4901184" y="0"/>
                </a:cubicBezTo>
                <a:cubicBezTo>
                  <a:pt x="5095237" y="-43680"/>
                  <a:pt x="5112203" y="36393"/>
                  <a:pt x="5280020" y="0"/>
                </a:cubicBezTo>
                <a:cubicBezTo>
                  <a:pt x="5447837" y="-36393"/>
                  <a:pt x="5565764" y="13187"/>
                  <a:pt x="5765403" y="0"/>
                </a:cubicBezTo>
                <a:cubicBezTo>
                  <a:pt x="5965042" y="-13187"/>
                  <a:pt x="6211145" y="42571"/>
                  <a:pt x="6357333" y="0"/>
                </a:cubicBezTo>
                <a:cubicBezTo>
                  <a:pt x="6503521" y="-42571"/>
                  <a:pt x="6615506" y="42331"/>
                  <a:pt x="6736168" y="0"/>
                </a:cubicBezTo>
                <a:cubicBezTo>
                  <a:pt x="6856830" y="-42331"/>
                  <a:pt x="7003710" y="40473"/>
                  <a:pt x="7115004" y="0"/>
                </a:cubicBezTo>
                <a:cubicBezTo>
                  <a:pt x="7226298" y="-40473"/>
                  <a:pt x="7332481" y="36251"/>
                  <a:pt x="7493839" y="0"/>
                </a:cubicBezTo>
                <a:cubicBezTo>
                  <a:pt x="7655197" y="-36251"/>
                  <a:pt x="7713850" y="25343"/>
                  <a:pt x="7872675" y="0"/>
                </a:cubicBezTo>
                <a:cubicBezTo>
                  <a:pt x="8031500" y="-25343"/>
                  <a:pt x="8145397" y="20222"/>
                  <a:pt x="8358058" y="0"/>
                </a:cubicBezTo>
                <a:cubicBezTo>
                  <a:pt x="8570719" y="-20222"/>
                  <a:pt x="8558091" y="5410"/>
                  <a:pt x="8630346" y="0"/>
                </a:cubicBezTo>
                <a:cubicBezTo>
                  <a:pt x="8702601" y="-5410"/>
                  <a:pt x="9127788" y="28598"/>
                  <a:pt x="9435371" y="0"/>
                </a:cubicBezTo>
                <a:cubicBezTo>
                  <a:pt x="9742955" y="-28598"/>
                  <a:pt x="10333602" y="118363"/>
                  <a:pt x="10654748" y="0"/>
                </a:cubicBezTo>
                <a:cubicBezTo>
                  <a:pt x="10654837" y="122859"/>
                  <a:pt x="10601550" y="361173"/>
                  <a:pt x="10654748" y="470035"/>
                </a:cubicBezTo>
                <a:cubicBezTo>
                  <a:pt x="10707946" y="578897"/>
                  <a:pt x="10631311" y="732875"/>
                  <a:pt x="10654748" y="960507"/>
                </a:cubicBezTo>
                <a:cubicBezTo>
                  <a:pt x="10678185" y="1188139"/>
                  <a:pt x="10633133" y="1296953"/>
                  <a:pt x="10654748" y="1430542"/>
                </a:cubicBezTo>
                <a:cubicBezTo>
                  <a:pt x="10676363" y="1564131"/>
                  <a:pt x="10654709" y="1857863"/>
                  <a:pt x="10654748" y="2043631"/>
                </a:cubicBezTo>
                <a:cubicBezTo>
                  <a:pt x="10461088" y="2076280"/>
                  <a:pt x="10199321" y="1999967"/>
                  <a:pt x="10062818" y="2043631"/>
                </a:cubicBezTo>
                <a:cubicBezTo>
                  <a:pt x="9926315" y="2087295"/>
                  <a:pt x="9765871" y="2015675"/>
                  <a:pt x="9577435" y="2043631"/>
                </a:cubicBezTo>
                <a:cubicBezTo>
                  <a:pt x="9388999" y="2071587"/>
                  <a:pt x="9426524" y="2035758"/>
                  <a:pt x="9305147" y="2043631"/>
                </a:cubicBezTo>
                <a:cubicBezTo>
                  <a:pt x="9183770" y="2051504"/>
                  <a:pt x="8877077" y="2014922"/>
                  <a:pt x="8500121" y="2043631"/>
                </a:cubicBezTo>
                <a:cubicBezTo>
                  <a:pt x="8123165" y="2072340"/>
                  <a:pt x="8215040" y="2042900"/>
                  <a:pt x="8014738" y="2043631"/>
                </a:cubicBezTo>
                <a:cubicBezTo>
                  <a:pt x="7814436" y="2044362"/>
                  <a:pt x="7767751" y="2024917"/>
                  <a:pt x="7635903" y="2043631"/>
                </a:cubicBezTo>
                <a:cubicBezTo>
                  <a:pt x="7504055" y="2062345"/>
                  <a:pt x="7233197" y="1994919"/>
                  <a:pt x="7043972" y="2043631"/>
                </a:cubicBezTo>
                <a:cubicBezTo>
                  <a:pt x="6854747" y="2092343"/>
                  <a:pt x="6458193" y="2018975"/>
                  <a:pt x="6238947" y="2043631"/>
                </a:cubicBezTo>
                <a:cubicBezTo>
                  <a:pt x="6019701" y="2068287"/>
                  <a:pt x="6056623" y="2041209"/>
                  <a:pt x="5966659" y="2043631"/>
                </a:cubicBezTo>
                <a:cubicBezTo>
                  <a:pt x="5876695" y="2046053"/>
                  <a:pt x="5652894" y="2035644"/>
                  <a:pt x="5374728" y="2043631"/>
                </a:cubicBezTo>
                <a:cubicBezTo>
                  <a:pt x="5096562" y="2051618"/>
                  <a:pt x="5046199" y="2041726"/>
                  <a:pt x="4889345" y="2043631"/>
                </a:cubicBezTo>
                <a:cubicBezTo>
                  <a:pt x="4732491" y="2045536"/>
                  <a:pt x="4702847" y="2013360"/>
                  <a:pt x="4617057" y="2043631"/>
                </a:cubicBezTo>
                <a:cubicBezTo>
                  <a:pt x="4531267" y="2073902"/>
                  <a:pt x="4065733" y="1987140"/>
                  <a:pt x="3918580" y="2043631"/>
                </a:cubicBezTo>
                <a:cubicBezTo>
                  <a:pt x="3771427" y="2100122"/>
                  <a:pt x="3401860" y="2028441"/>
                  <a:pt x="3220102" y="2043631"/>
                </a:cubicBezTo>
                <a:cubicBezTo>
                  <a:pt x="3038344" y="2058821"/>
                  <a:pt x="2959481" y="2010798"/>
                  <a:pt x="2734719" y="2043631"/>
                </a:cubicBezTo>
                <a:cubicBezTo>
                  <a:pt x="2509957" y="2076464"/>
                  <a:pt x="2378765" y="2041449"/>
                  <a:pt x="2249336" y="2043631"/>
                </a:cubicBezTo>
                <a:cubicBezTo>
                  <a:pt x="2119907" y="2045813"/>
                  <a:pt x="1996168" y="2040429"/>
                  <a:pt x="1763953" y="2043631"/>
                </a:cubicBezTo>
                <a:cubicBezTo>
                  <a:pt x="1531738" y="2046833"/>
                  <a:pt x="1213969" y="1982202"/>
                  <a:pt x="1065475" y="2043631"/>
                </a:cubicBezTo>
                <a:cubicBezTo>
                  <a:pt x="916981" y="2105060"/>
                  <a:pt x="827277" y="2007212"/>
                  <a:pt x="686639" y="2043631"/>
                </a:cubicBezTo>
                <a:cubicBezTo>
                  <a:pt x="546001" y="2080050"/>
                  <a:pt x="206106" y="2013949"/>
                  <a:pt x="0" y="2043631"/>
                </a:cubicBezTo>
                <a:cubicBezTo>
                  <a:pt x="-36571" y="1814270"/>
                  <a:pt x="41065" y="1691475"/>
                  <a:pt x="0" y="1491851"/>
                </a:cubicBezTo>
                <a:cubicBezTo>
                  <a:pt x="-41065" y="1292227"/>
                  <a:pt x="27286" y="1118549"/>
                  <a:pt x="0" y="940070"/>
                </a:cubicBezTo>
                <a:cubicBezTo>
                  <a:pt x="-27286" y="761591"/>
                  <a:pt x="10333" y="659603"/>
                  <a:pt x="0" y="470035"/>
                </a:cubicBezTo>
                <a:cubicBezTo>
                  <a:pt x="-10333" y="280467"/>
                  <a:pt x="39480" y="224781"/>
                  <a:pt x="0" y="0"/>
                </a:cubicBezTo>
                <a:close/>
              </a:path>
            </a:pathLst>
          </a:custGeom>
          <a:noFill/>
          <a:ln w="38100">
            <a:solidFill>
              <a:srgbClr val="FF0000"/>
            </a:solidFill>
            <a:prstDash val="solid"/>
            <a:extLst>
              <a:ext uri="{C807C97D-BFC1-408E-A445-0C87EB9F89A2}">
                <ask:lineSketchStyleProps xmlns:ask="http://schemas.microsoft.com/office/drawing/2018/sketchyshapes" sd="1214362353">
                  <a:prstGeom prst="rect">
                    <a:avLst/>
                  </a:prstGeom>
                  <ask:type>
                    <ask:lineSketchScribble/>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05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 1.1</a:t>
            </a:r>
            <a:endParaRPr lang="en-US"/>
          </a:p>
        </p:txBody>
      </p:sp>
      <p:sp>
        <p:nvSpPr>
          <p:cNvPr id="3" name="Inhaltsplatzhalter 2"/>
          <p:cNvSpPr>
            <a:spLocks noGrp="1"/>
          </p:cNvSpPr>
          <p:nvPr>
            <p:ph idx="1"/>
          </p:nvPr>
        </p:nvSpPr>
        <p:spPr>
          <a:xfrm>
            <a:off x="457200" y="1330538"/>
            <a:ext cx="11277600" cy="2513779"/>
          </a:xfrm>
        </p:spPr>
        <p:txBody>
          <a:bodyPr/>
          <a:lstStyle/>
          <a:p>
            <a:pPr lvl="1"/>
            <a:r>
              <a:rPr lang="en-US"/>
              <a:t>HTTP 1.1 is the Application Protocol for the web</a:t>
            </a:r>
          </a:p>
          <a:p>
            <a:pPr lvl="2"/>
            <a:r>
              <a:rPr lang="en-US"/>
              <a:t>Simple structure, text based, </a:t>
            </a:r>
            <a:r>
              <a:rPr lang="en-US" err="1"/>
              <a:t>ubiquitious</a:t>
            </a:r>
            <a:r>
              <a:rPr lang="en-US"/>
              <a:t> </a:t>
            </a:r>
          </a:p>
          <a:p>
            <a:pPr lvl="2"/>
            <a:r>
              <a:rPr lang="en-US"/>
              <a:t>Client-initiated (asymmetric) request/response flow</a:t>
            </a:r>
          </a:p>
          <a:p>
            <a:pPr lvl="2"/>
            <a:r>
              <a:rPr lang="en-US"/>
              <a:t>No multiplexing</a:t>
            </a:r>
          </a:p>
          <a:p>
            <a:pPr lvl="2"/>
            <a:r>
              <a:rPr lang="de-DE"/>
              <a:t>HTTP </a:t>
            </a:r>
            <a:r>
              <a:rPr lang="de-DE" err="1"/>
              <a:t>embodies</a:t>
            </a:r>
            <a:r>
              <a:rPr lang="de-DE"/>
              <a:t> the </a:t>
            </a:r>
            <a:r>
              <a:rPr lang="de-DE" err="1"/>
              <a:t>principles</a:t>
            </a:r>
            <a:r>
              <a:rPr lang="de-DE"/>
              <a:t> of "</a:t>
            </a:r>
            <a:r>
              <a:rPr lang="de-DE" err="1"/>
              <a:t>Representational</a:t>
            </a:r>
            <a:r>
              <a:rPr lang="de-DE"/>
              <a:t> State Transfer". </a:t>
            </a:r>
          </a:p>
          <a:p>
            <a:pPr lvl="2"/>
            <a:r>
              <a:rPr lang="de-DE"/>
              <a:t>REST </a:t>
            </a:r>
            <a:r>
              <a:rPr lang="de-DE" err="1"/>
              <a:t>is</a:t>
            </a:r>
            <a:r>
              <a:rPr lang="de-DE"/>
              <a:t> not a </a:t>
            </a:r>
            <a:r>
              <a:rPr lang="de-DE" err="1"/>
              <a:t>protocol</a:t>
            </a:r>
            <a:r>
              <a:rPr lang="de-DE"/>
              <a:t>, </a:t>
            </a:r>
            <a:r>
              <a:rPr lang="de-DE" err="1"/>
              <a:t>it's</a:t>
            </a:r>
            <a:r>
              <a:rPr lang="de-DE"/>
              <a:t> the </a:t>
            </a:r>
            <a:r>
              <a:rPr lang="de-DE" err="1"/>
              <a:t>architectural</a:t>
            </a:r>
            <a:r>
              <a:rPr lang="de-DE"/>
              <a:t> </a:t>
            </a:r>
            <a:r>
              <a:rPr lang="de-DE" err="1"/>
              <a:t>foundation</a:t>
            </a:r>
            <a:r>
              <a:rPr lang="de-DE"/>
              <a:t> for the WWW.</a:t>
            </a:r>
            <a:endParaRPr lang="en-US"/>
          </a:p>
        </p:txBody>
      </p:sp>
      <p:graphicFrame>
        <p:nvGraphicFramePr>
          <p:cNvPr id="5" name="Tabelle 4"/>
          <p:cNvGraphicFramePr>
            <a:graphicFrameLocks noGrp="1"/>
          </p:cNvGraphicFramePr>
          <p:nvPr>
            <p:extLst>
              <p:ext uri="{D42A27DB-BD31-4B8C-83A1-F6EECF244321}">
                <p14:modId xmlns:p14="http://schemas.microsoft.com/office/powerpoint/2010/main" val="2269553610"/>
              </p:ext>
            </p:extLst>
          </p:nvPr>
        </p:nvGraphicFramePr>
        <p:xfrm>
          <a:off x="8692055" y="162618"/>
          <a:ext cx="3373821" cy="2286000"/>
        </p:xfrm>
        <a:graphic>
          <a:graphicData uri="http://schemas.openxmlformats.org/drawingml/2006/table">
            <a:tbl>
              <a:tblPr firstCol="1" bandRow="1">
                <a:tableStyleId>{21E4AEA4-8DFA-4A89-87EB-49C32662AFE0}</a:tableStyleId>
              </a:tblPr>
              <a:tblGrid>
                <a:gridCol w="1782091">
                  <a:extLst>
                    <a:ext uri="{9D8B030D-6E8A-4147-A177-3AD203B41FA5}">
                      <a16:colId xmlns:a16="http://schemas.microsoft.com/office/drawing/2014/main" val="3186412979"/>
                    </a:ext>
                  </a:extLst>
                </a:gridCol>
                <a:gridCol w="1591730">
                  <a:extLst>
                    <a:ext uri="{9D8B030D-6E8A-4147-A177-3AD203B41FA5}">
                      <a16:colId xmlns:a16="http://schemas.microsoft.com/office/drawing/2014/main" val="3274946883"/>
                    </a:ext>
                  </a:extLst>
                </a:gridCol>
              </a:tblGrid>
              <a:tr h="370840">
                <a:tc>
                  <a:txBody>
                    <a:bodyPr/>
                    <a:lstStyle/>
                    <a:p>
                      <a:r>
                        <a:rPr lang="en-US"/>
                        <a:t>Patterns</a:t>
                      </a:r>
                    </a:p>
                  </a:txBody>
                  <a:tcPr/>
                </a:tc>
                <a:tc>
                  <a:txBody>
                    <a:bodyPr/>
                    <a:lstStyle/>
                    <a:p>
                      <a:r>
                        <a:rPr lang="en-US" err="1"/>
                        <a:t>ReqResp</a:t>
                      </a:r>
                      <a:endParaRPr lang="en-US"/>
                    </a:p>
                  </a:txBody>
                  <a:tcPr/>
                </a:tc>
                <a:extLst>
                  <a:ext uri="{0D108BD9-81ED-4DB2-BD59-A6C34878D82A}">
                    <a16:rowId xmlns:a16="http://schemas.microsoft.com/office/drawing/2014/main" val="2863706725"/>
                  </a:ext>
                </a:extLst>
              </a:tr>
              <a:tr h="370840">
                <a:tc>
                  <a:txBody>
                    <a:bodyPr/>
                    <a:lstStyle/>
                    <a:p>
                      <a:r>
                        <a:rPr lang="en-US"/>
                        <a:t>Symmetric</a:t>
                      </a:r>
                    </a:p>
                  </a:txBody>
                  <a:tcPr/>
                </a:tc>
                <a:tc>
                  <a:txBody>
                    <a:bodyPr/>
                    <a:lstStyle/>
                    <a:p>
                      <a:r>
                        <a:rPr lang="en-US"/>
                        <a:t>No</a:t>
                      </a:r>
                    </a:p>
                  </a:txBody>
                  <a:tcPr/>
                </a:tc>
                <a:extLst>
                  <a:ext uri="{0D108BD9-81ED-4DB2-BD59-A6C34878D82A}">
                    <a16:rowId xmlns:a16="http://schemas.microsoft.com/office/drawing/2014/main" val="604169422"/>
                  </a:ext>
                </a:extLst>
              </a:tr>
              <a:tr h="370840">
                <a:tc>
                  <a:txBody>
                    <a:bodyPr/>
                    <a:lstStyle/>
                    <a:p>
                      <a:r>
                        <a:rPr lang="en-US"/>
                        <a:t>Multiplexing</a:t>
                      </a:r>
                    </a:p>
                  </a:txBody>
                  <a:tcPr/>
                </a:tc>
                <a:tc>
                  <a:txBody>
                    <a:bodyPr/>
                    <a:lstStyle/>
                    <a:p>
                      <a:r>
                        <a:rPr lang="en-US"/>
                        <a:t>No</a:t>
                      </a:r>
                    </a:p>
                  </a:txBody>
                  <a:tcPr/>
                </a:tc>
                <a:extLst>
                  <a:ext uri="{0D108BD9-81ED-4DB2-BD59-A6C34878D82A}">
                    <a16:rowId xmlns:a16="http://schemas.microsoft.com/office/drawing/2014/main" val="2929684458"/>
                  </a:ext>
                </a:extLst>
              </a:tr>
              <a:tr h="370840">
                <a:tc>
                  <a:txBody>
                    <a:bodyPr/>
                    <a:lstStyle/>
                    <a:p>
                      <a:r>
                        <a:rPr lang="en-US"/>
                        <a:t>Encodings</a:t>
                      </a:r>
                    </a:p>
                  </a:txBody>
                  <a:tcPr/>
                </a:tc>
                <a:tc>
                  <a:txBody>
                    <a:bodyPr/>
                    <a:lstStyle/>
                    <a:p>
                      <a:r>
                        <a:rPr lang="en-US"/>
                        <a:t>Variable</a:t>
                      </a:r>
                    </a:p>
                  </a:txBody>
                  <a:tcPr/>
                </a:tc>
                <a:extLst>
                  <a:ext uri="{0D108BD9-81ED-4DB2-BD59-A6C34878D82A}">
                    <a16:rowId xmlns:a16="http://schemas.microsoft.com/office/drawing/2014/main" val="2431560502"/>
                  </a:ext>
                </a:extLst>
              </a:tr>
              <a:tr h="370840">
                <a:tc>
                  <a:txBody>
                    <a:bodyPr/>
                    <a:lstStyle/>
                    <a:p>
                      <a:r>
                        <a:rPr lang="en-US"/>
                        <a:t>Metadata</a:t>
                      </a:r>
                    </a:p>
                  </a:txBody>
                  <a:tcPr/>
                </a:tc>
                <a:tc>
                  <a:txBody>
                    <a:bodyPr/>
                    <a:lstStyle/>
                    <a:p>
                      <a:r>
                        <a:rPr lang="en-US"/>
                        <a:t>Yes</a:t>
                      </a:r>
                    </a:p>
                  </a:txBody>
                  <a:tcPr/>
                </a:tc>
                <a:extLst>
                  <a:ext uri="{0D108BD9-81ED-4DB2-BD59-A6C34878D82A}">
                    <a16:rowId xmlns:a16="http://schemas.microsoft.com/office/drawing/2014/main" val="2053282114"/>
                  </a:ext>
                </a:extLst>
              </a:tr>
              <a:tr h="370840">
                <a:tc>
                  <a:txBody>
                    <a:bodyPr/>
                    <a:lstStyle/>
                    <a:p>
                      <a:r>
                        <a:rPr lang="en-US"/>
                        <a:t>Assurances</a:t>
                      </a:r>
                    </a:p>
                  </a:txBody>
                  <a:tcPr/>
                </a:tc>
                <a:tc>
                  <a:txBody>
                    <a:bodyPr/>
                    <a:lstStyle/>
                    <a:p>
                      <a:r>
                        <a:rPr lang="en-US"/>
                        <a:t>-</a:t>
                      </a:r>
                    </a:p>
                  </a:txBody>
                  <a:tcPr/>
                </a:tc>
                <a:extLst>
                  <a:ext uri="{0D108BD9-81ED-4DB2-BD59-A6C34878D82A}">
                    <a16:rowId xmlns:a16="http://schemas.microsoft.com/office/drawing/2014/main" val="717363032"/>
                  </a:ext>
                </a:extLst>
              </a:tr>
            </a:tbl>
          </a:graphicData>
        </a:graphic>
      </p:graphicFrame>
      <p:sp>
        <p:nvSpPr>
          <p:cNvPr id="6" name="Rectangle 3"/>
          <p:cNvSpPr/>
          <p:nvPr/>
        </p:nvSpPr>
        <p:spPr bwMode="auto">
          <a:xfrm>
            <a:off x="1912938" y="3963159"/>
            <a:ext cx="8305800"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TCP Connection (w/ TLS for HTTPS)</a:t>
            </a:r>
          </a:p>
        </p:txBody>
      </p:sp>
      <p:sp>
        <p:nvSpPr>
          <p:cNvPr id="7" name="Rectangle 4"/>
          <p:cNvSpPr/>
          <p:nvPr/>
        </p:nvSpPr>
        <p:spPr bwMode="auto">
          <a:xfrm>
            <a:off x="1227138" y="3963159"/>
            <a:ext cx="533400"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Client</a:t>
            </a:r>
          </a:p>
        </p:txBody>
      </p:sp>
      <p:sp>
        <p:nvSpPr>
          <p:cNvPr id="8" name="Rectangle 5"/>
          <p:cNvSpPr/>
          <p:nvPr/>
        </p:nvSpPr>
        <p:spPr bwMode="auto">
          <a:xfrm>
            <a:off x="10371138" y="3986605"/>
            <a:ext cx="533400"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Server</a:t>
            </a:r>
          </a:p>
        </p:txBody>
      </p:sp>
      <p:sp>
        <p:nvSpPr>
          <p:cNvPr id="4" name="Pfeil nach rechts 3"/>
          <p:cNvSpPr/>
          <p:nvPr/>
        </p:nvSpPr>
        <p:spPr>
          <a:xfrm>
            <a:off x="2217682" y="4472561"/>
            <a:ext cx="7756635" cy="18918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hteck 17"/>
          <p:cNvSpPr/>
          <p:nvPr/>
        </p:nvSpPr>
        <p:spPr>
          <a:xfrm>
            <a:off x="2583451" y="4311602"/>
            <a:ext cx="2775678" cy="1011127"/>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b="1">
                <a:latin typeface="Consolas" panose="020B0609020204030204" pitchFamily="49" charset="0"/>
                <a:cs typeface="Consolas" panose="020B0609020204030204" pitchFamily="49" charset="0"/>
              </a:rPr>
              <a:t>POST /search HTTP/1.1</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Content-Type: application/</a:t>
            </a:r>
            <a:r>
              <a:rPr lang="en-US" sz="1200" err="1">
                <a:latin typeface="Consolas" panose="020B0609020204030204" pitchFamily="49" charset="0"/>
                <a:cs typeface="Consolas" panose="020B0609020204030204" pitchFamily="49" charset="0"/>
              </a:rPr>
              <a:t>json</a:t>
            </a:r>
            <a:endParaRPr lang="en-US" sz="1200">
              <a:latin typeface="Consolas" panose="020B0609020204030204" pitchFamily="49" charset="0"/>
              <a:cs typeface="Consolas" panose="020B0609020204030204" pitchFamily="49" charset="0"/>
            </a:endParaRPr>
          </a:p>
          <a:p>
            <a:r>
              <a:rPr lang="en-US" sz="1200">
                <a:latin typeface="Consolas" panose="020B0609020204030204" pitchFamily="49" charset="0"/>
                <a:cs typeface="Consolas" panose="020B0609020204030204" pitchFamily="49" charset="0"/>
              </a:rPr>
              <a:t>Content-Length: 21</a:t>
            </a:r>
            <a:br>
              <a:rPr lang="en-US" sz="1200">
                <a:latin typeface="Consolas" panose="020B0609020204030204" pitchFamily="49" charset="0"/>
                <a:cs typeface="Consolas" panose="020B0609020204030204" pitchFamily="49" charset="0"/>
              </a:rPr>
            </a:b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"query" : "hello" }	</a:t>
            </a:r>
          </a:p>
        </p:txBody>
      </p:sp>
      <p:sp>
        <p:nvSpPr>
          <p:cNvPr id="19" name="Pfeil nach links 18"/>
          <p:cNvSpPr/>
          <p:nvPr/>
        </p:nvSpPr>
        <p:spPr>
          <a:xfrm>
            <a:off x="2229406" y="5586247"/>
            <a:ext cx="7756635" cy="189187"/>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Rechteck 19"/>
          <p:cNvSpPr/>
          <p:nvPr/>
        </p:nvSpPr>
        <p:spPr>
          <a:xfrm>
            <a:off x="6944436" y="4849316"/>
            <a:ext cx="2775678" cy="1044960"/>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b="1">
                <a:latin typeface="Consolas" panose="020B0609020204030204" pitchFamily="49" charset="0"/>
                <a:cs typeface="Consolas" panose="020B0609020204030204" pitchFamily="49" charset="0"/>
              </a:rPr>
              <a:t>HTTP/1.1 200 OK</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Content-Type: application/</a:t>
            </a:r>
            <a:r>
              <a:rPr lang="en-US" sz="1200" err="1">
                <a:latin typeface="Consolas" panose="020B0609020204030204" pitchFamily="49" charset="0"/>
                <a:cs typeface="Consolas" panose="020B0609020204030204" pitchFamily="49" charset="0"/>
              </a:rPr>
              <a:t>json</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Content-Length: xxx</a:t>
            </a:r>
            <a:br>
              <a:rPr lang="en-US" sz="1200">
                <a:latin typeface="Consolas" panose="020B0609020204030204" pitchFamily="49" charset="0"/>
                <a:cs typeface="Consolas" panose="020B0609020204030204" pitchFamily="49" charset="0"/>
              </a:rPr>
            </a:b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 "result" : "…"}</a:t>
            </a:r>
          </a:p>
        </p:txBody>
      </p:sp>
    </p:spTree>
    <p:extLst>
      <p:ext uri="{BB962C8B-B14F-4D97-AF65-F5344CB8AC3E}">
        <p14:creationId xmlns:p14="http://schemas.microsoft.com/office/powerpoint/2010/main" val="1803141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Web Sockets</a:t>
            </a:r>
            <a:endParaRPr lang="en-US"/>
          </a:p>
        </p:txBody>
      </p:sp>
      <p:sp>
        <p:nvSpPr>
          <p:cNvPr id="3" name="Inhaltsplatzhalter 2"/>
          <p:cNvSpPr>
            <a:spLocks noGrp="1"/>
          </p:cNvSpPr>
          <p:nvPr>
            <p:ph idx="1"/>
          </p:nvPr>
        </p:nvSpPr>
        <p:spPr>
          <a:xfrm>
            <a:off x="468923" y="1561384"/>
            <a:ext cx="11277600" cy="4533900"/>
          </a:xfrm>
        </p:spPr>
        <p:txBody>
          <a:bodyPr/>
          <a:lstStyle/>
          <a:p>
            <a:pPr lvl="1"/>
            <a:r>
              <a:rPr lang="en-US"/>
              <a:t>Web Sockets is a Stream Tunneling Protocol</a:t>
            </a:r>
          </a:p>
          <a:p>
            <a:pPr lvl="2"/>
            <a:r>
              <a:rPr lang="en-US"/>
              <a:t>Allows using the HTTP 1.1 port (practically only HTTPS)</a:t>
            </a:r>
            <a:br>
              <a:rPr lang="en-US"/>
            </a:br>
            <a:r>
              <a:rPr lang="en-US"/>
              <a:t>for bi-directional, non-HTTP stream transfer </a:t>
            </a:r>
          </a:p>
          <a:p>
            <a:pPr lvl="2"/>
            <a:r>
              <a:rPr lang="en-US"/>
              <a:t>Web Sockets by itself is neither a Messaging or an Application Protocol, as it defines no encoding or semantics for the stream. </a:t>
            </a:r>
          </a:p>
          <a:p>
            <a:pPr lvl="2"/>
            <a:r>
              <a:rPr lang="en-US"/>
              <a:t>Web Sockets can tunnel AMQP, MQTT, </a:t>
            </a:r>
            <a:r>
              <a:rPr lang="en-US" err="1"/>
              <a:t>CoAP</a:t>
            </a:r>
            <a:r>
              <a:rPr lang="en-US"/>
              <a:t>/TCP, etc.</a:t>
            </a:r>
          </a:p>
          <a:p>
            <a:pPr lvl="1"/>
            <a:endParaRPr lang="en-US"/>
          </a:p>
        </p:txBody>
      </p:sp>
      <p:graphicFrame>
        <p:nvGraphicFramePr>
          <p:cNvPr id="4" name="Tabelle 3"/>
          <p:cNvGraphicFramePr>
            <a:graphicFrameLocks noGrp="1"/>
          </p:cNvGraphicFramePr>
          <p:nvPr/>
        </p:nvGraphicFramePr>
        <p:xfrm>
          <a:off x="8692055" y="162618"/>
          <a:ext cx="3373821" cy="2286000"/>
        </p:xfrm>
        <a:graphic>
          <a:graphicData uri="http://schemas.openxmlformats.org/drawingml/2006/table">
            <a:tbl>
              <a:tblPr firstCol="1" bandRow="1">
                <a:tableStyleId>{5C22544A-7EE6-4342-B048-85BDC9FD1C3A}</a:tableStyleId>
              </a:tblPr>
              <a:tblGrid>
                <a:gridCol w="1782091">
                  <a:extLst>
                    <a:ext uri="{9D8B030D-6E8A-4147-A177-3AD203B41FA5}">
                      <a16:colId xmlns:a16="http://schemas.microsoft.com/office/drawing/2014/main" val="3186412979"/>
                    </a:ext>
                  </a:extLst>
                </a:gridCol>
                <a:gridCol w="1591730">
                  <a:extLst>
                    <a:ext uri="{9D8B030D-6E8A-4147-A177-3AD203B41FA5}">
                      <a16:colId xmlns:a16="http://schemas.microsoft.com/office/drawing/2014/main" val="3274946883"/>
                    </a:ext>
                  </a:extLst>
                </a:gridCol>
              </a:tblGrid>
              <a:tr h="370840">
                <a:tc>
                  <a:txBody>
                    <a:bodyPr/>
                    <a:lstStyle/>
                    <a:p>
                      <a:r>
                        <a:rPr lang="en-US"/>
                        <a:t>Patterns</a:t>
                      </a:r>
                    </a:p>
                  </a:txBody>
                  <a:tcPr/>
                </a:tc>
                <a:tc>
                  <a:txBody>
                    <a:bodyPr/>
                    <a:lstStyle/>
                    <a:p>
                      <a:r>
                        <a:rPr lang="en-US"/>
                        <a:t>Duplex</a:t>
                      </a:r>
                    </a:p>
                  </a:txBody>
                  <a:tcPr/>
                </a:tc>
                <a:extLst>
                  <a:ext uri="{0D108BD9-81ED-4DB2-BD59-A6C34878D82A}">
                    <a16:rowId xmlns:a16="http://schemas.microsoft.com/office/drawing/2014/main" val="2863706725"/>
                  </a:ext>
                </a:extLst>
              </a:tr>
              <a:tr h="370840">
                <a:tc>
                  <a:txBody>
                    <a:bodyPr/>
                    <a:lstStyle/>
                    <a:p>
                      <a:r>
                        <a:rPr lang="en-US"/>
                        <a:t>Symmetric</a:t>
                      </a:r>
                    </a:p>
                  </a:txBody>
                  <a:tcPr/>
                </a:tc>
                <a:tc>
                  <a:txBody>
                    <a:bodyPr/>
                    <a:lstStyle/>
                    <a:p>
                      <a:r>
                        <a:rPr lang="en-US"/>
                        <a:t>No</a:t>
                      </a:r>
                    </a:p>
                  </a:txBody>
                  <a:tcPr/>
                </a:tc>
                <a:extLst>
                  <a:ext uri="{0D108BD9-81ED-4DB2-BD59-A6C34878D82A}">
                    <a16:rowId xmlns:a16="http://schemas.microsoft.com/office/drawing/2014/main" val="604169422"/>
                  </a:ext>
                </a:extLst>
              </a:tr>
              <a:tr h="370840">
                <a:tc>
                  <a:txBody>
                    <a:bodyPr/>
                    <a:lstStyle/>
                    <a:p>
                      <a:r>
                        <a:rPr lang="en-US"/>
                        <a:t>Multiplexing</a:t>
                      </a:r>
                    </a:p>
                  </a:txBody>
                  <a:tcPr/>
                </a:tc>
                <a:tc>
                  <a:txBody>
                    <a:bodyPr/>
                    <a:lstStyle/>
                    <a:p>
                      <a:r>
                        <a:rPr lang="en-US"/>
                        <a:t>No</a:t>
                      </a:r>
                    </a:p>
                  </a:txBody>
                  <a:tcPr/>
                </a:tc>
                <a:extLst>
                  <a:ext uri="{0D108BD9-81ED-4DB2-BD59-A6C34878D82A}">
                    <a16:rowId xmlns:a16="http://schemas.microsoft.com/office/drawing/2014/main" val="2929684458"/>
                  </a:ext>
                </a:extLst>
              </a:tr>
              <a:tr h="370840">
                <a:tc>
                  <a:txBody>
                    <a:bodyPr/>
                    <a:lstStyle/>
                    <a:p>
                      <a:r>
                        <a:rPr lang="en-US"/>
                        <a:t>Encodings</a:t>
                      </a:r>
                    </a:p>
                  </a:txBody>
                  <a:tcPr/>
                </a:tc>
                <a:tc>
                  <a:txBody>
                    <a:bodyPr/>
                    <a:lstStyle/>
                    <a:p>
                      <a:r>
                        <a:rPr lang="en-US"/>
                        <a:t>Fixed</a:t>
                      </a:r>
                    </a:p>
                  </a:txBody>
                  <a:tcPr/>
                </a:tc>
                <a:extLst>
                  <a:ext uri="{0D108BD9-81ED-4DB2-BD59-A6C34878D82A}">
                    <a16:rowId xmlns:a16="http://schemas.microsoft.com/office/drawing/2014/main" val="2431560502"/>
                  </a:ext>
                </a:extLst>
              </a:tr>
              <a:tr h="370840">
                <a:tc>
                  <a:txBody>
                    <a:bodyPr/>
                    <a:lstStyle/>
                    <a:p>
                      <a:r>
                        <a:rPr lang="en-US"/>
                        <a:t>Metadata</a:t>
                      </a:r>
                    </a:p>
                  </a:txBody>
                  <a:tcPr/>
                </a:tc>
                <a:tc>
                  <a:txBody>
                    <a:bodyPr/>
                    <a:lstStyle/>
                    <a:p>
                      <a:r>
                        <a:rPr lang="en-US"/>
                        <a:t>No</a:t>
                      </a:r>
                    </a:p>
                  </a:txBody>
                  <a:tcPr/>
                </a:tc>
                <a:extLst>
                  <a:ext uri="{0D108BD9-81ED-4DB2-BD59-A6C34878D82A}">
                    <a16:rowId xmlns:a16="http://schemas.microsoft.com/office/drawing/2014/main" val="2053282114"/>
                  </a:ext>
                </a:extLst>
              </a:tr>
              <a:tr h="370840">
                <a:tc>
                  <a:txBody>
                    <a:bodyPr/>
                    <a:lstStyle/>
                    <a:p>
                      <a:r>
                        <a:rPr lang="en-US"/>
                        <a:t>Assurances</a:t>
                      </a:r>
                    </a:p>
                  </a:txBody>
                  <a:tcPr/>
                </a:tc>
                <a:tc>
                  <a:txBody>
                    <a:bodyPr/>
                    <a:lstStyle/>
                    <a:p>
                      <a:r>
                        <a:rPr lang="en-US"/>
                        <a:t>-</a:t>
                      </a:r>
                    </a:p>
                  </a:txBody>
                  <a:tcPr/>
                </a:tc>
                <a:extLst>
                  <a:ext uri="{0D108BD9-81ED-4DB2-BD59-A6C34878D82A}">
                    <a16:rowId xmlns:a16="http://schemas.microsoft.com/office/drawing/2014/main" val="717363032"/>
                  </a:ext>
                </a:extLst>
              </a:tr>
            </a:tbl>
          </a:graphicData>
        </a:graphic>
      </p:graphicFrame>
      <p:sp>
        <p:nvSpPr>
          <p:cNvPr id="5" name="Rectangle 3"/>
          <p:cNvSpPr/>
          <p:nvPr/>
        </p:nvSpPr>
        <p:spPr bwMode="auto">
          <a:xfrm>
            <a:off x="1912938" y="4385187"/>
            <a:ext cx="8305800"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TCP Connection (w/ TLS for HTTPS)</a:t>
            </a:r>
          </a:p>
        </p:txBody>
      </p:sp>
      <p:sp>
        <p:nvSpPr>
          <p:cNvPr id="6" name="Rectangle 4"/>
          <p:cNvSpPr/>
          <p:nvPr/>
        </p:nvSpPr>
        <p:spPr bwMode="auto">
          <a:xfrm>
            <a:off x="1227138" y="4385187"/>
            <a:ext cx="533400"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Client</a:t>
            </a:r>
          </a:p>
        </p:txBody>
      </p:sp>
      <p:sp>
        <p:nvSpPr>
          <p:cNvPr id="7" name="Rectangle 5"/>
          <p:cNvSpPr/>
          <p:nvPr/>
        </p:nvSpPr>
        <p:spPr bwMode="auto">
          <a:xfrm>
            <a:off x="10371138" y="4408633"/>
            <a:ext cx="533400"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Server</a:t>
            </a:r>
          </a:p>
        </p:txBody>
      </p:sp>
      <p:sp>
        <p:nvSpPr>
          <p:cNvPr id="8" name="Pfeil nach rechts 7"/>
          <p:cNvSpPr/>
          <p:nvPr/>
        </p:nvSpPr>
        <p:spPr>
          <a:xfrm>
            <a:off x="2217682" y="4812528"/>
            <a:ext cx="7756635" cy="18918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hteck 8"/>
          <p:cNvSpPr/>
          <p:nvPr/>
        </p:nvSpPr>
        <p:spPr>
          <a:xfrm>
            <a:off x="2583451" y="4786203"/>
            <a:ext cx="2775678" cy="83564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a:latin typeface="Consolas" panose="020B0609020204030204" pitchFamily="49" charset="0"/>
                <a:cs typeface="Consolas" panose="020B0609020204030204" pitchFamily="49" charset="0"/>
              </a:rPr>
              <a:t>GET /chat HTTP/1.1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Host: server.example.com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Upgrade: </a:t>
            </a:r>
            <a:r>
              <a:rPr lang="en-US" sz="1200" err="1">
                <a:latin typeface="Consolas" panose="020B0609020204030204" pitchFamily="49" charset="0"/>
                <a:cs typeface="Consolas" panose="020B0609020204030204" pitchFamily="49" charset="0"/>
              </a:rPr>
              <a:t>websocket</a:t>
            </a:r>
            <a:r>
              <a:rPr lang="en-US" sz="1200">
                <a:latin typeface="Consolas" panose="020B0609020204030204" pitchFamily="49" charset="0"/>
                <a:cs typeface="Consolas" panose="020B0609020204030204" pitchFamily="49" charset="0"/>
              </a:rPr>
              <a:t>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Connection: Upgrade	</a:t>
            </a:r>
          </a:p>
        </p:txBody>
      </p:sp>
      <p:sp>
        <p:nvSpPr>
          <p:cNvPr id="10" name="Pfeil nach links 9"/>
          <p:cNvSpPr/>
          <p:nvPr/>
        </p:nvSpPr>
        <p:spPr>
          <a:xfrm>
            <a:off x="2229406" y="5879322"/>
            <a:ext cx="7756635" cy="189187"/>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hteck 10"/>
          <p:cNvSpPr/>
          <p:nvPr/>
        </p:nvSpPr>
        <p:spPr>
          <a:xfrm>
            <a:off x="6827206" y="5209623"/>
            <a:ext cx="2775678" cy="863604"/>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a:latin typeface="Consolas" panose="020B0609020204030204" pitchFamily="49" charset="0"/>
                <a:cs typeface="Consolas" panose="020B0609020204030204" pitchFamily="49" charset="0"/>
              </a:rPr>
              <a:t>HTTP/1.1 101 Switching Protocols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Upgrade: </a:t>
            </a:r>
            <a:r>
              <a:rPr lang="en-US" sz="1200" err="1">
                <a:latin typeface="Consolas" panose="020B0609020204030204" pitchFamily="49" charset="0"/>
                <a:cs typeface="Consolas" panose="020B0609020204030204" pitchFamily="49" charset="0"/>
              </a:rPr>
              <a:t>websocket</a:t>
            </a:r>
            <a:r>
              <a:rPr lang="en-US" sz="1200">
                <a:latin typeface="Consolas" panose="020B0609020204030204" pitchFamily="49" charset="0"/>
                <a:cs typeface="Consolas" panose="020B0609020204030204" pitchFamily="49" charset="0"/>
              </a:rPr>
              <a:t>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Connection: Upgrade</a:t>
            </a:r>
          </a:p>
        </p:txBody>
      </p:sp>
      <p:sp>
        <p:nvSpPr>
          <p:cNvPr id="12" name="Pfeil nach links und rechts 11"/>
          <p:cNvSpPr/>
          <p:nvPr/>
        </p:nvSpPr>
        <p:spPr>
          <a:xfrm>
            <a:off x="2138855" y="4374958"/>
            <a:ext cx="7911056" cy="1999454"/>
          </a:xfrm>
          <a:prstGeom prst="leftRightArrow">
            <a:avLst>
              <a:gd name="adj1" fmla="val 72280"/>
              <a:gd name="adj2" fmla="val 30652"/>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Web</a:t>
            </a:r>
            <a:br>
              <a:rPr lang="en-US"/>
            </a:br>
            <a:r>
              <a:rPr lang="en-US"/>
              <a:t>Socket</a:t>
            </a:r>
          </a:p>
        </p:txBody>
      </p:sp>
      <p:sp>
        <p:nvSpPr>
          <p:cNvPr id="13" name="Rechteck 12"/>
          <p:cNvSpPr/>
          <p:nvPr/>
        </p:nvSpPr>
        <p:spPr>
          <a:xfrm>
            <a:off x="5585046"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hteck 13"/>
          <p:cNvSpPr/>
          <p:nvPr/>
        </p:nvSpPr>
        <p:spPr>
          <a:xfrm>
            <a:off x="5989087"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hteck 14"/>
          <p:cNvSpPr/>
          <p:nvPr/>
        </p:nvSpPr>
        <p:spPr>
          <a:xfrm>
            <a:off x="6393128"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hteck 15"/>
          <p:cNvSpPr/>
          <p:nvPr/>
        </p:nvSpPr>
        <p:spPr>
          <a:xfrm>
            <a:off x="6797169"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hteck 16"/>
          <p:cNvSpPr/>
          <p:nvPr/>
        </p:nvSpPr>
        <p:spPr>
          <a:xfrm>
            <a:off x="7201210"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Rechteck 17"/>
          <p:cNvSpPr/>
          <p:nvPr/>
        </p:nvSpPr>
        <p:spPr>
          <a:xfrm>
            <a:off x="7605251"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Rechteck 18"/>
          <p:cNvSpPr/>
          <p:nvPr/>
        </p:nvSpPr>
        <p:spPr>
          <a:xfrm>
            <a:off x="8009292"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hteck 19"/>
          <p:cNvSpPr/>
          <p:nvPr/>
        </p:nvSpPr>
        <p:spPr>
          <a:xfrm>
            <a:off x="8413333"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Rechteck 20"/>
          <p:cNvSpPr/>
          <p:nvPr/>
        </p:nvSpPr>
        <p:spPr>
          <a:xfrm>
            <a:off x="8817374"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Rechteck 23"/>
          <p:cNvSpPr/>
          <p:nvPr/>
        </p:nvSpPr>
        <p:spPr>
          <a:xfrm>
            <a:off x="2830122"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Rechteck 24"/>
          <p:cNvSpPr/>
          <p:nvPr/>
        </p:nvSpPr>
        <p:spPr>
          <a:xfrm>
            <a:off x="3234163"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6" name="Rechteck 25"/>
          <p:cNvSpPr/>
          <p:nvPr/>
        </p:nvSpPr>
        <p:spPr>
          <a:xfrm>
            <a:off x="3638204"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7" name="Rechteck 26"/>
          <p:cNvSpPr/>
          <p:nvPr/>
        </p:nvSpPr>
        <p:spPr>
          <a:xfrm>
            <a:off x="4042245"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Rechteck 27"/>
          <p:cNvSpPr/>
          <p:nvPr/>
        </p:nvSpPr>
        <p:spPr>
          <a:xfrm>
            <a:off x="4446286"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echteck 28"/>
          <p:cNvSpPr/>
          <p:nvPr/>
        </p:nvSpPr>
        <p:spPr>
          <a:xfrm>
            <a:off x="4850327"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Rechteck 29"/>
          <p:cNvSpPr/>
          <p:nvPr/>
        </p:nvSpPr>
        <p:spPr>
          <a:xfrm>
            <a:off x="5254368"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Rechteck 30"/>
          <p:cNvSpPr/>
          <p:nvPr/>
        </p:nvSpPr>
        <p:spPr>
          <a:xfrm>
            <a:off x="5658409"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Rechteck 31"/>
          <p:cNvSpPr/>
          <p:nvPr/>
        </p:nvSpPr>
        <p:spPr>
          <a:xfrm>
            <a:off x="6062450"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echteckige Legende 32"/>
          <p:cNvSpPr/>
          <p:nvPr/>
        </p:nvSpPr>
        <p:spPr>
          <a:xfrm>
            <a:off x="4811795" y="6456056"/>
            <a:ext cx="1212123" cy="257477"/>
          </a:xfrm>
          <a:prstGeom prst="wedgeRectCallout">
            <a:avLst>
              <a:gd name="adj1" fmla="val -103041"/>
              <a:gd name="adj2" fmla="val -37459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hteckige Legende 33"/>
          <p:cNvSpPr/>
          <p:nvPr/>
        </p:nvSpPr>
        <p:spPr>
          <a:xfrm>
            <a:off x="4803330" y="6456056"/>
            <a:ext cx="1212123" cy="257477"/>
          </a:xfrm>
          <a:prstGeom prst="wedgeRectCallout">
            <a:avLst>
              <a:gd name="adj1" fmla="val 126175"/>
              <a:gd name="adj2" fmla="val -201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Handshake</a:t>
            </a:r>
          </a:p>
        </p:txBody>
      </p:sp>
      <p:sp>
        <p:nvSpPr>
          <p:cNvPr id="35" name="Rechteckige Legende 34"/>
          <p:cNvSpPr/>
          <p:nvPr/>
        </p:nvSpPr>
        <p:spPr>
          <a:xfrm>
            <a:off x="2696308" y="6456056"/>
            <a:ext cx="1547957" cy="257477"/>
          </a:xfrm>
          <a:prstGeom prst="wedgeRectCallout">
            <a:avLst>
              <a:gd name="adj1" fmla="val -11115"/>
              <a:gd name="adj2" fmla="val -1970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Data Frames</a:t>
            </a:r>
          </a:p>
        </p:txBody>
      </p:sp>
    </p:spTree>
    <p:extLst>
      <p:ext uri="{BB962C8B-B14F-4D97-AF65-F5344CB8AC3E}">
        <p14:creationId xmlns:p14="http://schemas.microsoft.com/office/powerpoint/2010/main" val="2753241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HTTP/2 (+ GRPC)</a:t>
            </a:r>
            <a:endParaRPr lang="en-US"/>
          </a:p>
        </p:txBody>
      </p:sp>
      <p:sp>
        <p:nvSpPr>
          <p:cNvPr id="3" name="Inhaltsplatzhalter 2"/>
          <p:cNvSpPr>
            <a:spLocks noGrp="1"/>
          </p:cNvSpPr>
          <p:nvPr>
            <p:ph idx="1"/>
          </p:nvPr>
        </p:nvSpPr>
        <p:spPr>
          <a:xfrm>
            <a:off x="838200" y="1427056"/>
            <a:ext cx="11095892" cy="2903635"/>
          </a:xfrm>
        </p:spPr>
        <p:txBody>
          <a:bodyPr>
            <a:normAutofit lnSpcReduction="10000"/>
          </a:bodyPr>
          <a:lstStyle/>
          <a:p>
            <a:pPr marL="228600" lvl="1">
              <a:spcBef>
                <a:spcPts val="1000"/>
              </a:spcBef>
            </a:pPr>
            <a:r>
              <a:rPr lang="en-US" sz="2000"/>
              <a:t>HTTP/2 is an </a:t>
            </a:r>
            <a:r>
              <a:rPr lang="en-US" sz="2000" b="1"/>
              <a:t>Application Protocol</a:t>
            </a:r>
            <a:r>
              <a:rPr lang="en-US" sz="2000"/>
              <a:t>; successor of HTTP 1.1</a:t>
            </a:r>
          </a:p>
          <a:p>
            <a:pPr marL="685800" lvl="2">
              <a:spcBef>
                <a:spcPts val="1000"/>
              </a:spcBef>
            </a:pPr>
            <a:r>
              <a:rPr lang="en-US" sz="1800"/>
              <a:t>Same semantics and message model, different implementation</a:t>
            </a:r>
          </a:p>
          <a:p>
            <a:pPr marL="685800" lvl="2">
              <a:spcBef>
                <a:spcPts val="1000"/>
              </a:spcBef>
            </a:pPr>
            <a:r>
              <a:rPr lang="en-US" sz="1800"/>
              <a:t>Multiplexing support, binary standard headers, header compression.</a:t>
            </a:r>
          </a:p>
          <a:p>
            <a:pPr marL="685800" lvl="2">
              <a:spcBef>
                <a:spcPts val="1000"/>
              </a:spcBef>
            </a:pPr>
            <a:r>
              <a:rPr lang="en-US" sz="1800"/>
              <a:t>Uses Web Socket like upgrade for backward compatible integration with HTTP 1.1, no WS support</a:t>
            </a:r>
          </a:p>
          <a:p>
            <a:pPr marL="685800" lvl="2">
              <a:spcBef>
                <a:spcPts val="1000"/>
              </a:spcBef>
            </a:pPr>
            <a:r>
              <a:rPr lang="en-US" sz="1800"/>
              <a:t>Server-push support (server can send unsolicited replies) </a:t>
            </a:r>
          </a:p>
          <a:p>
            <a:pPr marL="685800" lvl="2">
              <a:spcBef>
                <a:spcPts val="1000"/>
              </a:spcBef>
            </a:pPr>
            <a:r>
              <a:rPr lang="en-US" sz="1800"/>
              <a:t>Credit based flow control</a:t>
            </a:r>
          </a:p>
          <a:p>
            <a:endParaRPr lang="en-US" sz="2400"/>
          </a:p>
        </p:txBody>
      </p:sp>
      <p:graphicFrame>
        <p:nvGraphicFramePr>
          <p:cNvPr id="4" name="Tabelle 3"/>
          <p:cNvGraphicFramePr>
            <a:graphicFrameLocks noGrp="1"/>
          </p:cNvGraphicFramePr>
          <p:nvPr/>
        </p:nvGraphicFramePr>
        <p:xfrm>
          <a:off x="8692055" y="162618"/>
          <a:ext cx="3373821" cy="2286000"/>
        </p:xfrm>
        <a:graphic>
          <a:graphicData uri="http://schemas.openxmlformats.org/drawingml/2006/table">
            <a:tbl>
              <a:tblPr firstCol="1" bandRow="1">
                <a:tableStyleId>{5C22544A-7EE6-4342-B048-85BDC9FD1C3A}</a:tableStyleId>
              </a:tblPr>
              <a:tblGrid>
                <a:gridCol w="1782091">
                  <a:extLst>
                    <a:ext uri="{9D8B030D-6E8A-4147-A177-3AD203B41FA5}">
                      <a16:colId xmlns:a16="http://schemas.microsoft.com/office/drawing/2014/main" val="3186412979"/>
                    </a:ext>
                  </a:extLst>
                </a:gridCol>
                <a:gridCol w="1591730">
                  <a:extLst>
                    <a:ext uri="{9D8B030D-6E8A-4147-A177-3AD203B41FA5}">
                      <a16:colId xmlns:a16="http://schemas.microsoft.com/office/drawing/2014/main" val="3274946883"/>
                    </a:ext>
                  </a:extLst>
                </a:gridCol>
              </a:tblGrid>
              <a:tr h="370840">
                <a:tc>
                  <a:txBody>
                    <a:bodyPr/>
                    <a:lstStyle/>
                    <a:p>
                      <a:r>
                        <a:rPr lang="en-US"/>
                        <a:t>Patterns</a:t>
                      </a:r>
                    </a:p>
                  </a:txBody>
                  <a:tcPr/>
                </a:tc>
                <a:tc>
                  <a:txBody>
                    <a:bodyPr/>
                    <a:lstStyle/>
                    <a:p>
                      <a:r>
                        <a:rPr lang="en-US"/>
                        <a:t>RR, OW/SC</a:t>
                      </a:r>
                    </a:p>
                  </a:txBody>
                  <a:tcPr/>
                </a:tc>
                <a:extLst>
                  <a:ext uri="{0D108BD9-81ED-4DB2-BD59-A6C34878D82A}">
                    <a16:rowId xmlns:a16="http://schemas.microsoft.com/office/drawing/2014/main" val="2863706725"/>
                  </a:ext>
                </a:extLst>
              </a:tr>
              <a:tr h="370840">
                <a:tc>
                  <a:txBody>
                    <a:bodyPr/>
                    <a:lstStyle/>
                    <a:p>
                      <a:r>
                        <a:rPr lang="en-US"/>
                        <a:t>Symmetric</a:t>
                      </a:r>
                    </a:p>
                  </a:txBody>
                  <a:tcPr/>
                </a:tc>
                <a:tc>
                  <a:txBody>
                    <a:bodyPr/>
                    <a:lstStyle/>
                    <a:p>
                      <a:r>
                        <a:rPr lang="en-US"/>
                        <a:t>No</a:t>
                      </a:r>
                    </a:p>
                  </a:txBody>
                  <a:tcPr/>
                </a:tc>
                <a:extLst>
                  <a:ext uri="{0D108BD9-81ED-4DB2-BD59-A6C34878D82A}">
                    <a16:rowId xmlns:a16="http://schemas.microsoft.com/office/drawing/2014/main" val="604169422"/>
                  </a:ext>
                </a:extLst>
              </a:tr>
              <a:tr h="370840">
                <a:tc>
                  <a:txBody>
                    <a:bodyPr/>
                    <a:lstStyle/>
                    <a:p>
                      <a:r>
                        <a:rPr lang="en-US"/>
                        <a:t>Multiplexing</a:t>
                      </a:r>
                    </a:p>
                  </a:txBody>
                  <a:tcPr/>
                </a:tc>
                <a:tc>
                  <a:txBody>
                    <a:bodyPr/>
                    <a:lstStyle/>
                    <a:p>
                      <a:r>
                        <a:rPr lang="en-US"/>
                        <a:t>Yes</a:t>
                      </a:r>
                    </a:p>
                  </a:txBody>
                  <a:tcPr/>
                </a:tc>
                <a:extLst>
                  <a:ext uri="{0D108BD9-81ED-4DB2-BD59-A6C34878D82A}">
                    <a16:rowId xmlns:a16="http://schemas.microsoft.com/office/drawing/2014/main" val="2929684458"/>
                  </a:ext>
                </a:extLst>
              </a:tr>
              <a:tr h="370840">
                <a:tc>
                  <a:txBody>
                    <a:bodyPr/>
                    <a:lstStyle/>
                    <a:p>
                      <a:r>
                        <a:rPr lang="en-US"/>
                        <a:t>Encodings</a:t>
                      </a:r>
                    </a:p>
                  </a:txBody>
                  <a:tcPr/>
                </a:tc>
                <a:tc>
                  <a:txBody>
                    <a:bodyPr/>
                    <a:lstStyle/>
                    <a:p>
                      <a:r>
                        <a:rPr lang="en-US"/>
                        <a:t>Variable</a:t>
                      </a:r>
                    </a:p>
                  </a:txBody>
                  <a:tcPr/>
                </a:tc>
                <a:extLst>
                  <a:ext uri="{0D108BD9-81ED-4DB2-BD59-A6C34878D82A}">
                    <a16:rowId xmlns:a16="http://schemas.microsoft.com/office/drawing/2014/main" val="2431560502"/>
                  </a:ext>
                </a:extLst>
              </a:tr>
              <a:tr h="370840">
                <a:tc>
                  <a:txBody>
                    <a:bodyPr/>
                    <a:lstStyle/>
                    <a:p>
                      <a:r>
                        <a:rPr lang="en-US"/>
                        <a:t>Metadata</a:t>
                      </a:r>
                    </a:p>
                  </a:txBody>
                  <a:tcPr/>
                </a:tc>
                <a:tc>
                  <a:txBody>
                    <a:bodyPr/>
                    <a:lstStyle/>
                    <a:p>
                      <a:r>
                        <a:rPr lang="en-US"/>
                        <a:t>Yes</a:t>
                      </a:r>
                    </a:p>
                  </a:txBody>
                  <a:tcPr/>
                </a:tc>
                <a:extLst>
                  <a:ext uri="{0D108BD9-81ED-4DB2-BD59-A6C34878D82A}">
                    <a16:rowId xmlns:a16="http://schemas.microsoft.com/office/drawing/2014/main" val="2053282114"/>
                  </a:ext>
                </a:extLst>
              </a:tr>
              <a:tr h="370840">
                <a:tc>
                  <a:txBody>
                    <a:bodyPr/>
                    <a:lstStyle/>
                    <a:p>
                      <a:r>
                        <a:rPr lang="en-US"/>
                        <a:t>Assurances</a:t>
                      </a:r>
                    </a:p>
                  </a:txBody>
                  <a:tcPr/>
                </a:tc>
                <a:tc>
                  <a:txBody>
                    <a:bodyPr/>
                    <a:lstStyle/>
                    <a:p>
                      <a:r>
                        <a:rPr lang="en-US"/>
                        <a:t>-</a:t>
                      </a:r>
                    </a:p>
                  </a:txBody>
                  <a:tcPr/>
                </a:tc>
                <a:extLst>
                  <a:ext uri="{0D108BD9-81ED-4DB2-BD59-A6C34878D82A}">
                    <a16:rowId xmlns:a16="http://schemas.microsoft.com/office/drawing/2014/main" val="717363032"/>
                  </a:ext>
                </a:extLst>
              </a:tr>
            </a:tbl>
          </a:graphicData>
        </a:graphic>
      </p:graphicFrame>
      <p:sp>
        <p:nvSpPr>
          <p:cNvPr id="5" name="Rectangle 3"/>
          <p:cNvSpPr/>
          <p:nvPr/>
        </p:nvSpPr>
        <p:spPr bwMode="auto">
          <a:xfrm>
            <a:off x="1912938" y="4385187"/>
            <a:ext cx="8305800"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TCP Connection (w/ optional TLS ) </a:t>
            </a:r>
            <a:r>
              <a:rPr lang="en-US" sz="1600">
                <a:gradFill>
                  <a:gsLst>
                    <a:gs pos="0">
                      <a:srgbClr val="FFFFFF"/>
                    </a:gs>
                    <a:gs pos="100000">
                      <a:srgbClr val="FFFFFF"/>
                    </a:gs>
                  </a:gsLst>
                  <a:lin ang="5400000" scaled="0"/>
                </a:gradFill>
                <a:ea typeface="Segoe UI" pitchFamily="34" charset="0"/>
                <a:cs typeface="Segoe UI" pitchFamily="34" charset="0"/>
                <a:sym typeface="Wingdings" panose="05000000000000000000" pitchFamily="2" charset="2"/>
              </a:rPr>
              <a:t></a:t>
            </a:r>
            <a:r>
              <a:rPr lang="en-US" sz="1600">
                <a:gradFill>
                  <a:gsLst>
                    <a:gs pos="0">
                      <a:srgbClr val="FFFFFF"/>
                    </a:gs>
                    <a:gs pos="100000">
                      <a:srgbClr val="FFFFFF"/>
                    </a:gs>
                  </a:gsLst>
                  <a:lin ang="5400000" scaled="0"/>
                </a:gradFill>
                <a:ea typeface="Segoe UI" pitchFamily="34" charset="0"/>
                <a:cs typeface="Segoe UI" pitchFamily="34" charset="0"/>
              </a:rPr>
              <a:t> HTTP 1.1</a:t>
            </a:r>
          </a:p>
        </p:txBody>
      </p:sp>
      <p:sp>
        <p:nvSpPr>
          <p:cNvPr id="6" name="Rectangle 4"/>
          <p:cNvSpPr/>
          <p:nvPr/>
        </p:nvSpPr>
        <p:spPr bwMode="auto">
          <a:xfrm>
            <a:off x="1227138" y="4385187"/>
            <a:ext cx="533400"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Client</a:t>
            </a:r>
          </a:p>
        </p:txBody>
      </p:sp>
      <p:sp>
        <p:nvSpPr>
          <p:cNvPr id="7" name="Rectangle 5"/>
          <p:cNvSpPr/>
          <p:nvPr/>
        </p:nvSpPr>
        <p:spPr bwMode="auto">
          <a:xfrm>
            <a:off x="10371138" y="4408633"/>
            <a:ext cx="533400"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Server</a:t>
            </a:r>
          </a:p>
        </p:txBody>
      </p:sp>
      <p:sp>
        <p:nvSpPr>
          <p:cNvPr id="8" name="Pfeil nach rechts 7"/>
          <p:cNvSpPr/>
          <p:nvPr/>
        </p:nvSpPr>
        <p:spPr>
          <a:xfrm>
            <a:off x="2217682" y="4812528"/>
            <a:ext cx="7756635" cy="18918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hteck 8"/>
          <p:cNvSpPr/>
          <p:nvPr/>
        </p:nvSpPr>
        <p:spPr>
          <a:xfrm>
            <a:off x="2292005" y="4786203"/>
            <a:ext cx="3161257" cy="835642"/>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a:latin typeface="Consolas" panose="020B0609020204030204" pitchFamily="49" charset="0"/>
                <a:cs typeface="Consolas" panose="020B0609020204030204" pitchFamily="49" charset="0"/>
              </a:rPr>
              <a:t>GET /chat HTTP/1.1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Host: server.example.com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Upgrade: h2c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Connection: Upgrade, HTTP2-Settings	</a:t>
            </a:r>
          </a:p>
        </p:txBody>
      </p:sp>
      <p:sp>
        <p:nvSpPr>
          <p:cNvPr id="10" name="Pfeil nach links 9"/>
          <p:cNvSpPr/>
          <p:nvPr/>
        </p:nvSpPr>
        <p:spPr>
          <a:xfrm>
            <a:off x="2229406" y="5879322"/>
            <a:ext cx="7756635" cy="189187"/>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hteck 10"/>
          <p:cNvSpPr/>
          <p:nvPr/>
        </p:nvSpPr>
        <p:spPr>
          <a:xfrm>
            <a:off x="6827206" y="5209623"/>
            <a:ext cx="2973286" cy="863604"/>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sz="1200">
                <a:latin typeface="Consolas" panose="020B0609020204030204" pitchFamily="49" charset="0"/>
                <a:cs typeface="Consolas" panose="020B0609020204030204" pitchFamily="49" charset="0"/>
              </a:rPr>
              <a:t>HTTP/1.1 101 Switching Protocols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Upgrade: h2c </a:t>
            </a:r>
            <a:br>
              <a:rPr lang="en-US" sz="1200">
                <a:latin typeface="Consolas" panose="020B0609020204030204" pitchFamily="49" charset="0"/>
                <a:cs typeface="Consolas" panose="020B0609020204030204" pitchFamily="49" charset="0"/>
              </a:rPr>
            </a:br>
            <a:r>
              <a:rPr lang="en-US" sz="1200">
                <a:latin typeface="Consolas" panose="020B0609020204030204" pitchFamily="49" charset="0"/>
                <a:cs typeface="Consolas" panose="020B0609020204030204" pitchFamily="49" charset="0"/>
              </a:rPr>
              <a:t>Connection: Upgrade</a:t>
            </a:r>
          </a:p>
        </p:txBody>
      </p:sp>
      <p:sp>
        <p:nvSpPr>
          <p:cNvPr id="12" name="Pfeil nach links und rechts 11"/>
          <p:cNvSpPr/>
          <p:nvPr/>
        </p:nvSpPr>
        <p:spPr>
          <a:xfrm>
            <a:off x="2081568" y="4410194"/>
            <a:ext cx="7911056" cy="1999454"/>
          </a:xfrm>
          <a:prstGeom prst="leftRightArrow">
            <a:avLst>
              <a:gd name="adj1" fmla="val 72280"/>
              <a:gd name="adj2" fmla="val 30652"/>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HTTP/2</a:t>
            </a:r>
          </a:p>
        </p:txBody>
      </p:sp>
      <p:sp>
        <p:nvSpPr>
          <p:cNvPr id="13" name="Rechteck 12"/>
          <p:cNvSpPr/>
          <p:nvPr/>
        </p:nvSpPr>
        <p:spPr>
          <a:xfrm>
            <a:off x="5585046"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hteck 13"/>
          <p:cNvSpPr/>
          <p:nvPr/>
        </p:nvSpPr>
        <p:spPr>
          <a:xfrm>
            <a:off x="5989087"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hteck 14"/>
          <p:cNvSpPr/>
          <p:nvPr/>
        </p:nvSpPr>
        <p:spPr>
          <a:xfrm>
            <a:off x="6393128"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hteck 15"/>
          <p:cNvSpPr/>
          <p:nvPr/>
        </p:nvSpPr>
        <p:spPr>
          <a:xfrm>
            <a:off x="6797169"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hteck 16"/>
          <p:cNvSpPr/>
          <p:nvPr/>
        </p:nvSpPr>
        <p:spPr>
          <a:xfrm>
            <a:off x="7201210"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Rechteck 17"/>
          <p:cNvSpPr/>
          <p:nvPr/>
        </p:nvSpPr>
        <p:spPr>
          <a:xfrm>
            <a:off x="7605251"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Rechteck 18"/>
          <p:cNvSpPr/>
          <p:nvPr/>
        </p:nvSpPr>
        <p:spPr>
          <a:xfrm>
            <a:off x="8009292"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hteck 19"/>
          <p:cNvSpPr/>
          <p:nvPr/>
        </p:nvSpPr>
        <p:spPr>
          <a:xfrm>
            <a:off x="8413333"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Rechteck 20"/>
          <p:cNvSpPr/>
          <p:nvPr/>
        </p:nvSpPr>
        <p:spPr>
          <a:xfrm>
            <a:off x="8817374"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Rechteck 21"/>
          <p:cNvSpPr/>
          <p:nvPr/>
        </p:nvSpPr>
        <p:spPr>
          <a:xfrm>
            <a:off x="2830122"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3" name="Rechteck 22"/>
          <p:cNvSpPr/>
          <p:nvPr/>
        </p:nvSpPr>
        <p:spPr>
          <a:xfrm>
            <a:off x="3234163"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Rechteck 23"/>
          <p:cNvSpPr/>
          <p:nvPr/>
        </p:nvSpPr>
        <p:spPr>
          <a:xfrm>
            <a:off x="3638204"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Rechteck 24"/>
          <p:cNvSpPr/>
          <p:nvPr/>
        </p:nvSpPr>
        <p:spPr>
          <a:xfrm>
            <a:off x="4042245"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6" name="Rechteck 25"/>
          <p:cNvSpPr/>
          <p:nvPr/>
        </p:nvSpPr>
        <p:spPr>
          <a:xfrm>
            <a:off x="4446286"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7" name="Rechteck 26"/>
          <p:cNvSpPr/>
          <p:nvPr/>
        </p:nvSpPr>
        <p:spPr>
          <a:xfrm>
            <a:off x="4850327"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Rechteck 27"/>
          <p:cNvSpPr/>
          <p:nvPr/>
        </p:nvSpPr>
        <p:spPr>
          <a:xfrm>
            <a:off x="5254368"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echteck 28"/>
          <p:cNvSpPr/>
          <p:nvPr/>
        </p:nvSpPr>
        <p:spPr>
          <a:xfrm>
            <a:off x="5658409"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Rechteck 29"/>
          <p:cNvSpPr/>
          <p:nvPr/>
        </p:nvSpPr>
        <p:spPr>
          <a:xfrm>
            <a:off x="6062450"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Rechteckige Legende 30"/>
          <p:cNvSpPr/>
          <p:nvPr/>
        </p:nvSpPr>
        <p:spPr>
          <a:xfrm>
            <a:off x="4811795" y="6456056"/>
            <a:ext cx="1212123" cy="257477"/>
          </a:xfrm>
          <a:prstGeom prst="wedgeRectCallout">
            <a:avLst>
              <a:gd name="adj1" fmla="val -103041"/>
              <a:gd name="adj2" fmla="val -37459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Rechteckige Legende 31"/>
          <p:cNvSpPr/>
          <p:nvPr/>
        </p:nvSpPr>
        <p:spPr>
          <a:xfrm>
            <a:off x="4803330" y="6456056"/>
            <a:ext cx="1212123" cy="257477"/>
          </a:xfrm>
          <a:prstGeom prst="wedgeRectCallout">
            <a:avLst>
              <a:gd name="adj1" fmla="val 126175"/>
              <a:gd name="adj2" fmla="val -2015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Upgrade</a:t>
            </a:r>
          </a:p>
        </p:txBody>
      </p:sp>
      <p:sp>
        <p:nvSpPr>
          <p:cNvPr id="33" name="Rechteckige Legende 32"/>
          <p:cNvSpPr/>
          <p:nvPr/>
        </p:nvSpPr>
        <p:spPr>
          <a:xfrm>
            <a:off x="2426678" y="6456056"/>
            <a:ext cx="1817588" cy="257477"/>
          </a:xfrm>
          <a:prstGeom prst="wedgeRectCallout">
            <a:avLst>
              <a:gd name="adj1" fmla="val -11115"/>
              <a:gd name="adj2" fmla="val -1970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HTTP/2 Frames</a:t>
            </a:r>
          </a:p>
        </p:txBody>
      </p:sp>
      <p:sp>
        <p:nvSpPr>
          <p:cNvPr id="34" name="Rechteckige Legende 33"/>
          <p:cNvSpPr/>
          <p:nvPr/>
        </p:nvSpPr>
        <p:spPr>
          <a:xfrm>
            <a:off x="7910049" y="3516922"/>
            <a:ext cx="4047487" cy="1430297"/>
          </a:xfrm>
          <a:prstGeom prst="wedgeRectCallout">
            <a:avLst>
              <a:gd name="adj1" fmla="val -68662"/>
              <a:gd name="adj2" fmla="val 6184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Pfeil nach links und rechts 34"/>
          <p:cNvSpPr/>
          <p:nvPr/>
        </p:nvSpPr>
        <p:spPr>
          <a:xfrm>
            <a:off x="8124092" y="358803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
        <p:nvSpPr>
          <p:cNvPr id="36" name="Pfeil nach links und rechts 35"/>
          <p:cNvSpPr/>
          <p:nvPr/>
        </p:nvSpPr>
        <p:spPr>
          <a:xfrm>
            <a:off x="8108581" y="402192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
        <p:nvSpPr>
          <p:cNvPr id="37" name="Pfeil nach links und rechts 36"/>
          <p:cNvSpPr/>
          <p:nvPr/>
        </p:nvSpPr>
        <p:spPr>
          <a:xfrm>
            <a:off x="8093070" y="445581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Tree>
    <p:extLst>
      <p:ext uri="{BB962C8B-B14F-4D97-AF65-F5344CB8AC3E}">
        <p14:creationId xmlns:p14="http://schemas.microsoft.com/office/powerpoint/2010/main" val="1261404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HTTP/3</a:t>
            </a:r>
            <a:endParaRPr lang="en-US"/>
          </a:p>
        </p:txBody>
      </p:sp>
      <p:sp>
        <p:nvSpPr>
          <p:cNvPr id="3" name="Inhaltsplatzhalter 2"/>
          <p:cNvSpPr>
            <a:spLocks noGrp="1"/>
          </p:cNvSpPr>
          <p:nvPr>
            <p:ph idx="1"/>
          </p:nvPr>
        </p:nvSpPr>
        <p:spPr>
          <a:xfrm>
            <a:off x="838200" y="1329004"/>
            <a:ext cx="11095892" cy="2666145"/>
          </a:xfrm>
        </p:spPr>
        <p:txBody>
          <a:bodyPr>
            <a:normAutofit/>
          </a:bodyPr>
          <a:lstStyle/>
          <a:p>
            <a:pPr marL="228600" lvl="1">
              <a:spcBef>
                <a:spcPts val="1000"/>
              </a:spcBef>
            </a:pPr>
            <a:r>
              <a:rPr lang="en-US" sz="2000"/>
              <a:t>HTTP/3 is an </a:t>
            </a:r>
            <a:r>
              <a:rPr lang="en-US" sz="2000" b="1"/>
              <a:t>Application Protocol</a:t>
            </a:r>
            <a:r>
              <a:rPr lang="en-US" sz="2000"/>
              <a:t>; coexists with HTTP/2</a:t>
            </a:r>
          </a:p>
          <a:p>
            <a:pPr marL="685800" lvl="2">
              <a:spcBef>
                <a:spcPts val="1000"/>
              </a:spcBef>
            </a:pPr>
            <a:r>
              <a:rPr lang="en-US" sz="1800"/>
              <a:t>Same semantics and message model, different implementation</a:t>
            </a:r>
          </a:p>
          <a:p>
            <a:pPr marL="685800" lvl="2">
              <a:spcBef>
                <a:spcPts val="1000"/>
              </a:spcBef>
            </a:pPr>
            <a:r>
              <a:rPr lang="en-US" sz="1800"/>
              <a:t>Largely a redo of HTTP/2, moving to QUIC</a:t>
            </a:r>
          </a:p>
          <a:p>
            <a:pPr marL="685800" lvl="2">
              <a:spcBef>
                <a:spcPts val="1000"/>
              </a:spcBef>
            </a:pPr>
            <a:r>
              <a:rPr lang="en-US" sz="1800"/>
              <a:t>Multiplexing support via QUIC (UDP Streams), binary standard headers, header compression.</a:t>
            </a:r>
          </a:p>
          <a:p>
            <a:pPr marL="685800" lvl="2">
              <a:spcBef>
                <a:spcPts val="1000"/>
              </a:spcBef>
            </a:pPr>
            <a:r>
              <a:rPr lang="en-US" sz="1800"/>
              <a:t>QUIC runs over UDP port 443. TLS built in. </a:t>
            </a:r>
          </a:p>
          <a:p>
            <a:endParaRPr lang="en-US" sz="2400"/>
          </a:p>
        </p:txBody>
      </p:sp>
      <p:graphicFrame>
        <p:nvGraphicFramePr>
          <p:cNvPr id="4" name="Tabelle 3"/>
          <p:cNvGraphicFramePr>
            <a:graphicFrameLocks noGrp="1"/>
          </p:cNvGraphicFramePr>
          <p:nvPr/>
        </p:nvGraphicFramePr>
        <p:xfrm>
          <a:off x="8692055" y="162618"/>
          <a:ext cx="3373821" cy="2286000"/>
        </p:xfrm>
        <a:graphic>
          <a:graphicData uri="http://schemas.openxmlformats.org/drawingml/2006/table">
            <a:tbl>
              <a:tblPr firstCol="1" bandRow="1">
                <a:tableStyleId>{5C22544A-7EE6-4342-B048-85BDC9FD1C3A}</a:tableStyleId>
              </a:tblPr>
              <a:tblGrid>
                <a:gridCol w="1782091">
                  <a:extLst>
                    <a:ext uri="{9D8B030D-6E8A-4147-A177-3AD203B41FA5}">
                      <a16:colId xmlns:a16="http://schemas.microsoft.com/office/drawing/2014/main" val="3186412979"/>
                    </a:ext>
                  </a:extLst>
                </a:gridCol>
                <a:gridCol w="1591730">
                  <a:extLst>
                    <a:ext uri="{9D8B030D-6E8A-4147-A177-3AD203B41FA5}">
                      <a16:colId xmlns:a16="http://schemas.microsoft.com/office/drawing/2014/main" val="3274946883"/>
                    </a:ext>
                  </a:extLst>
                </a:gridCol>
              </a:tblGrid>
              <a:tr h="370840">
                <a:tc>
                  <a:txBody>
                    <a:bodyPr/>
                    <a:lstStyle/>
                    <a:p>
                      <a:r>
                        <a:rPr lang="en-US"/>
                        <a:t>Patterns</a:t>
                      </a:r>
                    </a:p>
                  </a:txBody>
                  <a:tcPr/>
                </a:tc>
                <a:tc>
                  <a:txBody>
                    <a:bodyPr/>
                    <a:lstStyle/>
                    <a:p>
                      <a:r>
                        <a:rPr lang="en-US"/>
                        <a:t>RR, OW/SC</a:t>
                      </a:r>
                    </a:p>
                  </a:txBody>
                  <a:tcPr/>
                </a:tc>
                <a:extLst>
                  <a:ext uri="{0D108BD9-81ED-4DB2-BD59-A6C34878D82A}">
                    <a16:rowId xmlns:a16="http://schemas.microsoft.com/office/drawing/2014/main" val="2863706725"/>
                  </a:ext>
                </a:extLst>
              </a:tr>
              <a:tr h="370840">
                <a:tc>
                  <a:txBody>
                    <a:bodyPr/>
                    <a:lstStyle/>
                    <a:p>
                      <a:r>
                        <a:rPr lang="en-US"/>
                        <a:t>Symmetric</a:t>
                      </a:r>
                    </a:p>
                  </a:txBody>
                  <a:tcPr/>
                </a:tc>
                <a:tc>
                  <a:txBody>
                    <a:bodyPr/>
                    <a:lstStyle/>
                    <a:p>
                      <a:r>
                        <a:rPr lang="en-US"/>
                        <a:t>No</a:t>
                      </a:r>
                    </a:p>
                  </a:txBody>
                  <a:tcPr/>
                </a:tc>
                <a:extLst>
                  <a:ext uri="{0D108BD9-81ED-4DB2-BD59-A6C34878D82A}">
                    <a16:rowId xmlns:a16="http://schemas.microsoft.com/office/drawing/2014/main" val="604169422"/>
                  </a:ext>
                </a:extLst>
              </a:tr>
              <a:tr h="370840">
                <a:tc>
                  <a:txBody>
                    <a:bodyPr/>
                    <a:lstStyle/>
                    <a:p>
                      <a:r>
                        <a:rPr lang="en-US"/>
                        <a:t>Multiplexing</a:t>
                      </a:r>
                    </a:p>
                  </a:txBody>
                  <a:tcPr/>
                </a:tc>
                <a:tc>
                  <a:txBody>
                    <a:bodyPr/>
                    <a:lstStyle/>
                    <a:p>
                      <a:r>
                        <a:rPr lang="en-US"/>
                        <a:t>Yes</a:t>
                      </a:r>
                    </a:p>
                  </a:txBody>
                  <a:tcPr/>
                </a:tc>
                <a:extLst>
                  <a:ext uri="{0D108BD9-81ED-4DB2-BD59-A6C34878D82A}">
                    <a16:rowId xmlns:a16="http://schemas.microsoft.com/office/drawing/2014/main" val="2929684458"/>
                  </a:ext>
                </a:extLst>
              </a:tr>
              <a:tr h="370840">
                <a:tc>
                  <a:txBody>
                    <a:bodyPr/>
                    <a:lstStyle/>
                    <a:p>
                      <a:r>
                        <a:rPr lang="en-US"/>
                        <a:t>Encodings</a:t>
                      </a:r>
                    </a:p>
                  </a:txBody>
                  <a:tcPr/>
                </a:tc>
                <a:tc>
                  <a:txBody>
                    <a:bodyPr/>
                    <a:lstStyle/>
                    <a:p>
                      <a:r>
                        <a:rPr lang="en-US"/>
                        <a:t>Variable</a:t>
                      </a:r>
                    </a:p>
                  </a:txBody>
                  <a:tcPr/>
                </a:tc>
                <a:extLst>
                  <a:ext uri="{0D108BD9-81ED-4DB2-BD59-A6C34878D82A}">
                    <a16:rowId xmlns:a16="http://schemas.microsoft.com/office/drawing/2014/main" val="2431560502"/>
                  </a:ext>
                </a:extLst>
              </a:tr>
              <a:tr h="370840">
                <a:tc>
                  <a:txBody>
                    <a:bodyPr/>
                    <a:lstStyle/>
                    <a:p>
                      <a:r>
                        <a:rPr lang="en-US"/>
                        <a:t>Metadata</a:t>
                      </a:r>
                    </a:p>
                  </a:txBody>
                  <a:tcPr/>
                </a:tc>
                <a:tc>
                  <a:txBody>
                    <a:bodyPr/>
                    <a:lstStyle/>
                    <a:p>
                      <a:r>
                        <a:rPr lang="en-US"/>
                        <a:t>Yes</a:t>
                      </a:r>
                    </a:p>
                  </a:txBody>
                  <a:tcPr/>
                </a:tc>
                <a:extLst>
                  <a:ext uri="{0D108BD9-81ED-4DB2-BD59-A6C34878D82A}">
                    <a16:rowId xmlns:a16="http://schemas.microsoft.com/office/drawing/2014/main" val="2053282114"/>
                  </a:ext>
                </a:extLst>
              </a:tr>
              <a:tr h="370840">
                <a:tc>
                  <a:txBody>
                    <a:bodyPr/>
                    <a:lstStyle/>
                    <a:p>
                      <a:r>
                        <a:rPr lang="en-US"/>
                        <a:t>Assurances</a:t>
                      </a:r>
                    </a:p>
                  </a:txBody>
                  <a:tcPr/>
                </a:tc>
                <a:tc>
                  <a:txBody>
                    <a:bodyPr/>
                    <a:lstStyle/>
                    <a:p>
                      <a:r>
                        <a:rPr lang="en-US"/>
                        <a:t>-</a:t>
                      </a:r>
                    </a:p>
                  </a:txBody>
                  <a:tcPr/>
                </a:tc>
                <a:extLst>
                  <a:ext uri="{0D108BD9-81ED-4DB2-BD59-A6C34878D82A}">
                    <a16:rowId xmlns:a16="http://schemas.microsoft.com/office/drawing/2014/main" val="717363032"/>
                  </a:ext>
                </a:extLst>
              </a:tr>
            </a:tbl>
          </a:graphicData>
        </a:graphic>
      </p:graphicFrame>
      <p:sp>
        <p:nvSpPr>
          <p:cNvPr id="5" name="Rectangle 3"/>
          <p:cNvSpPr/>
          <p:nvPr/>
        </p:nvSpPr>
        <p:spPr bwMode="auto">
          <a:xfrm>
            <a:off x="1912938" y="4385187"/>
            <a:ext cx="8305800"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QUIC UDP</a:t>
            </a:r>
          </a:p>
        </p:txBody>
      </p:sp>
      <p:sp>
        <p:nvSpPr>
          <p:cNvPr id="6" name="Rectangle 4"/>
          <p:cNvSpPr/>
          <p:nvPr/>
        </p:nvSpPr>
        <p:spPr bwMode="auto">
          <a:xfrm>
            <a:off x="1227138" y="4385187"/>
            <a:ext cx="533400"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Client</a:t>
            </a:r>
          </a:p>
        </p:txBody>
      </p:sp>
      <p:sp>
        <p:nvSpPr>
          <p:cNvPr id="7" name="Rectangle 5"/>
          <p:cNvSpPr/>
          <p:nvPr/>
        </p:nvSpPr>
        <p:spPr bwMode="auto">
          <a:xfrm>
            <a:off x="10371138" y="4408633"/>
            <a:ext cx="533400"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Server</a:t>
            </a:r>
          </a:p>
        </p:txBody>
      </p:sp>
      <p:sp>
        <p:nvSpPr>
          <p:cNvPr id="8" name="Pfeil nach rechts 7"/>
          <p:cNvSpPr/>
          <p:nvPr/>
        </p:nvSpPr>
        <p:spPr>
          <a:xfrm>
            <a:off x="2217682" y="4812528"/>
            <a:ext cx="7756635" cy="18918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Pfeil nach links 9"/>
          <p:cNvSpPr/>
          <p:nvPr/>
        </p:nvSpPr>
        <p:spPr>
          <a:xfrm>
            <a:off x="2229406" y="5879322"/>
            <a:ext cx="7756635" cy="189187"/>
          </a:xfrm>
          <a:prstGeom prst="lef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Pfeil nach links und rechts 11"/>
          <p:cNvSpPr/>
          <p:nvPr/>
        </p:nvSpPr>
        <p:spPr>
          <a:xfrm>
            <a:off x="2081568" y="4410194"/>
            <a:ext cx="7911056" cy="1999454"/>
          </a:xfrm>
          <a:prstGeom prst="leftRightArrow">
            <a:avLst>
              <a:gd name="adj1" fmla="val 72280"/>
              <a:gd name="adj2" fmla="val 30652"/>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HTTP/3</a:t>
            </a:r>
          </a:p>
        </p:txBody>
      </p:sp>
      <p:sp>
        <p:nvSpPr>
          <p:cNvPr id="13" name="Rechteck 12"/>
          <p:cNvSpPr/>
          <p:nvPr/>
        </p:nvSpPr>
        <p:spPr>
          <a:xfrm>
            <a:off x="5585046"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hteck 13"/>
          <p:cNvSpPr/>
          <p:nvPr/>
        </p:nvSpPr>
        <p:spPr>
          <a:xfrm>
            <a:off x="5989087"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hteck 14"/>
          <p:cNvSpPr/>
          <p:nvPr/>
        </p:nvSpPr>
        <p:spPr>
          <a:xfrm>
            <a:off x="6393128"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hteck 15"/>
          <p:cNvSpPr/>
          <p:nvPr/>
        </p:nvSpPr>
        <p:spPr>
          <a:xfrm>
            <a:off x="6797169"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hteck 16"/>
          <p:cNvSpPr/>
          <p:nvPr/>
        </p:nvSpPr>
        <p:spPr>
          <a:xfrm>
            <a:off x="7201210"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Rechteck 17"/>
          <p:cNvSpPr/>
          <p:nvPr/>
        </p:nvSpPr>
        <p:spPr>
          <a:xfrm>
            <a:off x="7605251"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Rechteck 18"/>
          <p:cNvSpPr/>
          <p:nvPr/>
        </p:nvSpPr>
        <p:spPr>
          <a:xfrm>
            <a:off x="8009292"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hteck 19"/>
          <p:cNvSpPr/>
          <p:nvPr/>
        </p:nvSpPr>
        <p:spPr>
          <a:xfrm>
            <a:off x="8413333"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Rechteck 20"/>
          <p:cNvSpPr/>
          <p:nvPr/>
        </p:nvSpPr>
        <p:spPr>
          <a:xfrm>
            <a:off x="8817374" y="4750582"/>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Rechteck 21"/>
          <p:cNvSpPr/>
          <p:nvPr/>
        </p:nvSpPr>
        <p:spPr>
          <a:xfrm>
            <a:off x="2830122"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3" name="Rechteck 22"/>
          <p:cNvSpPr/>
          <p:nvPr/>
        </p:nvSpPr>
        <p:spPr>
          <a:xfrm>
            <a:off x="3234163"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Rechteck 23"/>
          <p:cNvSpPr/>
          <p:nvPr/>
        </p:nvSpPr>
        <p:spPr>
          <a:xfrm>
            <a:off x="3638204"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Rechteck 24"/>
          <p:cNvSpPr/>
          <p:nvPr/>
        </p:nvSpPr>
        <p:spPr>
          <a:xfrm>
            <a:off x="4042245"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6" name="Rechteck 25"/>
          <p:cNvSpPr/>
          <p:nvPr/>
        </p:nvSpPr>
        <p:spPr>
          <a:xfrm>
            <a:off x="4446286"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7" name="Rechteck 26"/>
          <p:cNvSpPr/>
          <p:nvPr/>
        </p:nvSpPr>
        <p:spPr>
          <a:xfrm>
            <a:off x="4850327"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8" name="Rechteck 27"/>
          <p:cNvSpPr/>
          <p:nvPr/>
        </p:nvSpPr>
        <p:spPr>
          <a:xfrm>
            <a:off x="5254368"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echteck 28"/>
          <p:cNvSpPr/>
          <p:nvPr/>
        </p:nvSpPr>
        <p:spPr>
          <a:xfrm>
            <a:off x="5658409"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0" name="Rechteck 29"/>
          <p:cNvSpPr/>
          <p:nvPr/>
        </p:nvSpPr>
        <p:spPr>
          <a:xfrm>
            <a:off x="6062450" y="5782207"/>
            <a:ext cx="326979" cy="31307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echteckige Legende 32"/>
          <p:cNvSpPr/>
          <p:nvPr/>
        </p:nvSpPr>
        <p:spPr>
          <a:xfrm>
            <a:off x="2426678" y="6456056"/>
            <a:ext cx="1817588" cy="257477"/>
          </a:xfrm>
          <a:prstGeom prst="wedgeRectCallout">
            <a:avLst>
              <a:gd name="adj1" fmla="val -11115"/>
              <a:gd name="adj2" fmla="val -19702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QUIC Frames</a:t>
            </a:r>
          </a:p>
        </p:txBody>
      </p:sp>
      <p:sp>
        <p:nvSpPr>
          <p:cNvPr id="34" name="Rechteckige Legende 33"/>
          <p:cNvSpPr/>
          <p:nvPr/>
        </p:nvSpPr>
        <p:spPr>
          <a:xfrm>
            <a:off x="7910049" y="3516922"/>
            <a:ext cx="4047487" cy="1430297"/>
          </a:xfrm>
          <a:prstGeom prst="wedgeRectCallout">
            <a:avLst>
              <a:gd name="adj1" fmla="val -68662"/>
              <a:gd name="adj2" fmla="val 6184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Pfeil nach links und rechts 34"/>
          <p:cNvSpPr/>
          <p:nvPr/>
        </p:nvSpPr>
        <p:spPr>
          <a:xfrm>
            <a:off x="8124092" y="358803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
        <p:nvSpPr>
          <p:cNvPr id="36" name="Pfeil nach links und rechts 35"/>
          <p:cNvSpPr/>
          <p:nvPr/>
        </p:nvSpPr>
        <p:spPr>
          <a:xfrm>
            <a:off x="8108581" y="402192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
        <p:nvSpPr>
          <p:cNvPr id="37" name="Pfeil nach links und rechts 36"/>
          <p:cNvSpPr/>
          <p:nvPr/>
        </p:nvSpPr>
        <p:spPr>
          <a:xfrm>
            <a:off x="8093070" y="4455814"/>
            <a:ext cx="3692770" cy="3986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Stream</a:t>
            </a:r>
          </a:p>
        </p:txBody>
      </p:sp>
    </p:spTree>
    <p:extLst>
      <p:ext uri="{BB962C8B-B14F-4D97-AF65-F5344CB8AC3E}">
        <p14:creationId xmlns:p14="http://schemas.microsoft.com/office/powerpoint/2010/main" val="294240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OASIS MQTT</a:t>
            </a:r>
            <a:endParaRPr lang="en-US"/>
          </a:p>
        </p:txBody>
      </p:sp>
      <p:sp>
        <p:nvSpPr>
          <p:cNvPr id="3" name="Inhaltsplatzhalter 2"/>
          <p:cNvSpPr>
            <a:spLocks noGrp="1"/>
          </p:cNvSpPr>
          <p:nvPr>
            <p:ph idx="1"/>
          </p:nvPr>
        </p:nvSpPr>
        <p:spPr>
          <a:xfrm>
            <a:off x="298173" y="1328285"/>
            <a:ext cx="11277600" cy="4967572"/>
          </a:xfrm>
        </p:spPr>
        <p:txBody>
          <a:bodyPr>
            <a:normAutofit/>
          </a:bodyPr>
          <a:lstStyle/>
          <a:p>
            <a:pPr marL="228600" lvl="1">
              <a:spcBef>
                <a:spcPts val="1000"/>
              </a:spcBef>
            </a:pPr>
            <a:r>
              <a:rPr lang="en-US"/>
              <a:t>MQTT is a lightweight </a:t>
            </a:r>
            <a:r>
              <a:rPr lang="en-US" b="1"/>
              <a:t>Publish and Subscribe Protocol</a:t>
            </a:r>
          </a:p>
          <a:p>
            <a:pPr marL="685800" lvl="2">
              <a:spcBef>
                <a:spcPts val="1000"/>
              </a:spcBef>
            </a:pPr>
            <a:r>
              <a:rPr lang="en-US" sz="1800"/>
              <a:t>Easy to implement for publishers and subscribers, assumes broker</a:t>
            </a:r>
          </a:p>
          <a:p>
            <a:pPr marL="685800" lvl="2">
              <a:spcBef>
                <a:spcPts val="1000"/>
              </a:spcBef>
            </a:pPr>
            <a:r>
              <a:rPr lang="en-US" sz="1800"/>
              <a:t>Rigorously optimized for minimizing wire overhead</a:t>
            </a:r>
          </a:p>
          <a:p>
            <a:pPr marL="685800" lvl="2">
              <a:spcBef>
                <a:spcPts val="1000"/>
              </a:spcBef>
            </a:pPr>
            <a:r>
              <a:rPr lang="en-US" sz="1800"/>
              <a:t>Publish/Subscribe gestures are explicit elements of the protocol; “subscribe” = “receive”</a:t>
            </a:r>
          </a:p>
          <a:p>
            <a:pPr marL="685800" lvl="2">
              <a:spcBef>
                <a:spcPts val="1000"/>
              </a:spcBef>
            </a:pPr>
            <a:r>
              <a:rPr lang="en-US" sz="1800"/>
              <a:t>Often used for submitting and subscribing to telemetry and sharing state changes amongst peers, can model request/reply routes on top</a:t>
            </a:r>
          </a:p>
          <a:p>
            <a:pPr marL="228600" lvl="1">
              <a:spcBef>
                <a:spcPts val="1000"/>
              </a:spcBef>
            </a:pPr>
            <a:r>
              <a:rPr lang="en-US"/>
              <a:t>MQTT 3.1.1 most used</a:t>
            </a:r>
          </a:p>
          <a:p>
            <a:pPr marL="228600" lvl="1">
              <a:spcBef>
                <a:spcPts val="1000"/>
              </a:spcBef>
            </a:pPr>
            <a:r>
              <a:rPr lang="en-US"/>
              <a:t>MQTT 5.0 new with many improvements</a:t>
            </a:r>
            <a:endParaRPr lang="de-DE"/>
          </a:p>
          <a:p>
            <a:endParaRPr lang="en-US" sz="2400"/>
          </a:p>
        </p:txBody>
      </p:sp>
      <p:sp>
        <p:nvSpPr>
          <p:cNvPr id="5" name="Rechteck 4"/>
          <p:cNvSpPr/>
          <p:nvPr/>
        </p:nvSpPr>
        <p:spPr>
          <a:xfrm>
            <a:off x="7132648" y="4512054"/>
            <a:ext cx="1747581" cy="223818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de-DE"/>
              <a:t>MQTT Broker</a:t>
            </a:r>
            <a:endParaRPr lang="en-US"/>
          </a:p>
        </p:txBody>
      </p:sp>
      <p:sp>
        <p:nvSpPr>
          <p:cNvPr id="6" name="Ellipse 5"/>
          <p:cNvSpPr/>
          <p:nvPr/>
        </p:nvSpPr>
        <p:spPr>
          <a:xfrm>
            <a:off x="7959544" y="5250609"/>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a:off x="7666467" y="5514501"/>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7373390" y="5778393"/>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8240898" y="5514501"/>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8487083" y="5829802"/>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7930236" y="5847387"/>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7560959" y="6181617"/>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8240898" y="6158567"/>
            <a:ext cx="211016" cy="1992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r Verbinder 14"/>
          <p:cNvCxnSpPr>
            <a:stCxn id="6" idx="3"/>
            <a:endCxn id="7" idx="7"/>
          </p:cNvCxnSpPr>
          <p:nvPr/>
        </p:nvCxnSpPr>
        <p:spPr>
          <a:xfrm flipH="1">
            <a:off x="7846580" y="5420716"/>
            <a:ext cx="143867" cy="122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Gerader Verbinder 15"/>
          <p:cNvCxnSpPr>
            <a:stCxn id="7" idx="3"/>
            <a:endCxn id="8" idx="7"/>
          </p:cNvCxnSpPr>
          <p:nvPr/>
        </p:nvCxnSpPr>
        <p:spPr>
          <a:xfrm flipH="1">
            <a:off x="7553503" y="5684608"/>
            <a:ext cx="143867" cy="122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a:stCxn id="6" idx="5"/>
            <a:endCxn id="9" idx="1"/>
          </p:cNvCxnSpPr>
          <p:nvPr/>
        </p:nvCxnSpPr>
        <p:spPr>
          <a:xfrm>
            <a:off x="8139657" y="5420716"/>
            <a:ext cx="132144" cy="122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p:cNvCxnSpPr>
            <a:stCxn id="9" idx="5"/>
            <a:endCxn id="10" idx="0"/>
          </p:cNvCxnSpPr>
          <p:nvPr/>
        </p:nvCxnSpPr>
        <p:spPr>
          <a:xfrm>
            <a:off x="8421011" y="5684608"/>
            <a:ext cx="171580" cy="145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p:cNvCxnSpPr>
            <a:stCxn id="9" idx="3"/>
            <a:endCxn id="11" idx="7"/>
          </p:cNvCxnSpPr>
          <p:nvPr/>
        </p:nvCxnSpPr>
        <p:spPr>
          <a:xfrm flipH="1">
            <a:off x="8110349" y="5684608"/>
            <a:ext cx="161452" cy="191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p:cNvCxnSpPr>
            <a:stCxn id="11" idx="3"/>
            <a:endCxn id="12" idx="7"/>
          </p:cNvCxnSpPr>
          <p:nvPr/>
        </p:nvCxnSpPr>
        <p:spPr>
          <a:xfrm flipH="1">
            <a:off x="7741072" y="6017494"/>
            <a:ext cx="220067" cy="193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a:stCxn id="11" idx="5"/>
            <a:endCxn id="13" idx="1"/>
          </p:cNvCxnSpPr>
          <p:nvPr/>
        </p:nvCxnSpPr>
        <p:spPr>
          <a:xfrm>
            <a:off x="8110349" y="6017494"/>
            <a:ext cx="161452" cy="170259"/>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7691449" y="6380910"/>
            <a:ext cx="760465" cy="369332"/>
          </a:xfrm>
          <a:prstGeom prst="rect">
            <a:avLst/>
          </a:prstGeom>
          <a:noFill/>
        </p:spPr>
        <p:txBody>
          <a:bodyPr wrap="none" rtlCol="0">
            <a:spAutoFit/>
          </a:bodyPr>
          <a:lstStyle/>
          <a:p>
            <a:r>
              <a:rPr lang="de-DE"/>
              <a:t>Topics</a:t>
            </a:r>
            <a:endParaRPr lang="en-US"/>
          </a:p>
        </p:txBody>
      </p:sp>
      <p:sp>
        <p:nvSpPr>
          <p:cNvPr id="35" name="Pfeil nach rechts 34"/>
          <p:cNvSpPr/>
          <p:nvPr/>
        </p:nvSpPr>
        <p:spPr>
          <a:xfrm>
            <a:off x="4663370" y="5136431"/>
            <a:ext cx="2192215" cy="568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PUBLISH /a</a:t>
            </a:r>
            <a:endParaRPr lang="en-US"/>
          </a:p>
        </p:txBody>
      </p:sp>
      <p:sp>
        <p:nvSpPr>
          <p:cNvPr id="36" name="Pfeil nach links 35"/>
          <p:cNvSpPr/>
          <p:nvPr/>
        </p:nvSpPr>
        <p:spPr>
          <a:xfrm>
            <a:off x="9226059" y="4982579"/>
            <a:ext cx="2278424" cy="5629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SUBSCRIBE /a</a:t>
            </a:r>
            <a:endParaRPr lang="en-US"/>
          </a:p>
        </p:txBody>
      </p:sp>
      <p:sp>
        <p:nvSpPr>
          <p:cNvPr id="37" name="Pfeil nach rechts 36"/>
          <p:cNvSpPr/>
          <p:nvPr/>
        </p:nvSpPr>
        <p:spPr>
          <a:xfrm>
            <a:off x="9312268" y="5803494"/>
            <a:ext cx="2192215" cy="568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PUBLISH /a</a:t>
            </a:r>
            <a:endParaRPr lang="en-US"/>
          </a:p>
        </p:txBody>
      </p:sp>
      <p:sp>
        <p:nvSpPr>
          <p:cNvPr id="39" name="Pfeil nach rechts 38"/>
          <p:cNvSpPr/>
          <p:nvPr/>
        </p:nvSpPr>
        <p:spPr>
          <a:xfrm>
            <a:off x="4675291" y="5746549"/>
            <a:ext cx="2192215" cy="5685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PUBLISH /b</a:t>
            </a:r>
            <a:endParaRPr lang="en-US"/>
          </a:p>
        </p:txBody>
      </p:sp>
      <p:cxnSp>
        <p:nvCxnSpPr>
          <p:cNvPr id="41" name="Gerade Verbindung mit Pfeil 40"/>
          <p:cNvCxnSpPr/>
          <p:nvPr/>
        </p:nvCxnSpPr>
        <p:spPr>
          <a:xfrm>
            <a:off x="10408375" y="5524526"/>
            <a:ext cx="0" cy="296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39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a:t>OASIS AMQP</a:t>
            </a:r>
            <a:br>
              <a:rPr lang="de-DE"/>
            </a:br>
            <a:r>
              <a:rPr lang="de-DE" sz="2400"/>
              <a:t>Advanced Message Queuing Protocol</a:t>
            </a:r>
            <a:endParaRPr lang="en-US"/>
          </a:p>
        </p:txBody>
      </p:sp>
      <p:sp>
        <p:nvSpPr>
          <p:cNvPr id="3" name="Inhaltsplatzhalter 2"/>
          <p:cNvSpPr>
            <a:spLocks noGrp="1"/>
          </p:cNvSpPr>
          <p:nvPr>
            <p:ph idx="1"/>
          </p:nvPr>
        </p:nvSpPr>
        <p:spPr>
          <a:xfrm>
            <a:off x="781344" y="1825625"/>
            <a:ext cx="9442878" cy="1882480"/>
          </a:xfrm>
        </p:spPr>
        <p:txBody>
          <a:bodyPr>
            <a:normAutofit lnSpcReduction="10000"/>
          </a:bodyPr>
          <a:lstStyle/>
          <a:p>
            <a:pPr marL="228600" lvl="1">
              <a:lnSpc>
                <a:spcPct val="100000"/>
              </a:lnSpc>
              <a:spcBef>
                <a:spcPts val="600"/>
              </a:spcBef>
            </a:pPr>
            <a:r>
              <a:rPr lang="en-US" sz="2000"/>
              <a:t>AMQP 1.0 is a symmetric, reliable </a:t>
            </a:r>
            <a:r>
              <a:rPr lang="en-US" sz="2000" b="1"/>
              <a:t>Message Transfer Protocol </a:t>
            </a:r>
            <a:br>
              <a:rPr lang="en-US" sz="2000" b="1"/>
            </a:br>
            <a:r>
              <a:rPr lang="en-US" sz="2000"/>
              <a:t>with support for multiplexing and flow control</a:t>
            </a:r>
          </a:p>
          <a:p>
            <a:pPr marL="685800" lvl="2">
              <a:lnSpc>
                <a:spcPct val="100000"/>
              </a:lnSpc>
              <a:spcBef>
                <a:spcPts val="600"/>
              </a:spcBef>
            </a:pPr>
            <a:r>
              <a:rPr lang="en-US" sz="1800"/>
              <a:t>Supports queuing, pub/sub, filters, one-way, request-response, streams</a:t>
            </a:r>
          </a:p>
          <a:p>
            <a:pPr marL="685800" lvl="2">
              <a:lnSpc>
                <a:spcPct val="100000"/>
              </a:lnSpc>
              <a:spcBef>
                <a:spcPts val="600"/>
              </a:spcBef>
            </a:pPr>
            <a:r>
              <a:rPr lang="en-US" sz="1800"/>
              <a:t>No topology assumptions, multi-hop routing facilities</a:t>
            </a:r>
          </a:p>
          <a:p>
            <a:pPr marL="228600" lvl="1">
              <a:lnSpc>
                <a:spcPct val="100000"/>
              </a:lnSpc>
              <a:spcBef>
                <a:spcPts val="600"/>
              </a:spcBef>
            </a:pPr>
            <a:r>
              <a:rPr lang="en-US" sz="2000"/>
              <a:t>AMQP 0.9 (what RabbitMQ uses) is an expired draft with a fixed topology model</a:t>
            </a:r>
            <a:endParaRPr lang="en-US" sz="2000" b="1"/>
          </a:p>
        </p:txBody>
      </p:sp>
      <p:sp>
        <p:nvSpPr>
          <p:cNvPr id="5" name="Rectangle 3"/>
          <p:cNvSpPr/>
          <p:nvPr/>
        </p:nvSpPr>
        <p:spPr bwMode="auto">
          <a:xfrm>
            <a:off x="1912938" y="3963159"/>
            <a:ext cx="8305800"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Connection + Session</a:t>
            </a:r>
          </a:p>
        </p:txBody>
      </p:sp>
      <p:sp>
        <p:nvSpPr>
          <p:cNvPr id="6" name="Rectangle 4"/>
          <p:cNvSpPr/>
          <p:nvPr/>
        </p:nvSpPr>
        <p:spPr bwMode="auto">
          <a:xfrm>
            <a:off x="1227138" y="3963159"/>
            <a:ext cx="533400"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a:t>
            </a:r>
          </a:p>
        </p:txBody>
      </p:sp>
      <p:sp>
        <p:nvSpPr>
          <p:cNvPr id="7" name="Rectangle 5"/>
          <p:cNvSpPr/>
          <p:nvPr/>
        </p:nvSpPr>
        <p:spPr bwMode="auto">
          <a:xfrm>
            <a:off x="10371138" y="3963159"/>
            <a:ext cx="533400"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B</a:t>
            </a:r>
          </a:p>
        </p:txBody>
      </p:sp>
      <p:sp>
        <p:nvSpPr>
          <p:cNvPr id="8" name="Left Arrow 6"/>
          <p:cNvSpPr/>
          <p:nvPr/>
        </p:nvSpPr>
        <p:spPr bwMode="auto">
          <a:xfrm>
            <a:off x="2223314" y="4306889"/>
            <a:ext cx="7315200" cy="790573"/>
          </a:xfrm>
          <a:prstGeom prst="leftArrow">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Link</a:t>
            </a:r>
          </a:p>
        </p:txBody>
      </p:sp>
      <p:sp>
        <p:nvSpPr>
          <p:cNvPr id="9" name="Right Arrow 7"/>
          <p:cNvSpPr/>
          <p:nvPr/>
        </p:nvSpPr>
        <p:spPr bwMode="auto">
          <a:xfrm>
            <a:off x="2223314" y="4887304"/>
            <a:ext cx="7315200" cy="790573"/>
          </a:xfrm>
          <a:prstGeom prst="rightArrow">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255703" y="5240414"/>
            <a:ext cx="1219200" cy="1219200"/>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lumMod val="85000"/>
                    <a:lumOff val="15000"/>
                  </a:schemeClr>
                </a:solidFill>
                <a:ea typeface="Segoe UI" pitchFamily="34" charset="0"/>
                <a:cs typeface="Segoe UI" pitchFamily="34" charset="0"/>
              </a:rPr>
              <a:t>Link Credit</a:t>
            </a:r>
          </a:p>
        </p:txBody>
      </p:sp>
      <p:cxnSp>
        <p:nvCxnSpPr>
          <p:cNvPr id="11" name="Elbow Connector 11"/>
          <p:cNvCxnSpPr>
            <a:stCxn id="7" idx="2"/>
            <a:endCxn id="10" idx="4"/>
          </p:cNvCxnSpPr>
          <p:nvPr/>
        </p:nvCxnSpPr>
        <p:spPr>
          <a:xfrm rot="5400000">
            <a:off x="6488230" y="2310005"/>
            <a:ext cx="526683" cy="7772535"/>
          </a:xfrm>
          <a:prstGeom prst="bentConnector3">
            <a:avLst>
              <a:gd name="adj1" fmla="val 14340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2"/>
          <p:cNvSpPr/>
          <p:nvPr/>
        </p:nvSpPr>
        <p:spPr bwMode="auto">
          <a:xfrm>
            <a:off x="8085138" y="5334744"/>
            <a:ext cx="912800" cy="725565"/>
          </a:xfrm>
          <a:prstGeom prst="rect">
            <a:avLst/>
          </a:prstGeom>
          <a:solidFill>
            <a:schemeClr val="accent6">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a:t>
            </a:r>
          </a:p>
        </p:txBody>
      </p:sp>
      <p:sp>
        <p:nvSpPr>
          <p:cNvPr id="13" name="TextBox 13"/>
          <p:cNvSpPr txBox="1"/>
          <p:nvPr/>
        </p:nvSpPr>
        <p:spPr>
          <a:xfrm>
            <a:off x="1912938" y="6298398"/>
            <a:ext cx="74603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+5</a:t>
            </a:r>
          </a:p>
        </p:txBody>
      </p:sp>
      <p:sp>
        <p:nvSpPr>
          <p:cNvPr id="14" name="Rectangle 14"/>
          <p:cNvSpPr/>
          <p:nvPr/>
        </p:nvSpPr>
        <p:spPr bwMode="auto">
          <a:xfrm>
            <a:off x="7088162" y="5334744"/>
            <a:ext cx="912800" cy="725565"/>
          </a:xfrm>
          <a:prstGeom prst="rect">
            <a:avLst/>
          </a:prstGeom>
          <a:solidFill>
            <a:schemeClr val="accent6">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a:t>
            </a:r>
          </a:p>
        </p:txBody>
      </p:sp>
      <p:sp>
        <p:nvSpPr>
          <p:cNvPr id="15" name="Rectangle 15"/>
          <p:cNvSpPr/>
          <p:nvPr/>
        </p:nvSpPr>
        <p:spPr bwMode="auto">
          <a:xfrm>
            <a:off x="6091186" y="5334744"/>
            <a:ext cx="912800" cy="725565"/>
          </a:xfrm>
          <a:prstGeom prst="rect">
            <a:avLst/>
          </a:prstGeom>
          <a:solidFill>
            <a:schemeClr val="accent6">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a:t>
            </a:r>
          </a:p>
        </p:txBody>
      </p:sp>
      <p:sp>
        <p:nvSpPr>
          <p:cNvPr id="16" name="Rectangle 16"/>
          <p:cNvSpPr/>
          <p:nvPr/>
        </p:nvSpPr>
        <p:spPr bwMode="auto">
          <a:xfrm>
            <a:off x="5094210" y="5334744"/>
            <a:ext cx="912800" cy="725565"/>
          </a:xfrm>
          <a:prstGeom prst="rect">
            <a:avLst/>
          </a:prstGeom>
          <a:solidFill>
            <a:schemeClr val="accent6">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a:t>
            </a:r>
          </a:p>
        </p:txBody>
      </p:sp>
      <p:sp>
        <p:nvSpPr>
          <p:cNvPr id="17" name="Rectangle 17"/>
          <p:cNvSpPr/>
          <p:nvPr/>
        </p:nvSpPr>
        <p:spPr bwMode="auto">
          <a:xfrm>
            <a:off x="4097234" y="5334744"/>
            <a:ext cx="912800" cy="725565"/>
          </a:xfrm>
          <a:prstGeom prst="rect">
            <a:avLst/>
          </a:prstGeom>
          <a:solidFill>
            <a:schemeClr val="accent6">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-1</a:t>
            </a:r>
          </a:p>
        </p:txBody>
      </p:sp>
    </p:spTree>
    <p:extLst>
      <p:ext uri="{BB962C8B-B14F-4D97-AF65-F5344CB8AC3E}">
        <p14:creationId xmlns:p14="http://schemas.microsoft.com/office/powerpoint/2010/main" val="18926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6181C8-50E8-4BF8-9023-388E1F6E2622}"/>
              </a:ext>
            </a:extLst>
          </p:cNvPr>
          <p:cNvSpPr>
            <a:spLocks noGrp="1"/>
          </p:cNvSpPr>
          <p:nvPr>
            <p:ph type="title"/>
          </p:nvPr>
        </p:nvSpPr>
        <p:spPr/>
        <p:txBody>
          <a:bodyPr>
            <a:normAutofit/>
          </a:bodyPr>
          <a:lstStyle/>
          <a:p>
            <a:r>
              <a:rPr lang="en-US" sz="3600"/>
              <a:t>Azure Eventing and Messaging Core Services</a:t>
            </a:r>
          </a:p>
        </p:txBody>
      </p:sp>
      <p:grpSp>
        <p:nvGrpSpPr>
          <p:cNvPr id="33" name="Gruppieren 32">
            <a:extLst>
              <a:ext uri="{FF2B5EF4-FFF2-40B4-BE49-F238E27FC236}">
                <a16:creationId xmlns:a16="http://schemas.microsoft.com/office/drawing/2014/main" id="{5A056230-332A-4D4C-8259-47A44ACAC6FB}"/>
              </a:ext>
            </a:extLst>
          </p:cNvPr>
          <p:cNvGrpSpPr/>
          <p:nvPr/>
        </p:nvGrpSpPr>
        <p:grpSpPr>
          <a:xfrm>
            <a:off x="1690578" y="1747796"/>
            <a:ext cx="9232625" cy="848516"/>
            <a:chOff x="2337456" y="2149875"/>
            <a:chExt cx="9232625" cy="848516"/>
          </a:xfrm>
        </p:grpSpPr>
        <p:sp>
          <p:nvSpPr>
            <p:cNvPr id="9" name="Rechteck 8">
              <a:extLst>
                <a:ext uri="{FF2B5EF4-FFF2-40B4-BE49-F238E27FC236}">
                  <a16:creationId xmlns:a16="http://schemas.microsoft.com/office/drawing/2014/main" id="{819A0A3C-E8BD-449F-83E9-2B72013F5C7E}"/>
                </a:ext>
              </a:extLst>
            </p:cNvPr>
            <p:cNvSpPr/>
            <p:nvPr/>
          </p:nvSpPr>
          <p:spPr>
            <a:xfrm>
              <a:off x="5151120" y="2149875"/>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descr="Presentation with bar chart">
              <a:extLst>
                <a:ext uri="{FF2B5EF4-FFF2-40B4-BE49-F238E27FC236}">
                  <a16:creationId xmlns:a16="http://schemas.microsoft.com/office/drawing/2014/main" id="{5C7E4515-EE58-4455-9531-B69216C8BB4D}"/>
                </a:ext>
              </a:extLst>
            </p:cNvPr>
            <p:cNvSpPr/>
            <p:nvPr/>
          </p:nvSpPr>
          <p:spPr>
            <a:xfrm>
              <a:off x="5263397" y="2233344"/>
              <a:ext cx="720326" cy="720326"/>
            </a:xfrm>
            <a:prstGeom prst="rect">
              <a:avLst/>
            </a:prstGeom>
            <a: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Pfeil: nach rechts 12">
              <a:extLst>
                <a:ext uri="{FF2B5EF4-FFF2-40B4-BE49-F238E27FC236}">
                  <a16:creationId xmlns:a16="http://schemas.microsoft.com/office/drawing/2014/main" id="{8AA3BCEE-0488-429D-B616-69D4F5B0CAE1}"/>
                </a:ext>
              </a:extLst>
            </p:cNvPr>
            <p:cNvSpPr/>
            <p:nvPr/>
          </p:nvSpPr>
          <p:spPr>
            <a:xfrm>
              <a:off x="4126493" y="243805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uppieren 31">
              <a:extLst>
                <a:ext uri="{FF2B5EF4-FFF2-40B4-BE49-F238E27FC236}">
                  <a16:creationId xmlns:a16="http://schemas.microsoft.com/office/drawing/2014/main" id="{678E35D9-C60C-41A2-B698-D213227E57B6}"/>
                </a:ext>
              </a:extLst>
            </p:cNvPr>
            <p:cNvGrpSpPr/>
            <p:nvPr/>
          </p:nvGrpSpPr>
          <p:grpSpPr>
            <a:xfrm>
              <a:off x="6037329" y="2306525"/>
              <a:ext cx="1796315" cy="564988"/>
              <a:chOff x="6037329" y="2287993"/>
              <a:chExt cx="1796315" cy="564988"/>
            </a:xfrm>
          </p:grpSpPr>
          <p:sp>
            <p:nvSpPr>
              <p:cNvPr id="21" name="Pfeil: nach rechts 20">
                <a:extLst>
                  <a:ext uri="{FF2B5EF4-FFF2-40B4-BE49-F238E27FC236}">
                    <a16:creationId xmlns:a16="http://schemas.microsoft.com/office/drawing/2014/main" id="{75079D48-8E04-4783-8D45-35C7C6A425E5}"/>
                  </a:ext>
                </a:extLst>
              </p:cNvPr>
              <p:cNvSpPr/>
              <p:nvPr/>
            </p:nvSpPr>
            <p:spPr>
              <a:xfrm>
                <a:off x="6037329" y="2444976"/>
                <a:ext cx="1755647"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feil: nach rechts 21">
                <a:extLst>
                  <a:ext uri="{FF2B5EF4-FFF2-40B4-BE49-F238E27FC236}">
                    <a16:creationId xmlns:a16="http://schemas.microsoft.com/office/drawing/2014/main" id="{49BBB33D-E131-4C5D-A86F-FA2FE80F945B}"/>
                  </a:ext>
                </a:extLst>
              </p:cNvPr>
              <p:cNvSpPr/>
              <p:nvPr/>
            </p:nvSpPr>
            <p:spPr>
              <a:xfrm rot="20945439">
                <a:off x="6158562" y="2287993"/>
                <a:ext cx="1673535"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feil: nach rechts 22">
                <a:extLst>
                  <a:ext uri="{FF2B5EF4-FFF2-40B4-BE49-F238E27FC236}">
                    <a16:creationId xmlns:a16="http://schemas.microsoft.com/office/drawing/2014/main" id="{D3C02A5F-03F2-4A37-9B0C-09A2C142AEA5}"/>
                  </a:ext>
                </a:extLst>
              </p:cNvPr>
              <p:cNvSpPr/>
              <p:nvPr/>
            </p:nvSpPr>
            <p:spPr>
              <a:xfrm rot="677457">
                <a:off x="6087063" y="2614777"/>
                <a:ext cx="1746581"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feld 24">
              <a:extLst>
                <a:ext uri="{FF2B5EF4-FFF2-40B4-BE49-F238E27FC236}">
                  <a16:creationId xmlns:a16="http://schemas.microsoft.com/office/drawing/2014/main" id="{548E8732-339B-415C-8CC7-8220BA519B4E}"/>
                </a:ext>
              </a:extLst>
            </p:cNvPr>
            <p:cNvSpPr txBox="1"/>
            <p:nvPr/>
          </p:nvSpPr>
          <p:spPr>
            <a:xfrm>
              <a:off x="2337456" y="2397944"/>
              <a:ext cx="1487867" cy="369332"/>
            </a:xfrm>
            <a:prstGeom prst="rect">
              <a:avLst/>
            </a:prstGeom>
            <a:noFill/>
          </p:spPr>
          <p:txBody>
            <a:bodyPr wrap="square" rtlCol="0">
              <a:spAutoFit/>
            </a:bodyPr>
            <a:lstStyle/>
            <a:p>
              <a:pPr algn="ctr"/>
              <a:r>
                <a:rPr lang="en-US"/>
                <a:t>Event Grid</a:t>
              </a:r>
            </a:p>
          </p:txBody>
        </p:sp>
        <p:sp>
          <p:nvSpPr>
            <p:cNvPr id="28" name="Textfeld 27">
              <a:extLst>
                <a:ext uri="{FF2B5EF4-FFF2-40B4-BE49-F238E27FC236}">
                  <a16:creationId xmlns:a16="http://schemas.microsoft.com/office/drawing/2014/main" id="{EC5F0C8C-8F39-4968-9648-45989E63CAF2}"/>
                </a:ext>
              </a:extLst>
            </p:cNvPr>
            <p:cNvSpPr txBox="1"/>
            <p:nvPr/>
          </p:nvSpPr>
          <p:spPr>
            <a:xfrm>
              <a:off x="8589778" y="2167394"/>
              <a:ext cx="2980303" cy="830997"/>
            </a:xfrm>
            <a:prstGeom prst="rect">
              <a:avLst/>
            </a:prstGeom>
            <a:noFill/>
          </p:spPr>
          <p:txBody>
            <a:bodyPr wrap="none" rtlCol="0">
              <a:spAutoFit/>
            </a:bodyPr>
            <a:lstStyle/>
            <a:p>
              <a:pPr algn="ctr"/>
              <a:r>
                <a:rPr lang="en-US" sz="1600"/>
                <a:t>Push-style distribution of </a:t>
              </a:r>
              <a:br>
                <a:rPr lang="en-US" sz="1600"/>
              </a:br>
              <a:r>
                <a:rPr lang="en-US" sz="1600"/>
                <a:t>discrete events to serverless </a:t>
              </a:r>
              <a:br>
                <a:rPr lang="en-US" sz="1600"/>
              </a:br>
              <a:r>
                <a:rPr lang="en-US" sz="1600"/>
                <a:t>workloads</a:t>
              </a:r>
            </a:p>
          </p:txBody>
        </p:sp>
      </p:grpSp>
      <p:grpSp>
        <p:nvGrpSpPr>
          <p:cNvPr id="34" name="Gruppieren 33">
            <a:extLst>
              <a:ext uri="{FF2B5EF4-FFF2-40B4-BE49-F238E27FC236}">
                <a16:creationId xmlns:a16="http://schemas.microsoft.com/office/drawing/2014/main" id="{8E8704FC-7A62-4F97-B338-B9373F949C9B}"/>
              </a:ext>
            </a:extLst>
          </p:cNvPr>
          <p:cNvGrpSpPr/>
          <p:nvPr/>
        </p:nvGrpSpPr>
        <p:grpSpPr>
          <a:xfrm>
            <a:off x="1647447" y="2728172"/>
            <a:ext cx="9423772" cy="842852"/>
            <a:chOff x="2294325" y="3157800"/>
            <a:chExt cx="9423772" cy="842852"/>
          </a:xfrm>
        </p:grpSpPr>
        <p:sp>
          <p:nvSpPr>
            <p:cNvPr id="3" name="Rechteck 2">
              <a:extLst>
                <a:ext uri="{FF2B5EF4-FFF2-40B4-BE49-F238E27FC236}">
                  <a16:creationId xmlns:a16="http://schemas.microsoft.com/office/drawing/2014/main" id="{C21D5D14-7A8E-4AA0-9480-FC1AA02EA89B}"/>
                </a:ext>
              </a:extLst>
            </p:cNvPr>
            <p:cNvSpPr/>
            <p:nvPr/>
          </p:nvSpPr>
          <p:spPr>
            <a:xfrm>
              <a:off x="5151120" y="3159404"/>
              <a:ext cx="1755648"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a:extLst>
                <a:ext uri="{FF2B5EF4-FFF2-40B4-BE49-F238E27FC236}">
                  <a16:creationId xmlns:a16="http://schemas.microsoft.com/office/drawing/2014/main" id="{67C8BFFB-0F8E-4192-821E-82A84AC394CF}"/>
                </a:ext>
              </a:extLst>
            </p:cNvPr>
            <p:cNvSpPr/>
            <p:nvPr/>
          </p:nvSpPr>
          <p:spPr>
            <a:xfrm>
              <a:off x="5263397" y="3219865"/>
              <a:ext cx="720326" cy="720326"/>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Pfeil: nach rechts 11">
              <a:extLst>
                <a:ext uri="{FF2B5EF4-FFF2-40B4-BE49-F238E27FC236}">
                  <a16:creationId xmlns:a16="http://schemas.microsoft.com/office/drawing/2014/main" id="{444DC21E-BB60-4F29-8EEB-AD15B2D8960A}"/>
                </a:ext>
              </a:extLst>
            </p:cNvPr>
            <p:cNvSpPr/>
            <p:nvPr/>
          </p:nvSpPr>
          <p:spPr>
            <a:xfrm>
              <a:off x="4126493" y="3424580"/>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ussdiagramm: Datenträger mit direktem Zugriff 16">
              <a:extLst>
                <a:ext uri="{FF2B5EF4-FFF2-40B4-BE49-F238E27FC236}">
                  <a16:creationId xmlns:a16="http://schemas.microsoft.com/office/drawing/2014/main" id="{9E320D7C-8437-461A-BE77-941D7F24BE67}"/>
                </a:ext>
              </a:extLst>
            </p:cNvPr>
            <p:cNvSpPr/>
            <p:nvPr/>
          </p:nvSpPr>
          <p:spPr>
            <a:xfrm>
              <a:off x="6155097" y="3362905"/>
              <a:ext cx="618747" cy="470822"/>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feil: 180-Grad 17">
              <a:extLst>
                <a:ext uri="{FF2B5EF4-FFF2-40B4-BE49-F238E27FC236}">
                  <a16:creationId xmlns:a16="http://schemas.microsoft.com/office/drawing/2014/main" id="{E0A8C6C6-4293-4FCF-9BCA-25D563A31E02}"/>
                </a:ext>
              </a:extLst>
            </p:cNvPr>
            <p:cNvSpPr/>
            <p:nvPr/>
          </p:nvSpPr>
          <p:spPr>
            <a:xfrm rot="16200000">
              <a:off x="7158422" y="2894399"/>
              <a:ext cx="469392" cy="137125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feld 25">
              <a:extLst>
                <a:ext uri="{FF2B5EF4-FFF2-40B4-BE49-F238E27FC236}">
                  <a16:creationId xmlns:a16="http://schemas.microsoft.com/office/drawing/2014/main" id="{7206EFE4-187B-41FB-8825-37C721502F28}"/>
                </a:ext>
              </a:extLst>
            </p:cNvPr>
            <p:cNvSpPr txBox="1"/>
            <p:nvPr/>
          </p:nvSpPr>
          <p:spPr>
            <a:xfrm>
              <a:off x="2294325" y="3395362"/>
              <a:ext cx="1487867" cy="369332"/>
            </a:xfrm>
            <a:prstGeom prst="rect">
              <a:avLst/>
            </a:prstGeom>
            <a:noFill/>
          </p:spPr>
          <p:txBody>
            <a:bodyPr wrap="square" rtlCol="0">
              <a:spAutoFit/>
            </a:bodyPr>
            <a:lstStyle/>
            <a:p>
              <a:pPr algn="ctr"/>
              <a:r>
                <a:rPr lang="en-US"/>
                <a:t>Service Bus</a:t>
              </a:r>
            </a:p>
          </p:txBody>
        </p:sp>
        <p:sp>
          <p:nvSpPr>
            <p:cNvPr id="29" name="Textfeld 28">
              <a:extLst>
                <a:ext uri="{FF2B5EF4-FFF2-40B4-BE49-F238E27FC236}">
                  <a16:creationId xmlns:a16="http://schemas.microsoft.com/office/drawing/2014/main" id="{065F9031-7221-44A4-A7F0-EF075C832ADE}"/>
                </a:ext>
              </a:extLst>
            </p:cNvPr>
            <p:cNvSpPr txBox="1"/>
            <p:nvPr/>
          </p:nvSpPr>
          <p:spPr>
            <a:xfrm>
              <a:off x="8441763" y="3157800"/>
              <a:ext cx="3276334" cy="830997"/>
            </a:xfrm>
            <a:prstGeom prst="rect">
              <a:avLst/>
            </a:prstGeom>
            <a:noFill/>
          </p:spPr>
          <p:txBody>
            <a:bodyPr wrap="square" rtlCol="0">
              <a:spAutoFit/>
            </a:bodyPr>
            <a:lstStyle/>
            <a:p>
              <a:pPr algn="ctr"/>
              <a:r>
                <a:rPr lang="en-US" sz="1600"/>
                <a:t>Pull-style, queue-based transfer of jobs and control via message queues and topics</a:t>
              </a:r>
            </a:p>
          </p:txBody>
        </p:sp>
      </p:grpSp>
      <p:sp>
        <p:nvSpPr>
          <p:cNvPr id="10" name="Rechteck 9">
            <a:extLst>
              <a:ext uri="{FF2B5EF4-FFF2-40B4-BE49-F238E27FC236}">
                <a16:creationId xmlns:a16="http://schemas.microsoft.com/office/drawing/2014/main" id="{F1834A3F-3EA9-4166-B6EB-5E4FD32E20B9}"/>
              </a:ext>
            </a:extLst>
          </p:cNvPr>
          <p:cNvSpPr/>
          <p:nvPr/>
        </p:nvSpPr>
        <p:spPr>
          <a:xfrm>
            <a:off x="4504242" y="3732003"/>
            <a:ext cx="1755648"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descr="Stopwatch">
            <a:extLst>
              <a:ext uri="{FF2B5EF4-FFF2-40B4-BE49-F238E27FC236}">
                <a16:creationId xmlns:a16="http://schemas.microsoft.com/office/drawing/2014/main" id="{7834A403-2654-4BCC-8E85-6493CF18AE9B}"/>
              </a:ext>
            </a:extLst>
          </p:cNvPr>
          <p:cNvSpPr/>
          <p:nvPr/>
        </p:nvSpPr>
        <p:spPr>
          <a:xfrm>
            <a:off x="4616519" y="3792464"/>
            <a:ext cx="720326" cy="720326"/>
          </a:xfrm>
          <a:prstGeom prst="rect">
            <a:avLst/>
          </a:prstGeom>
          <a: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Pfeil: nach rechts 13">
            <a:extLst>
              <a:ext uri="{FF2B5EF4-FFF2-40B4-BE49-F238E27FC236}">
                <a16:creationId xmlns:a16="http://schemas.microsoft.com/office/drawing/2014/main" id="{D737C978-5D3D-47FC-9378-D22D17CB218D}"/>
              </a:ext>
            </a:extLst>
          </p:cNvPr>
          <p:cNvSpPr/>
          <p:nvPr/>
        </p:nvSpPr>
        <p:spPr>
          <a:xfrm>
            <a:off x="3479615" y="3997179"/>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uppieren 30">
            <a:extLst>
              <a:ext uri="{FF2B5EF4-FFF2-40B4-BE49-F238E27FC236}">
                <a16:creationId xmlns:a16="http://schemas.microsoft.com/office/drawing/2014/main" id="{F270594C-86CD-4684-A3F3-2AD7AD921858}"/>
              </a:ext>
            </a:extLst>
          </p:cNvPr>
          <p:cNvGrpSpPr/>
          <p:nvPr/>
        </p:nvGrpSpPr>
        <p:grpSpPr>
          <a:xfrm>
            <a:off x="5459209" y="3837628"/>
            <a:ext cx="601399" cy="629999"/>
            <a:chOff x="6106087" y="4246322"/>
            <a:chExt cx="601399" cy="629999"/>
          </a:xfrm>
        </p:grpSpPr>
        <p:sp>
          <p:nvSpPr>
            <p:cNvPr id="16" name="Flussdiagramm: Datenträger mit sequenziellem Zugriff 15">
              <a:extLst>
                <a:ext uri="{FF2B5EF4-FFF2-40B4-BE49-F238E27FC236}">
                  <a16:creationId xmlns:a16="http://schemas.microsoft.com/office/drawing/2014/main" id="{4D3FE5BE-AF9C-4872-BB2F-2AA0DCD9E162}"/>
                </a:ext>
              </a:extLst>
            </p:cNvPr>
            <p:cNvSpPr/>
            <p:nvPr/>
          </p:nvSpPr>
          <p:spPr>
            <a:xfrm>
              <a:off x="6306257" y="4246322"/>
              <a:ext cx="401229" cy="416187"/>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ussdiagramm: Datenträger mit sequenziellem Zugriff 18">
              <a:extLst>
                <a:ext uri="{FF2B5EF4-FFF2-40B4-BE49-F238E27FC236}">
                  <a16:creationId xmlns:a16="http://schemas.microsoft.com/office/drawing/2014/main" id="{F2450A4A-6416-48F8-BBF5-CE1C6E12EBB9}"/>
                </a:ext>
              </a:extLst>
            </p:cNvPr>
            <p:cNvSpPr/>
            <p:nvPr/>
          </p:nvSpPr>
          <p:spPr>
            <a:xfrm>
              <a:off x="6206173" y="4399257"/>
              <a:ext cx="346838" cy="372979"/>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ussdiagramm: Datenträger mit sequenziellem Zugriff 19">
              <a:extLst>
                <a:ext uri="{FF2B5EF4-FFF2-40B4-BE49-F238E27FC236}">
                  <a16:creationId xmlns:a16="http://schemas.microsoft.com/office/drawing/2014/main" id="{EFA355C5-4119-45C4-93CC-8D925B7609A9}"/>
                </a:ext>
              </a:extLst>
            </p:cNvPr>
            <p:cNvSpPr/>
            <p:nvPr/>
          </p:nvSpPr>
          <p:spPr>
            <a:xfrm>
              <a:off x="6106087" y="4571196"/>
              <a:ext cx="297706" cy="305125"/>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feld 26">
            <a:extLst>
              <a:ext uri="{FF2B5EF4-FFF2-40B4-BE49-F238E27FC236}">
                <a16:creationId xmlns:a16="http://schemas.microsoft.com/office/drawing/2014/main" id="{6258ED04-0CB2-4CAD-B197-78F45116BE92}"/>
              </a:ext>
            </a:extLst>
          </p:cNvPr>
          <p:cNvSpPr txBox="1"/>
          <p:nvPr/>
        </p:nvSpPr>
        <p:spPr>
          <a:xfrm>
            <a:off x="1690578" y="3967961"/>
            <a:ext cx="1415772" cy="369332"/>
          </a:xfrm>
          <a:prstGeom prst="rect">
            <a:avLst/>
          </a:prstGeom>
          <a:noFill/>
        </p:spPr>
        <p:txBody>
          <a:bodyPr wrap="square" rtlCol="0">
            <a:spAutoFit/>
          </a:bodyPr>
          <a:lstStyle/>
          <a:p>
            <a:pPr algn="ctr"/>
            <a:r>
              <a:rPr lang="en-US"/>
              <a:t>Event Hubs</a:t>
            </a:r>
          </a:p>
        </p:txBody>
      </p:sp>
      <p:sp>
        <p:nvSpPr>
          <p:cNvPr id="30" name="Textfeld 29">
            <a:extLst>
              <a:ext uri="{FF2B5EF4-FFF2-40B4-BE49-F238E27FC236}">
                <a16:creationId xmlns:a16="http://schemas.microsoft.com/office/drawing/2014/main" id="{0B60BB5A-3604-47CA-A2F2-C5FDAED93329}"/>
              </a:ext>
            </a:extLst>
          </p:cNvPr>
          <p:cNvSpPr txBox="1"/>
          <p:nvPr/>
        </p:nvSpPr>
        <p:spPr>
          <a:xfrm>
            <a:off x="7683299" y="3693874"/>
            <a:ext cx="3499507" cy="1077218"/>
          </a:xfrm>
          <a:prstGeom prst="rect">
            <a:avLst/>
          </a:prstGeom>
          <a:noFill/>
        </p:spPr>
        <p:txBody>
          <a:bodyPr wrap="square" rtlCol="0">
            <a:spAutoFit/>
          </a:bodyPr>
          <a:lstStyle/>
          <a:p>
            <a:pPr algn="ctr"/>
            <a:r>
              <a:rPr lang="en-US" sz="1600"/>
              <a:t>Partitioned, high-volume, tape-drive-style sequential recording and unlimited, pull-style re-reads of event streams.</a:t>
            </a:r>
          </a:p>
        </p:txBody>
      </p:sp>
      <p:sp>
        <p:nvSpPr>
          <p:cNvPr id="51" name="Textfeld 50">
            <a:extLst>
              <a:ext uri="{FF2B5EF4-FFF2-40B4-BE49-F238E27FC236}">
                <a16:creationId xmlns:a16="http://schemas.microsoft.com/office/drawing/2014/main" id="{C0B98016-2ED8-4680-B516-4A0BD0DCCEC9}"/>
              </a:ext>
            </a:extLst>
          </p:cNvPr>
          <p:cNvSpPr txBox="1"/>
          <p:nvPr/>
        </p:nvSpPr>
        <p:spPr>
          <a:xfrm>
            <a:off x="1788123" y="5526827"/>
            <a:ext cx="1415772" cy="369332"/>
          </a:xfrm>
          <a:prstGeom prst="rect">
            <a:avLst/>
          </a:prstGeom>
          <a:noFill/>
        </p:spPr>
        <p:txBody>
          <a:bodyPr wrap="square" rtlCol="0">
            <a:spAutoFit/>
          </a:bodyPr>
          <a:lstStyle/>
          <a:p>
            <a:pPr algn="ctr"/>
            <a:r>
              <a:rPr lang="en-US"/>
              <a:t>Relay</a:t>
            </a:r>
          </a:p>
        </p:txBody>
      </p:sp>
      <p:sp>
        <p:nvSpPr>
          <p:cNvPr id="60" name="Textfeld 59">
            <a:extLst>
              <a:ext uri="{FF2B5EF4-FFF2-40B4-BE49-F238E27FC236}">
                <a16:creationId xmlns:a16="http://schemas.microsoft.com/office/drawing/2014/main" id="{672D22F9-22D1-429F-8743-F11077EBDE3E}"/>
              </a:ext>
            </a:extLst>
          </p:cNvPr>
          <p:cNvSpPr txBox="1"/>
          <p:nvPr/>
        </p:nvSpPr>
        <p:spPr>
          <a:xfrm>
            <a:off x="7478141" y="5239985"/>
            <a:ext cx="4027388" cy="1077218"/>
          </a:xfrm>
          <a:prstGeom prst="rect">
            <a:avLst/>
          </a:prstGeom>
          <a:noFill/>
        </p:spPr>
        <p:txBody>
          <a:bodyPr wrap="square" rtlCol="0">
            <a:spAutoFit/>
          </a:bodyPr>
          <a:lstStyle/>
          <a:p>
            <a:pPr algn="ctr"/>
            <a:r>
              <a:rPr lang="en-US" sz="1600"/>
              <a:t>Discovery and connectivity service for securely bridging streams across network boundaries in hybrid edge/cloud scenarios.</a:t>
            </a:r>
          </a:p>
        </p:txBody>
      </p:sp>
      <p:pic>
        <p:nvPicPr>
          <p:cNvPr id="1026" name="Picture 2" descr="E-Mail, envelope, gmail - , google - , letztere, mail, message Symbol">
            <a:extLst>
              <a:ext uri="{FF2B5EF4-FFF2-40B4-BE49-F238E27FC236}">
                <a16:creationId xmlns:a16="http://schemas.microsoft.com/office/drawing/2014/main" id="{E6C63D6A-B332-48E5-8B01-E01251273B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95" y="207220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Mail, envelope, gmail - , google - , letztere, mail, message Symbol">
            <a:extLst>
              <a:ext uri="{FF2B5EF4-FFF2-40B4-BE49-F238E27FC236}">
                <a16:creationId xmlns:a16="http://schemas.microsoft.com/office/drawing/2014/main" id="{8628C557-82D0-4A78-987B-4F2F96FEF3E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4866" y="1754251"/>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E-Mail, envelope, gmail - , google - , letztere, mail, message Symbol">
            <a:extLst>
              <a:ext uri="{FF2B5EF4-FFF2-40B4-BE49-F238E27FC236}">
                <a16:creationId xmlns:a16="http://schemas.microsoft.com/office/drawing/2014/main" id="{1A845FBB-3832-4FE3-A500-AE7F9477DF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4866" y="207220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E-Mail, envelope, gmail - , google - , letztere, mail, message Symbol">
            <a:extLst>
              <a:ext uri="{FF2B5EF4-FFF2-40B4-BE49-F238E27FC236}">
                <a16:creationId xmlns:a16="http://schemas.microsoft.com/office/drawing/2014/main" id="{067702B1-F04A-4291-A085-94533DD617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8684" y="2394161"/>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E-Mail, envelope, gmail - , google - , letztere, mail, message Symbol">
            <a:extLst>
              <a:ext uri="{FF2B5EF4-FFF2-40B4-BE49-F238E27FC236}">
                <a16:creationId xmlns:a16="http://schemas.microsoft.com/office/drawing/2014/main" id="{BEBA52AB-6B50-49B4-8DF3-B27D2EE67F7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3895" y="303800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Mail, envelope, gmail - , google - , letztere, mail, message Symbol">
            <a:extLst>
              <a:ext uri="{FF2B5EF4-FFF2-40B4-BE49-F238E27FC236}">
                <a16:creationId xmlns:a16="http://schemas.microsoft.com/office/drawing/2014/main" id="{8C918090-F725-46F6-A726-E325FF9A7A2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4625" y="4040235"/>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E-Mail, envelope, gmail - , google - , letztere, mail, message Symbol">
            <a:extLst>
              <a:ext uri="{FF2B5EF4-FFF2-40B4-BE49-F238E27FC236}">
                <a16:creationId xmlns:a16="http://schemas.microsoft.com/office/drawing/2014/main" id="{81737E68-DC89-484E-B6CD-295A38FC878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4866" y="393124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E-Mail, envelope, gmail - , google - , letztere, mail, message Symbol">
            <a:extLst>
              <a:ext uri="{FF2B5EF4-FFF2-40B4-BE49-F238E27FC236}">
                <a16:creationId xmlns:a16="http://schemas.microsoft.com/office/drawing/2014/main" id="{FC0F94A9-82E0-4E01-9854-F36FB44C51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4866" y="2918887"/>
            <a:ext cx="224784" cy="22478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Gerader Verbinder 43">
            <a:extLst>
              <a:ext uri="{FF2B5EF4-FFF2-40B4-BE49-F238E27FC236}">
                <a16:creationId xmlns:a16="http://schemas.microsoft.com/office/drawing/2014/main" id="{ECA79AF6-7D6D-43FB-8197-4FB519BE0FEF}"/>
              </a:ext>
            </a:extLst>
          </p:cNvPr>
          <p:cNvCxnSpPr/>
          <p:nvPr/>
        </p:nvCxnSpPr>
        <p:spPr>
          <a:xfrm>
            <a:off x="1540701" y="1905854"/>
            <a:ext cx="0" cy="2691697"/>
          </a:xfrm>
          <a:prstGeom prst="line">
            <a:avLst/>
          </a:prstGeom>
        </p:spPr>
        <p:style>
          <a:lnRef idx="3">
            <a:schemeClr val="accent3"/>
          </a:lnRef>
          <a:fillRef idx="0">
            <a:schemeClr val="accent3"/>
          </a:fillRef>
          <a:effectRef idx="2">
            <a:schemeClr val="accent3"/>
          </a:effectRef>
          <a:fontRef idx="minor">
            <a:schemeClr val="tx1"/>
          </a:fontRef>
        </p:style>
      </p:cxnSp>
      <p:sp>
        <p:nvSpPr>
          <p:cNvPr id="45" name="Textfeld 44">
            <a:extLst>
              <a:ext uri="{FF2B5EF4-FFF2-40B4-BE49-F238E27FC236}">
                <a16:creationId xmlns:a16="http://schemas.microsoft.com/office/drawing/2014/main" id="{C63F3ACE-7991-4910-94FC-822847F55CC9}"/>
              </a:ext>
            </a:extLst>
          </p:cNvPr>
          <p:cNvSpPr txBox="1"/>
          <p:nvPr/>
        </p:nvSpPr>
        <p:spPr>
          <a:xfrm>
            <a:off x="568278" y="2864232"/>
            <a:ext cx="853118" cy="646331"/>
          </a:xfrm>
          <a:prstGeom prst="rect">
            <a:avLst/>
          </a:prstGeom>
          <a:noFill/>
        </p:spPr>
        <p:txBody>
          <a:bodyPr wrap="none" rtlCol="0">
            <a:spAutoFit/>
          </a:bodyPr>
          <a:lstStyle/>
          <a:p>
            <a:pPr algn="ctr"/>
            <a:r>
              <a:rPr lang="en-US" sz="1200"/>
              <a:t>Message</a:t>
            </a:r>
            <a:br>
              <a:rPr lang="en-US" sz="1200"/>
            </a:br>
            <a:r>
              <a:rPr lang="en-US" sz="1200"/>
              <a:t>Oriented</a:t>
            </a:r>
            <a:br>
              <a:rPr lang="en-US" sz="1200"/>
            </a:br>
            <a:r>
              <a:rPr lang="en-US" sz="1200"/>
              <a:t>Services</a:t>
            </a:r>
          </a:p>
        </p:txBody>
      </p:sp>
      <p:cxnSp>
        <p:nvCxnSpPr>
          <p:cNvPr id="47" name="Gerader Verbinder 46">
            <a:extLst>
              <a:ext uri="{FF2B5EF4-FFF2-40B4-BE49-F238E27FC236}">
                <a16:creationId xmlns:a16="http://schemas.microsoft.com/office/drawing/2014/main" id="{09B34313-A7D6-4DFB-B7D2-34398650157B}"/>
              </a:ext>
            </a:extLst>
          </p:cNvPr>
          <p:cNvCxnSpPr>
            <a:cxnSpLocks/>
          </p:cNvCxnSpPr>
          <p:nvPr/>
        </p:nvCxnSpPr>
        <p:spPr>
          <a:xfrm flipH="1">
            <a:off x="1551439" y="5109602"/>
            <a:ext cx="2087" cy="1191297"/>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feld 49">
            <a:extLst>
              <a:ext uri="{FF2B5EF4-FFF2-40B4-BE49-F238E27FC236}">
                <a16:creationId xmlns:a16="http://schemas.microsoft.com/office/drawing/2014/main" id="{E1220709-B10E-4388-9962-71FBE0B3F437}"/>
              </a:ext>
            </a:extLst>
          </p:cNvPr>
          <p:cNvSpPr txBox="1"/>
          <p:nvPr/>
        </p:nvSpPr>
        <p:spPr>
          <a:xfrm>
            <a:off x="419445" y="5496389"/>
            <a:ext cx="1150783" cy="461665"/>
          </a:xfrm>
          <a:prstGeom prst="rect">
            <a:avLst/>
          </a:prstGeom>
          <a:noFill/>
        </p:spPr>
        <p:txBody>
          <a:bodyPr wrap="square" rtlCol="0">
            <a:spAutoFit/>
          </a:bodyPr>
          <a:lstStyle/>
          <a:p>
            <a:pPr algn="ctr"/>
            <a:r>
              <a:rPr lang="en-US" sz="1200"/>
              <a:t>Connectivity</a:t>
            </a:r>
            <a:br>
              <a:rPr lang="en-US" sz="1200"/>
            </a:br>
            <a:r>
              <a:rPr lang="en-US" sz="1200"/>
              <a:t>Services</a:t>
            </a:r>
          </a:p>
        </p:txBody>
      </p:sp>
      <p:sp>
        <p:nvSpPr>
          <p:cNvPr id="49" name="Pfeil: nach links und rechts 48">
            <a:extLst>
              <a:ext uri="{FF2B5EF4-FFF2-40B4-BE49-F238E27FC236}">
                <a16:creationId xmlns:a16="http://schemas.microsoft.com/office/drawing/2014/main" id="{F7350A33-9AF2-47B4-8548-3290EBEF6C04}"/>
              </a:ext>
            </a:extLst>
          </p:cNvPr>
          <p:cNvSpPr/>
          <p:nvPr/>
        </p:nvSpPr>
        <p:spPr>
          <a:xfrm>
            <a:off x="3479615" y="5624703"/>
            <a:ext cx="3664396" cy="307782"/>
          </a:xfrm>
          <a:prstGeom prst="leftRigh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BEB94DF5-3DD9-46B6-B7D4-33133B2856DD}"/>
              </a:ext>
            </a:extLst>
          </p:cNvPr>
          <p:cNvSpPr/>
          <p:nvPr/>
        </p:nvSpPr>
        <p:spPr>
          <a:xfrm>
            <a:off x="4501151" y="5317791"/>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02210E4A-D4C2-483A-B316-2DACAE172B7A}"/>
              </a:ext>
            </a:extLst>
          </p:cNvPr>
          <p:cNvSpPr/>
          <p:nvPr/>
        </p:nvSpPr>
        <p:spPr>
          <a:xfrm>
            <a:off x="4613428" y="5364543"/>
            <a:ext cx="720326" cy="720326"/>
          </a:xfrm>
          <a:prstGeom prst="rect">
            <a:avLst/>
          </a:prstGeom>
          <a: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028" name="Picture 4" descr="Firewall Symbol">
            <a:extLst>
              <a:ext uri="{FF2B5EF4-FFF2-40B4-BE49-F238E27FC236}">
                <a16:creationId xmlns:a16="http://schemas.microsoft.com/office/drawing/2014/main" id="{8A4DCD80-8460-4400-9BFB-82C4325417E3}"/>
              </a:ext>
            </a:extLst>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05610" y="5160675"/>
            <a:ext cx="356129" cy="356129"/>
          </a:xfrm>
          <a:prstGeom prst="rect">
            <a:avLst/>
          </a:prstGeom>
          <a:noFill/>
          <a:extLst>
            <a:ext uri="{909E8E84-426E-40DD-AFC4-6F175D3DCCD1}">
              <a14:hiddenFill xmlns:a14="http://schemas.microsoft.com/office/drawing/2010/main">
                <a:solidFill>
                  <a:srgbClr val="FFFFFF"/>
                </a:solidFill>
              </a14:hiddenFill>
            </a:ext>
          </a:extLst>
        </p:spPr>
      </p:pic>
      <p:sp>
        <p:nvSpPr>
          <p:cNvPr id="53" name="Rechteck 52">
            <a:extLst>
              <a:ext uri="{FF2B5EF4-FFF2-40B4-BE49-F238E27FC236}">
                <a16:creationId xmlns:a16="http://schemas.microsoft.com/office/drawing/2014/main" id="{80B31BA2-23B4-4E19-80ED-03AC636876EF}"/>
              </a:ext>
            </a:extLst>
          </p:cNvPr>
          <p:cNvSpPr/>
          <p:nvPr/>
        </p:nvSpPr>
        <p:spPr>
          <a:xfrm>
            <a:off x="6134818" y="5563629"/>
            <a:ext cx="84558" cy="4779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6" name="Picture 4" descr="Firewall Symbol">
            <a:extLst>
              <a:ext uri="{FF2B5EF4-FFF2-40B4-BE49-F238E27FC236}">
                <a16:creationId xmlns:a16="http://schemas.microsoft.com/office/drawing/2014/main" id="{40D5DD88-6D45-4F32-8A8F-FAB67AA9EB19}"/>
              </a:ext>
            </a:extLst>
          </p:cNvPr>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71069" y="5144096"/>
            <a:ext cx="356129" cy="356129"/>
          </a:xfrm>
          <a:prstGeom prst="rect">
            <a:avLst/>
          </a:prstGeom>
          <a:noFill/>
          <a:extLst>
            <a:ext uri="{909E8E84-426E-40DD-AFC4-6F175D3DCCD1}">
              <a14:hiddenFill xmlns:a14="http://schemas.microsoft.com/office/drawing/2010/main">
                <a:solidFill>
                  <a:srgbClr val="FFFFFF"/>
                </a:solidFill>
              </a14:hiddenFill>
            </a:ext>
          </a:extLst>
        </p:spPr>
      </p:pic>
      <p:sp>
        <p:nvSpPr>
          <p:cNvPr id="57" name="Rechteck 56">
            <a:extLst>
              <a:ext uri="{FF2B5EF4-FFF2-40B4-BE49-F238E27FC236}">
                <a16:creationId xmlns:a16="http://schemas.microsoft.com/office/drawing/2014/main" id="{9F1B51BC-08A6-46DB-9851-F26BCDC8BE4D}"/>
              </a:ext>
            </a:extLst>
          </p:cNvPr>
          <p:cNvSpPr/>
          <p:nvPr/>
        </p:nvSpPr>
        <p:spPr>
          <a:xfrm>
            <a:off x="3900277" y="5547050"/>
            <a:ext cx="84558" cy="4779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Ellipse 53">
            <a:extLst>
              <a:ext uri="{FF2B5EF4-FFF2-40B4-BE49-F238E27FC236}">
                <a16:creationId xmlns:a16="http://schemas.microsoft.com/office/drawing/2014/main" id="{36F3C17D-E15A-4EBA-9751-0BD7E9D907E1}"/>
              </a:ext>
            </a:extLst>
          </p:cNvPr>
          <p:cNvSpPr/>
          <p:nvPr/>
        </p:nvSpPr>
        <p:spPr>
          <a:xfrm>
            <a:off x="3190506" y="5671545"/>
            <a:ext cx="213044" cy="2140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Ellipse 58">
            <a:extLst>
              <a:ext uri="{FF2B5EF4-FFF2-40B4-BE49-F238E27FC236}">
                <a16:creationId xmlns:a16="http://schemas.microsoft.com/office/drawing/2014/main" id="{A8A32DBD-8BFC-48AE-B9F2-7C2A90E20A38}"/>
              </a:ext>
            </a:extLst>
          </p:cNvPr>
          <p:cNvSpPr/>
          <p:nvPr/>
        </p:nvSpPr>
        <p:spPr>
          <a:xfrm>
            <a:off x="7204554" y="5695564"/>
            <a:ext cx="213044" cy="2140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Textfeld 54">
            <a:extLst>
              <a:ext uri="{FF2B5EF4-FFF2-40B4-BE49-F238E27FC236}">
                <a16:creationId xmlns:a16="http://schemas.microsoft.com/office/drawing/2014/main" id="{D7BC6961-84F2-4B7D-8AAE-C50A9A2677AD}"/>
              </a:ext>
            </a:extLst>
          </p:cNvPr>
          <p:cNvSpPr txBox="1"/>
          <p:nvPr/>
        </p:nvSpPr>
        <p:spPr>
          <a:xfrm>
            <a:off x="3484219" y="3231143"/>
            <a:ext cx="699230" cy="584775"/>
          </a:xfrm>
          <a:prstGeom prst="rect">
            <a:avLst/>
          </a:prstGeom>
          <a:noFill/>
        </p:spPr>
        <p:txBody>
          <a:bodyPr wrap="none" rtlCol="0">
            <a:spAutoFit/>
          </a:bodyPr>
          <a:lstStyle/>
          <a:p>
            <a:pPr algn="ctr"/>
            <a:r>
              <a:rPr lang="en-US" sz="800"/>
              <a:t>HTTP</a:t>
            </a:r>
            <a:br>
              <a:rPr lang="en-US" sz="800"/>
            </a:br>
            <a:r>
              <a:rPr lang="en-US" sz="800"/>
              <a:t>AMQP/WS</a:t>
            </a:r>
            <a:br>
              <a:rPr lang="en-US" sz="800"/>
            </a:br>
            <a:br>
              <a:rPr lang="en-US" sz="800"/>
            </a:br>
            <a:endParaRPr lang="en-US" sz="800"/>
          </a:p>
        </p:txBody>
      </p:sp>
      <p:sp>
        <p:nvSpPr>
          <p:cNvPr id="62" name="Textfeld 61">
            <a:extLst>
              <a:ext uri="{FF2B5EF4-FFF2-40B4-BE49-F238E27FC236}">
                <a16:creationId xmlns:a16="http://schemas.microsoft.com/office/drawing/2014/main" id="{DD04735D-E920-4A7A-ADD7-5AD42048AC99}"/>
              </a:ext>
            </a:extLst>
          </p:cNvPr>
          <p:cNvSpPr txBox="1"/>
          <p:nvPr/>
        </p:nvSpPr>
        <p:spPr>
          <a:xfrm>
            <a:off x="3496488" y="4263848"/>
            <a:ext cx="699230" cy="461665"/>
          </a:xfrm>
          <a:prstGeom prst="rect">
            <a:avLst/>
          </a:prstGeom>
          <a:noFill/>
        </p:spPr>
        <p:txBody>
          <a:bodyPr wrap="none" rtlCol="0">
            <a:spAutoFit/>
          </a:bodyPr>
          <a:lstStyle/>
          <a:p>
            <a:pPr algn="ctr"/>
            <a:r>
              <a:rPr lang="en-US" sz="800"/>
              <a:t>HTTP</a:t>
            </a:r>
            <a:br>
              <a:rPr lang="en-US" sz="800"/>
            </a:br>
            <a:r>
              <a:rPr lang="en-US" sz="800"/>
              <a:t>AMQP/WS</a:t>
            </a:r>
            <a:br>
              <a:rPr lang="en-US" sz="800"/>
            </a:br>
            <a:r>
              <a:rPr lang="en-US" sz="800"/>
              <a:t>KRPC</a:t>
            </a:r>
          </a:p>
        </p:txBody>
      </p:sp>
      <p:sp>
        <p:nvSpPr>
          <p:cNvPr id="63" name="Textfeld 62">
            <a:extLst>
              <a:ext uri="{FF2B5EF4-FFF2-40B4-BE49-F238E27FC236}">
                <a16:creationId xmlns:a16="http://schemas.microsoft.com/office/drawing/2014/main" id="{83BAFDD5-7053-449D-A521-5F7119A6C21B}"/>
              </a:ext>
            </a:extLst>
          </p:cNvPr>
          <p:cNvSpPr txBox="1"/>
          <p:nvPr/>
        </p:nvSpPr>
        <p:spPr>
          <a:xfrm>
            <a:off x="3453257" y="2271918"/>
            <a:ext cx="776175" cy="338554"/>
          </a:xfrm>
          <a:prstGeom prst="rect">
            <a:avLst/>
          </a:prstGeom>
          <a:noFill/>
        </p:spPr>
        <p:txBody>
          <a:bodyPr wrap="none" rtlCol="0">
            <a:spAutoFit/>
          </a:bodyPr>
          <a:lstStyle/>
          <a:p>
            <a:pPr algn="ctr"/>
            <a:r>
              <a:rPr lang="en-US" sz="800"/>
              <a:t>HTTP</a:t>
            </a:r>
            <a:br>
              <a:rPr lang="en-US" sz="800"/>
            </a:br>
            <a:r>
              <a:rPr lang="en-US" sz="800"/>
              <a:t>(AMQP/WS)</a:t>
            </a:r>
          </a:p>
        </p:txBody>
      </p:sp>
      <p:sp>
        <p:nvSpPr>
          <p:cNvPr id="64" name="Textfeld 63">
            <a:extLst>
              <a:ext uri="{FF2B5EF4-FFF2-40B4-BE49-F238E27FC236}">
                <a16:creationId xmlns:a16="http://schemas.microsoft.com/office/drawing/2014/main" id="{F5CE8FA4-4A96-4DB5-BCC0-761225310F58}"/>
              </a:ext>
            </a:extLst>
          </p:cNvPr>
          <p:cNvSpPr txBox="1"/>
          <p:nvPr/>
        </p:nvSpPr>
        <p:spPr>
          <a:xfrm>
            <a:off x="3771069" y="6063118"/>
            <a:ext cx="333746" cy="215444"/>
          </a:xfrm>
          <a:prstGeom prst="rect">
            <a:avLst/>
          </a:prstGeom>
          <a:noFill/>
        </p:spPr>
        <p:txBody>
          <a:bodyPr wrap="none" rtlCol="0">
            <a:spAutoFit/>
          </a:bodyPr>
          <a:lstStyle/>
          <a:p>
            <a:pPr algn="ctr"/>
            <a:r>
              <a:rPr lang="en-US" sz="800"/>
              <a:t>WS</a:t>
            </a:r>
          </a:p>
        </p:txBody>
      </p:sp>
      <p:sp>
        <p:nvSpPr>
          <p:cNvPr id="15" name="Pfeil: 180-Grad 14">
            <a:extLst>
              <a:ext uri="{FF2B5EF4-FFF2-40B4-BE49-F238E27FC236}">
                <a16:creationId xmlns:a16="http://schemas.microsoft.com/office/drawing/2014/main" id="{A9E97230-F1FC-4090-B017-F5DE25BC1E43}"/>
              </a:ext>
            </a:extLst>
          </p:cNvPr>
          <p:cNvSpPr/>
          <p:nvPr/>
        </p:nvSpPr>
        <p:spPr>
          <a:xfrm rot="16200000">
            <a:off x="6484044" y="3439498"/>
            <a:ext cx="469392" cy="142626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940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E38F7-B5F3-4EF6-95A0-965FD0FC455B}"/>
              </a:ext>
            </a:extLst>
          </p:cNvPr>
          <p:cNvSpPr>
            <a:spLocks noGrp="1"/>
          </p:cNvSpPr>
          <p:nvPr>
            <p:ph type="title"/>
          </p:nvPr>
        </p:nvSpPr>
        <p:spPr/>
        <p:txBody>
          <a:bodyPr/>
          <a:lstStyle/>
          <a:p>
            <a:r>
              <a:rPr lang="de-DE"/>
              <a:t>Azure </a:t>
            </a:r>
            <a:r>
              <a:rPr lang="de-DE" err="1"/>
              <a:t>Compatible</a:t>
            </a:r>
            <a:r>
              <a:rPr lang="de-DE"/>
              <a:t>, </a:t>
            </a:r>
            <a:r>
              <a:rPr lang="de-DE" err="1"/>
              <a:t>Generic</a:t>
            </a:r>
            <a:r>
              <a:rPr lang="de-DE"/>
              <a:t> AMQP 1.0 Clients </a:t>
            </a:r>
            <a:endParaRPr lang="en-US"/>
          </a:p>
        </p:txBody>
      </p:sp>
      <p:graphicFrame>
        <p:nvGraphicFramePr>
          <p:cNvPr id="5" name="Table 5">
            <a:extLst>
              <a:ext uri="{FF2B5EF4-FFF2-40B4-BE49-F238E27FC236}">
                <a16:creationId xmlns:a16="http://schemas.microsoft.com/office/drawing/2014/main" id="{C4E0DBD4-6514-4896-827C-94C8E47D9D8C}"/>
              </a:ext>
            </a:extLst>
          </p:cNvPr>
          <p:cNvGraphicFramePr>
            <a:graphicFrameLocks noGrp="1"/>
          </p:cNvGraphicFramePr>
          <p:nvPr/>
        </p:nvGraphicFramePr>
        <p:xfrm>
          <a:off x="457200" y="1400129"/>
          <a:ext cx="11430002" cy="5258026"/>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4128209682"/>
                    </a:ext>
                  </a:extLst>
                </a:gridCol>
                <a:gridCol w="5715001">
                  <a:extLst>
                    <a:ext uri="{9D8B030D-6E8A-4147-A177-3AD203B41FA5}">
                      <a16:colId xmlns:a16="http://schemas.microsoft.com/office/drawing/2014/main" val="2739058693"/>
                    </a:ext>
                  </a:extLst>
                </a:gridCol>
              </a:tblGrid>
              <a:tr h="445891">
                <a:tc>
                  <a:txBody>
                    <a:bodyPr/>
                    <a:lstStyle/>
                    <a:p>
                      <a:r>
                        <a:rPr lang="en-US" sz="1400">
                          <a:solidFill>
                            <a:schemeClr val="bg1"/>
                          </a:solidFill>
                        </a:rPr>
                        <a:t>Client Stack</a:t>
                      </a:r>
                    </a:p>
                  </a:txBody>
                  <a:tcPr anchor="ctr"/>
                </a:tc>
                <a:tc>
                  <a:txBody>
                    <a:bodyPr/>
                    <a:lstStyle/>
                    <a:p>
                      <a:r>
                        <a:rPr lang="en-US" sz="1400">
                          <a:solidFill>
                            <a:schemeClr val="bg1"/>
                          </a:solidFill>
                        </a:rPr>
                        <a:t>URL</a:t>
                      </a:r>
                    </a:p>
                  </a:txBody>
                  <a:tcPr anchor="ctr"/>
                </a:tc>
                <a:extLst>
                  <a:ext uri="{0D108BD9-81ED-4DB2-BD59-A6C34878D82A}">
                    <a16:rowId xmlns:a16="http://schemas.microsoft.com/office/drawing/2014/main" val="386779325"/>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Proton-C (Go, Python, Ruby, C++)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718617418"/>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Messaging API</a:t>
                      </a:r>
                    </a:p>
                  </a:txBody>
                  <a:tcPr anchor="ctr"/>
                </a:tc>
                <a:tc>
                  <a:txBody>
                    <a:bodyPr/>
                    <a:lstStyle/>
                    <a:p>
                      <a:r>
                        <a:rPr lang="en-US" sz="1400">
                          <a:solidFill>
                            <a:schemeClr val="tx1">
                              <a:lumMod val="95000"/>
                              <a:lumOff val="5000"/>
                            </a:schemeClr>
                          </a:solidFill>
                        </a:rPr>
                        <a:t>https://qpid.apache.org/components/messaging-api</a:t>
                      </a:r>
                    </a:p>
                  </a:txBody>
                  <a:tcPr anchor="ctr"/>
                </a:tc>
                <a:extLst>
                  <a:ext uri="{0D108BD9-81ED-4DB2-BD59-A6C34878D82A}">
                    <a16:rowId xmlns:a16="http://schemas.microsoft.com/office/drawing/2014/main" val="3322275602"/>
                  </a:ext>
                </a:extLst>
              </a:tr>
              <a:tr h="445891">
                <a:tc>
                  <a:txBody>
                    <a:bodyPr/>
                    <a:lstStyle/>
                    <a:p>
                      <a:r>
                        <a:rPr lang="de-DE" sz="1400" b="1">
                          <a:solidFill>
                            <a:schemeClr val="tx1">
                              <a:lumMod val="95000"/>
                              <a:lumOff val="5000"/>
                            </a:schemeClr>
                          </a:solidFill>
                        </a:rPr>
                        <a:t>Apache </a:t>
                      </a:r>
                      <a:r>
                        <a:rPr lang="de-DE" sz="1400" b="1" err="1">
                          <a:solidFill>
                            <a:schemeClr val="tx1">
                              <a:lumMod val="95000"/>
                              <a:lumOff val="5000"/>
                            </a:schemeClr>
                          </a:solidFill>
                        </a:rPr>
                        <a:t>Qpid</a:t>
                      </a:r>
                      <a:r>
                        <a:rPr lang="de-DE" sz="1400" b="1">
                          <a:solidFill>
                            <a:schemeClr val="tx1">
                              <a:lumMod val="95000"/>
                              <a:lumOff val="5000"/>
                            </a:schemeClr>
                          </a:solidFill>
                        </a:rPr>
                        <a:t> Proton-J </a:t>
                      </a:r>
                      <a:endParaRPr lang="en-US" sz="1400" b="1">
                        <a:solidFill>
                          <a:schemeClr val="tx1">
                            <a:lumMod val="95000"/>
                            <a:lumOff val="5000"/>
                          </a:schemeClr>
                        </a:solidFill>
                      </a:endParaRPr>
                    </a:p>
                  </a:txBody>
                  <a:tcPr anchor="ct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0">
                          <a:solidFill>
                            <a:schemeClr val="tx1">
                              <a:lumMod val="95000"/>
                              <a:lumOff val="5000"/>
                            </a:schemeClr>
                          </a:solidFill>
                          <a:latin typeface="+mn-lt"/>
                        </a:rPr>
                        <a:t>https://qpid.apache.org/proton/</a:t>
                      </a:r>
                    </a:p>
                  </a:txBody>
                  <a:tcPr anchor="ctr"/>
                </a:tc>
                <a:extLst>
                  <a:ext uri="{0D108BD9-81ED-4DB2-BD59-A6C34878D82A}">
                    <a16:rowId xmlns:a16="http://schemas.microsoft.com/office/drawing/2014/main" val="360168908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Apache NMS AMQP</a:t>
                      </a:r>
                    </a:p>
                  </a:txBody>
                  <a:tcPr anchor="ctr"/>
                </a:tc>
                <a:tc>
                  <a:txBody>
                    <a:bodyPr/>
                    <a:lstStyle/>
                    <a:p>
                      <a:r>
                        <a:rPr lang="en-US" sz="1400">
                          <a:solidFill>
                            <a:schemeClr val="tx1">
                              <a:lumMod val="95000"/>
                              <a:lumOff val="5000"/>
                            </a:schemeClr>
                          </a:solidFill>
                        </a:rPr>
                        <a:t>https://activemq.apache.org/components/nms/providers/amqp/</a:t>
                      </a:r>
                    </a:p>
                  </a:txBody>
                  <a:tcPr anchor="ctr"/>
                </a:tc>
                <a:extLst>
                  <a:ext uri="{0D108BD9-81ED-4DB2-BD59-A6C34878D82A}">
                    <a16:rowId xmlns:a16="http://schemas.microsoft.com/office/drawing/2014/main" val="1154534535"/>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AMQP .NET Lite (all </a:t>
                      </a:r>
                      <a:r>
                        <a:rPr lang="de-DE" sz="1400" b="1" err="1">
                          <a:solidFill>
                            <a:schemeClr val="tx1">
                              <a:lumMod val="95000"/>
                              <a:lumOff val="5000"/>
                            </a:schemeClr>
                          </a:solidFill>
                        </a:rPr>
                        <a:t>variants</a:t>
                      </a:r>
                      <a:r>
                        <a:rPr lang="de-DE" sz="1400" b="1">
                          <a:solidFill>
                            <a:schemeClr val="tx1">
                              <a:lumMod val="95000"/>
                              <a:lumOff val="5000"/>
                            </a:schemeClr>
                          </a:solidFill>
                        </a:rPr>
                        <a:t> of .NET, incl. Nano &amp; Micro)</a:t>
                      </a:r>
                    </a:p>
                  </a:txBody>
                  <a:tcPr anchor="ctr"/>
                </a:tc>
                <a:tc>
                  <a:txBody>
                    <a:bodyPr/>
                    <a:lstStyle/>
                    <a:p>
                      <a:r>
                        <a:rPr lang="en-US" sz="1400">
                          <a:solidFill>
                            <a:schemeClr val="tx1">
                              <a:lumMod val="95000"/>
                              <a:lumOff val="5000"/>
                            </a:schemeClr>
                          </a:solidFill>
                        </a:rPr>
                        <a:t>https://github.com/Azure/amqpnetlite</a:t>
                      </a:r>
                    </a:p>
                  </a:txBody>
                  <a:tcPr anchor="ctr"/>
                </a:tc>
                <a:extLst>
                  <a:ext uri="{0D108BD9-81ED-4DB2-BD59-A6C34878D82A}">
                    <a16:rowId xmlns:a16="http://schemas.microsoft.com/office/drawing/2014/main" val="3508215372"/>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AMQP (our own </a:t>
                      </a:r>
                      <a:r>
                        <a:rPr lang="de-DE" sz="1400" b="1" err="1">
                          <a:solidFill>
                            <a:schemeClr val="tx1">
                              <a:lumMod val="95000"/>
                              <a:lumOff val="5000"/>
                            </a:schemeClr>
                          </a:solidFill>
                        </a:rPr>
                        <a:t>server</a:t>
                      </a:r>
                      <a:r>
                        <a:rPr lang="de-DE" sz="1400" b="1">
                          <a:solidFill>
                            <a:schemeClr val="tx1">
                              <a:lumMod val="95000"/>
                              <a:lumOff val="5000"/>
                            </a:schemeClr>
                          </a:solidFill>
                        </a:rPr>
                        <a:t> </a:t>
                      </a:r>
                      <a:r>
                        <a:rPr lang="de-DE" sz="1400" b="1" err="1">
                          <a:solidFill>
                            <a:schemeClr val="tx1">
                              <a:lumMod val="95000"/>
                              <a:lumOff val="5000"/>
                            </a:schemeClr>
                          </a:solidFill>
                        </a:rPr>
                        <a:t>stack</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https://github.com/Azure/azure-amqp</a:t>
                      </a:r>
                    </a:p>
                  </a:txBody>
                  <a:tcPr anchor="ctr"/>
                </a:tc>
                <a:extLst>
                  <a:ext uri="{0D108BD9-81ED-4DB2-BD59-A6C34878D82A}">
                    <a16:rowId xmlns:a16="http://schemas.microsoft.com/office/drawing/2014/main" val="586332093"/>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Azure </a:t>
                      </a:r>
                      <a:r>
                        <a:rPr lang="de-DE" sz="1400" b="1" err="1">
                          <a:solidFill>
                            <a:schemeClr val="tx1">
                              <a:lumMod val="95000"/>
                              <a:lumOff val="5000"/>
                            </a:schemeClr>
                          </a:solidFill>
                        </a:rPr>
                        <a:t>uAMQP</a:t>
                      </a:r>
                      <a:r>
                        <a:rPr lang="de-DE" sz="1400" b="1">
                          <a:solidFill>
                            <a:schemeClr val="tx1">
                              <a:lumMod val="95000"/>
                              <a:lumOff val="5000"/>
                            </a:schemeClr>
                          </a:solidFill>
                        </a:rPr>
                        <a:t> C (Python, PHP)</a:t>
                      </a:r>
                    </a:p>
                  </a:txBody>
                  <a:tcPr anchor="ctr"/>
                </a:tc>
                <a:tc>
                  <a:txBody>
                    <a:bodyPr/>
                    <a:lstStyle/>
                    <a:p>
                      <a:r>
                        <a:rPr lang="en-US" sz="1400">
                          <a:solidFill>
                            <a:schemeClr val="tx1">
                              <a:lumMod val="95000"/>
                              <a:lumOff val="5000"/>
                            </a:schemeClr>
                          </a:solidFill>
                        </a:rPr>
                        <a:t>https://github.com/Azure/azure-uamqp-c</a:t>
                      </a:r>
                      <a:br>
                        <a:rPr lang="en-US" sz="1400">
                          <a:solidFill>
                            <a:schemeClr val="tx1">
                              <a:lumMod val="95000"/>
                              <a:lumOff val="5000"/>
                            </a:schemeClr>
                          </a:solidFill>
                        </a:rPr>
                      </a:br>
                      <a:r>
                        <a:rPr lang="en-US" sz="1400">
                          <a:solidFill>
                            <a:schemeClr val="tx1">
                              <a:lumMod val="95000"/>
                              <a:lumOff val="5000"/>
                            </a:schemeClr>
                          </a:solidFill>
                        </a:rPr>
                        <a:t>https://github.com/Azure/azure-uamqp-python</a:t>
                      </a:r>
                    </a:p>
                  </a:txBody>
                  <a:tcPr anchor="ctr"/>
                </a:tc>
                <a:extLst>
                  <a:ext uri="{0D108BD9-81ED-4DB2-BD59-A6C34878D82A}">
                    <a16:rowId xmlns:a16="http://schemas.microsoft.com/office/drawing/2014/main" val="3419410130"/>
                  </a:ext>
                </a:extLst>
              </a:tr>
              <a:tr h="516130">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Rhea (</a:t>
                      </a:r>
                      <a:r>
                        <a:rPr lang="de-DE" sz="1400" b="1" err="1">
                          <a:solidFill>
                            <a:schemeClr val="tx1">
                              <a:lumMod val="95000"/>
                              <a:lumOff val="5000"/>
                            </a:schemeClr>
                          </a:solidFill>
                        </a:rPr>
                        <a:t>NodeJS</a:t>
                      </a:r>
                      <a:r>
                        <a:rPr lang="de-DE" sz="1400" b="1">
                          <a:solidFill>
                            <a:schemeClr val="tx1">
                              <a:lumMod val="95000"/>
                              <a:lumOff val="5000"/>
                            </a:schemeClr>
                          </a:solidFill>
                        </a:rPr>
                        <a:t>)</a:t>
                      </a:r>
                    </a:p>
                  </a:txBody>
                  <a:tcPr anchor="ctr"/>
                </a:tc>
                <a:tc>
                  <a:txBody>
                    <a:bodyPr/>
                    <a:lstStyle/>
                    <a:p>
                      <a:r>
                        <a:rPr lang="en-US" sz="1400">
                          <a:solidFill>
                            <a:schemeClr val="tx1">
                              <a:lumMod val="95000"/>
                              <a:lumOff val="5000"/>
                            </a:schemeClr>
                          </a:solidFill>
                        </a:rPr>
                        <a:t>https://github.com/amqp/rhea</a:t>
                      </a:r>
                    </a:p>
                  </a:txBody>
                  <a:tcPr anchor="ctr"/>
                </a:tc>
                <a:extLst>
                  <a:ext uri="{0D108BD9-81ED-4DB2-BD59-A6C34878D82A}">
                    <a16:rowId xmlns:a16="http://schemas.microsoft.com/office/drawing/2014/main" val="3651371511"/>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a:solidFill>
                            <a:schemeClr val="tx1">
                              <a:lumMod val="95000"/>
                              <a:lumOff val="5000"/>
                            </a:schemeClr>
                          </a:solidFill>
                        </a:rPr>
                        <a:t>Go AMQP</a:t>
                      </a:r>
                    </a:p>
                  </a:txBody>
                  <a:tcPr anchor="ctr"/>
                </a:tc>
                <a:tc>
                  <a:txBody>
                    <a:bodyPr/>
                    <a:lstStyle/>
                    <a:p>
                      <a:r>
                        <a:rPr lang="en-US" sz="1400">
                          <a:solidFill>
                            <a:schemeClr val="tx1">
                              <a:lumMod val="95000"/>
                              <a:lumOff val="5000"/>
                            </a:schemeClr>
                          </a:solidFill>
                        </a:rPr>
                        <a:t>https://github.com/Azure/go-amqp</a:t>
                      </a:r>
                    </a:p>
                  </a:txBody>
                  <a:tcPr anchor="ctr"/>
                </a:tc>
                <a:extLst>
                  <a:ext uri="{0D108BD9-81ED-4DB2-BD59-A6C34878D82A}">
                    <a16:rowId xmlns:a16="http://schemas.microsoft.com/office/drawing/2014/main" val="224399973"/>
                  </a:ext>
                </a:extLst>
              </a:tr>
              <a:tr h="445891">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de-DE" sz="1400" b="1" err="1">
                          <a:solidFill>
                            <a:schemeClr val="tx1">
                              <a:lumMod val="95000"/>
                              <a:lumOff val="5000"/>
                            </a:schemeClr>
                          </a:solidFill>
                        </a:rPr>
                        <a:t>Vert.X</a:t>
                      </a:r>
                      <a:r>
                        <a:rPr lang="de-DE" sz="1400" b="1">
                          <a:solidFill>
                            <a:schemeClr val="tx1">
                              <a:lumMod val="95000"/>
                              <a:lumOff val="5000"/>
                            </a:schemeClr>
                          </a:solidFill>
                        </a:rPr>
                        <a:t> AMQP Client</a:t>
                      </a:r>
                    </a:p>
                  </a:txBody>
                  <a:tcPr anchor="ctr"/>
                </a:tc>
                <a:tc>
                  <a:txBody>
                    <a:bodyPr/>
                    <a:lstStyle/>
                    <a:p>
                      <a:r>
                        <a:rPr lang="en-US" sz="1400">
                          <a:solidFill>
                            <a:schemeClr val="tx1">
                              <a:lumMod val="95000"/>
                              <a:lumOff val="5000"/>
                            </a:schemeClr>
                          </a:solidFill>
                        </a:rPr>
                        <a:t>https://vertx.io/docs/vertx-amqp-client/java/</a:t>
                      </a:r>
                    </a:p>
                  </a:txBody>
                  <a:tcPr anchor="ctr"/>
                </a:tc>
                <a:extLst>
                  <a:ext uri="{0D108BD9-81ED-4DB2-BD59-A6C34878D82A}">
                    <a16:rowId xmlns:a16="http://schemas.microsoft.com/office/drawing/2014/main" val="4148036862"/>
                  </a:ext>
                </a:extLst>
              </a:tr>
            </a:tbl>
          </a:graphicData>
        </a:graphic>
      </p:graphicFrame>
    </p:spTree>
    <p:extLst>
      <p:ext uri="{BB962C8B-B14F-4D97-AF65-F5344CB8AC3E}">
        <p14:creationId xmlns:p14="http://schemas.microsoft.com/office/powerpoint/2010/main" val="3923307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Apache Kafka</a:t>
            </a:r>
            <a:endParaRPr lang="en-US"/>
          </a:p>
        </p:txBody>
      </p:sp>
      <p:sp>
        <p:nvSpPr>
          <p:cNvPr id="3" name="Inhaltsplatzhalter 2"/>
          <p:cNvSpPr>
            <a:spLocks noGrp="1"/>
          </p:cNvSpPr>
          <p:nvPr>
            <p:ph idx="1"/>
          </p:nvPr>
        </p:nvSpPr>
        <p:spPr>
          <a:xfrm>
            <a:off x="748179" y="1464161"/>
            <a:ext cx="9442878" cy="2286000"/>
          </a:xfrm>
        </p:spPr>
        <p:txBody>
          <a:bodyPr>
            <a:normAutofit fontScale="92500" lnSpcReduction="10000"/>
          </a:bodyPr>
          <a:lstStyle/>
          <a:p>
            <a:pPr marL="228600" lvl="1">
              <a:lnSpc>
                <a:spcPct val="100000"/>
              </a:lnSpc>
              <a:spcBef>
                <a:spcPts val="600"/>
              </a:spcBef>
            </a:pPr>
            <a:r>
              <a:rPr lang="en-US"/>
              <a:t>The Apache Kafka protocol is a project-specific </a:t>
            </a:r>
            <a:br>
              <a:rPr lang="en-US"/>
            </a:br>
            <a:r>
              <a:rPr lang="en-US"/>
              <a:t>request/response protocol for the Apache Kafka broker</a:t>
            </a:r>
          </a:p>
          <a:p>
            <a:pPr marL="685800" lvl="2">
              <a:lnSpc>
                <a:spcPct val="100000"/>
              </a:lnSpc>
              <a:spcBef>
                <a:spcPts val="600"/>
              </a:spcBef>
            </a:pPr>
            <a:r>
              <a:rPr lang="en-US"/>
              <a:t>SASL preamble for authentication</a:t>
            </a:r>
          </a:p>
          <a:p>
            <a:pPr marL="685800" lvl="2">
              <a:lnSpc>
                <a:spcPct val="100000"/>
              </a:lnSpc>
              <a:spcBef>
                <a:spcPts val="600"/>
              </a:spcBef>
            </a:pPr>
            <a:r>
              <a:rPr lang="en-US"/>
              <a:t>API keys identify operations, specific message types per key</a:t>
            </a:r>
          </a:p>
          <a:p>
            <a:pPr marL="685800" lvl="2">
              <a:lnSpc>
                <a:spcPct val="100000"/>
              </a:lnSpc>
              <a:spcBef>
                <a:spcPts val="600"/>
              </a:spcBef>
            </a:pPr>
            <a:r>
              <a:rPr lang="en-US"/>
              <a:t>Effectively an RPC protocol tailored to Kafka’s features</a:t>
            </a:r>
          </a:p>
          <a:p>
            <a:pPr marL="685800" lvl="2">
              <a:lnSpc>
                <a:spcPct val="100000"/>
              </a:lnSpc>
              <a:spcBef>
                <a:spcPts val="600"/>
              </a:spcBef>
            </a:pPr>
            <a:r>
              <a:rPr lang="en-US"/>
              <a:t>Not a standard and fully controlled by the Kafka project, but quite popular</a:t>
            </a:r>
          </a:p>
        </p:txBody>
      </p:sp>
      <p:graphicFrame>
        <p:nvGraphicFramePr>
          <p:cNvPr id="4" name="Tabelle 3"/>
          <p:cNvGraphicFramePr>
            <a:graphicFrameLocks noGrp="1"/>
          </p:cNvGraphicFramePr>
          <p:nvPr>
            <p:extLst>
              <p:ext uri="{D42A27DB-BD31-4B8C-83A1-F6EECF244321}">
                <p14:modId xmlns:p14="http://schemas.microsoft.com/office/powerpoint/2010/main" val="3475281117"/>
              </p:ext>
            </p:extLst>
          </p:nvPr>
        </p:nvGraphicFramePr>
        <p:xfrm>
          <a:off x="8692055" y="162618"/>
          <a:ext cx="3373821" cy="2286000"/>
        </p:xfrm>
        <a:graphic>
          <a:graphicData uri="http://schemas.openxmlformats.org/drawingml/2006/table">
            <a:tbl>
              <a:tblPr firstCol="1" bandRow="1">
                <a:tableStyleId>{5C22544A-7EE6-4342-B048-85BDC9FD1C3A}</a:tableStyleId>
              </a:tblPr>
              <a:tblGrid>
                <a:gridCol w="1782091">
                  <a:extLst>
                    <a:ext uri="{9D8B030D-6E8A-4147-A177-3AD203B41FA5}">
                      <a16:colId xmlns:a16="http://schemas.microsoft.com/office/drawing/2014/main" val="3186412979"/>
                    </a:ext>
                  </a:extLst>
                </a:gridCol>
                <a:gridCol w="1591730">
                  <a:extLst>
                    <a:ext uri="{9D8B030D-6E8A-4147-A177-3AD203B41FA5}">
                      <a16:colId xmlns:a16="http://schemas.microsoft.com/office/drawing/2014/main" val="3274946883"/>
                    </a:ext>
                  </a:extLst>
                </a:gridCol>
              </a:tblGrid>
              <a:tr h="370840">
                <a:tc>
                  <a:txBody>
                    <a:bodyPr/>
                    <a:lstStyle/>
                    <a:p>
                      <a:r>
                        <a:rPr lang="en-US"/>
                        <a:t>Patterns</a:t>
                      </a:r>
                    </a:p>
                  </a:txBody>
                  <a:tcPr/>
                </a:tc>
                <a:tc>
                  <a:txBody>
                    <a:bodyPr/>
                    <a:lstStyle/>
                    <a:p>
                      <a:r>
                        <a:rPr lang="en-US"/>
                        <a:t>Kafka</a:t>
                      </a:r>
                    </a:p>
                  </a:txBody>
                  <a:tcPr/>
                </a:tc>
                <a:extLst>
                  <a:ext uri="{0D108BD9-81ED-4DB2-BD59-A6C34878D82A}">
                    <a16:rowId xmlns:a16="http://schemas.microsoft.com/office/drawing/2014/main" val="2863706725"/>
                  </a:ext>
                </a:extLst>
              </a:tr>
              <a:tr h="370840">
                <a:tc>
                  <a:txBody>
                    <a:bodyPr/>
                    <a:lstStyle/>
                    <a:p>
                      <a:r>
                        <a:rPr lang="en-US"/>
                        <a:t>Symmetric</a:t>
                      </a:r>
                    </a:p>
                  </a:txBody>
                  <a:tcPr/>
                </a:tc>
                <a:tc>
                  <a:txBody>
                    <a:bodyPr/>
                    <a:lstStyle/>
                    <a:p>
                      <a:r>
                        <a:rPr lang="en-US"/>
                        <a:t>No</a:t>
                      </a:r>
                    </a:p>
                  </a:txBody>
                  <a:tcPr/>
                </a:tc>
                <a:extLst>
                  <a:ext uri="{0D108BD9-81ED-4DB2-BD59-A6C34878D82A}">
                    <a16:rowId xmlns:a16="http://schemas.microsoft.com/office/drawing/2014/main" val="604169422"/>
                  </a:ext>
                </a:extLst>
              </a:tr>
              <a:tr h="370840">
                <a:tc>
                  <a:txBody>
                    <a:bodyPr/>
                    <a:lstStyle/>
                    <a:p>
                      <a:r>
                        <a:rPr lang="en-US"/>
                        <a:t>Multiplexing</a:t>
                      </a:r>
                    </a:p>
                  </a:txBody>
                  <a:tcPr/>
                </a:tc>
                <a:tc>
                  <a:txBody>
                    <a:bodyPr/>
                    <a:lstStyle/>
                    <a:p>
                      <a:r>
                        <a:rPr lang="en-US"/>
                        <a:t>No</a:t>
                      </a:r>
                    </a:p>
                  </a:txBody>
                  <a:tcPr/>
                </a:tc>
                <a:extLst>
                  <a:ext uri="{0D108BD9-81ED-4DB2-BD59-A6C34878D82A}">
                    <a16:rowId xmlns:a16="http://schemas.microsoft.com/office/drawing/2014/main" val="2929684458"/>
                  </a:ext>
                </a:extLst>
              </a:tr>
              <a:tr h="370840">
                <a:tc>
                  <a:txBody>
                    <a:bodyPr/>
                    <a:lstStyle/>
                    <a:p>
                      <a:r>
                        <a:rPr lang="en-US"/>
                        <a:t>Encodings</a:t>
                      </a:r>
                    </a:p>
                  </a:txBody>
                  <a:tcPr/>
                </a:tc>
                <a:tc>
                  <a:txBody>
                    <a:bodyPr/>
                    <a:lstStyle/>
                    <a:p>
                      <a:r>
                        <a:rPr lang="en-US"/>
                        <a:t>Variable</a:t>
                      </a:r>
                    </a:p>
                  </a:txBody>
                  <a:tcPr/>
                </a:tc>
                <a:extLst>
                  <a:ext uri="{0D108BD9-81ED-4DB2-BD59-A6C34878D82A}">
                    <a16:rowId xmlns:a16="http://schemas.microsoft.com/office/drawing/2014/main" val="2431560502"/>
                  </a:ext>
                </a:extLst>
              </a:tr>
              <a:tr h="370840">
                <a:tc>
                  <a:txBody>
                    <a:bodyPr/>
                    <a:lstStyle/>
                    <a:p>
                      <a:r>
                        <a:rPr lang="en-US"/>
                        <a:t>Metadata</a:t>
                      </a:r>
                    </a:p>
                  </a:txBody>
                  <a:tcPr/>
                </a:tc>
                <a:tc>
                  <a:txBody>
                    <a:bodyPr/>
                    <a:lstStyle/>
                    <a:p>
                      <a:r>
                        <a:rPr lang="en-US"/>
                        <a:t>Yes</a:t>
                      </a:r>
                    </a:p>
                  </a:txBody>
                  <a:tcPr/>
                </a:tc>
                <a:extLst>
                  <a:ext uri="{0D108BD9-81ED-4DB2-BD59-A6C34878D82A}">
                    <a16:rowId xmlns:a16="http://schemas.microsoft.com/office/drawing/2014/main" val="2053282114"/>
                  </a:ext>
                </a:extLst>
              </a:tr>
              <a:tr h="370840">
                <a:tc>
                  <a:txBody>
                    <a:bodyPr/>
                    <a:lstStyle/>
                    <a:p>
                      <a:r>
                        <a:rPr lang="en-US"/>
                        <a:t>Assurances</a:t>
                      </a:r>
                    </a:p>
                  </a:txBody>
                  <a:tcPr/>
                </a:tc>
                <a:tc>
                  <a:txBody>
                    <a:bodyPr/>
                    <a:lstStyle/>
                    <a:p>
                      <a:r>
                        <a:rPr lang="en-US"/>
                        <a:t>ALO</a:t>
                      </a:r>
                    </a:p>
                  </a:txBody>
                  <a:tcPr/>
                </a:tc>
                <a:extLst>
                  <a:ext uri="{0D108BD9-81ED-4DB2-BD59-A6C34878D82A}">
                    <a16:rowId xmlns:a16="http://schemas.microsoft.com/office/drawing/2014/main" val="717363032"/>
                  </a:ext>
                </a:extLst>
              </a:tr>
            </a:tbl>
          </a:graphicData>
        </a:graphic>
      </p:graphicFrame>
      <p:sp>
        <p:nvSpPr>
          <p:cNvPr id="5" name="Rectangle 3"/>
          <p:cNvSpPr/>
          <p:nvPr/>
        </p:nvSpPr>
        <p:spPr bwMode="auto">
          <a:xfrm>
            <a:off x="4767532" y="4070793"/>
            <a:ext cx="2570029" cy="19921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Apache Kafka Broker</a:t>
            </a:r>
          </a:p>
        </p:txBody>
      </p:sp>
      <p:sp>
        <p:nvSpPr>
          <p:cNvPr id="6" name="Rectangle 4"/>
          <p:cNvSpPr/>
          <p:nvPr/>
        </p:nvSpPr>
        <p:spPr bwMode="auto">
          <a:xfrm>
            <a:off x="1817111" y="4048440"/>
            <a:ext cx="1184415" cy="199212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Producer</a:t>
            </a:r>
          </a:p>
        </p:txBody>
      </p:sp>
      <p:sp>
        <p:nvSpPr>
          <p:cNvPr id="7" name="Rectangle 5"/>
          <p:cNvSpPr/>
          <p:nvPr/>
        </p:nvSpPr>
        <p:spPr bwMode="auto">
          <a:xfrm>
            <a:off x="8980107" y="4070793"/>
            <a:ext cx="1328191" cy="1969772"/>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Consumer</a:t>
            </a:r>
          </a:p>
        </p:txBody>
      </p:sp>
      <p:sp>
        <p:nvSpPr>
          <p:cNvPr id="18" name="Pfeil: nach rechts 17">
            <a:extLst>
              <a:ext uri="{FF2B5EF4-FFF2-40B4-BE49-F238E27FC236}">
                <a16:creationId xmlns:a16="http://schemas.microsoft.com/office/drawing/2014/main" id="{9E0CC6E1-6994-4709-B1F0-03F53318AD88}"/>
              </a:ext>
            </a:extLst>
          </p:cNvPr>
          <p:cNvSpPr/>
          <p:nvPr/>
        </p:nvSpPr>
        <p:spPr>
          <a:xfrm>
            <a:off x="3280525" y="4684427"/>
            <a:ext cx="1269737" cy="720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produce</a:t>
            </a:r>
            <a:endParaRPr lang="de-DE"/>
          </a:p>
        </p:txBody>
      </p:sp>
      <p:sp>
        <p:nvSpPr>
          <p:cNvPr id="19" name="Pfeil: nach rechts 18">
            <a:extLst>
              <a:ext uri="{FF2B5EF4-FFF2-40B4-BE49-F238E27FC236}">
                <a16:creationId xmlns:a16="http://schemas.microsoft.com/office/drawing/2014/main" id="{B0FBE7FB-3892-417F-B5AA-5D1046D6009B}"/>
              </a:ext>
            </a:extLst>
          </p:cNvPr>
          <p:cNvSpPr/>
          <p:nvPr/>
        </p:nvSpPr>
        <p:spPr>
          <a:xfrm rot="10800000" flipV="1">
            <a:off x="7554831" y="4684426"/>
            <a:ext cx="1269737" cy="720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fetch</a:t>
            </a:r>
            <a:endParaRPr lang="de-DE"/>
          </a:p>
        </p:txBody>
      </p:sp>
    </p:spTree>
    <p:extLst>
      <p:ext uri="{BB962C8B-B14F-4D97-AF65-F5344CB8AC3E}">
        <p14:creationId xmlns:p14="http://schemas.microsoft.com/office/powerpoint/2010/main" val="2011609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34">
            <a:extLst>
              <a:ext uri="{FF2B5EF4-FFF2-40B4-BE49-F238E27FC236}">
                <a16:creationId xmlns:a16="http://schemas.microsoft.com/office/drawing/2014/main" id="{F9864B6E-1054-4A5A-9931-B8B494F0A7B2}"/>
              </a:ext>
            </a:extLst>
          </p:cNvPr>
          <p:cNvSpPr>
            <a:spLocks noGrp="1"/>
          </p:cNvSpPr>
          <p:nvPr>
            <p:ph type="title"/>
          </p:nvPr>
        </p:nvSpPr>
        <p:spPr/>
        <p:txBody>
          <a:bodyPr>
            <a:normAutofit/>
          </a:bodyPr>
          <a:lstStyle/>
          <a:p>
            <a:r>
              <a:rPr lang="en-US" sz="4000"/>
              <a:t>Apache Kafka</a:t>
            </a:r>
            <a:r>
              <a:rPr lang="en-US" sz="2000" baseline="80000"/>
              <a:t>®</a:t>
            </a:r>
            <a:r>
              <a:rPr lang="en-US" sz="4000"/>
              <a:t> Clients</a:t>
            </a:r>
          </a:p>
        </p:txBody>
      </p:sp>
      <p:sp>
        <p:nvSpPr>
          <p:cNvPr id="211" name="Content Placeholder 210">
            <a:extLst>
              <a:ext uri="{FF2B5EF4-FFF2-40B4-BE49-F238E27FC236}">
                <a16:creationId xmlns:a16="http://schemas.microsoft.com/office/drawing/2014/main" id="{FA7B0899-8274-435D-A6F5-C5EA1044FAFE}"/>
              </a:ext>
            </a:extLst>
          </p:cNvPr>
          <p:cNvSpPr>
            <a:spLocks noGrp="1"/>
          </p:cNvSpPr>
          <p:nvPr>
            <p:ph idx="32"/>
          </p:nvPr>
        </p:nvSpPr>
        <p:spPr>
          <a:xfrm>
            <a:off x="406089" y="2953414"/>
            <a:ext cx="4670281" cy="1228831"/>
          </a:xfrm>
        </p:spPr>
        <p:txBody>
          <a:bodyPr anchor="ctr"/>
          <a:lstStyle/>
          <a:p>
            <a:r>
              <a:rPr lang="en-US" sz="2000"/>
              <a:t>Azure Event Hubs is compatible with the producer and consumer APIs of all current Apache Kafka clients.</a:t>
            </a:r>
          </a:p>
        </p:txBody>
      </p:sp>
      <p:sp>
        <p:nvSpPr>
          <p:cNvPr id="156" name="Rechteck 21">
            <a:extLst>
              <a:ext uri="{FF2B5EF4-FFF2-40B4-BE49-F238E27FC236}">
                <a16:creationId xmlns:a16="http://schemas.microsoft.com/office/drawing/2014/main" id="{83563779-426F-40B0-814C-5893F12B0E03}"/>
              </a:ext>
            </a:extLst>
          </p:cNvPr>
          <p:cNvSpPr/>
          <p:nvPr/>
        </p:nvSpPr>
        <p:spPr>
          <a:xfrm>
            <a:off x="10619651" y="1618278"/>
            <a:ext cx="1433716" cy="5046862"/>
          </a:xfrm>
          <a:prstGeom prst="rect">
            <a:avLst/>
          </a:prstGeom>
          <a:solidFill>
            <a:schemeClr val="accent5">
              <a:lumMod val="40000"/>
              <a:lumOff val="60000"/>
            </a:schemeClr>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hteck 22">
            <a:extLst>
              <a:ext uri="{FF2B5EF4-FFF2-40B4-BE49-F238E27FC236}">
                <a16:creationId xmlns:a16="http://schemas.microsoft.com/office/drawing/2014/main" id="{2ECBC04D-9E3E-42AD-AA80-FCCAD545B7DB}"/>
              </a:ext>
            </a:extLst>
          </p:cNvPr>
          <p:cNvSpPr/>
          <p:nvPr/>
        </p:nvSpPr>
        <p:spPr>
          <a:xfrm>
            <a:off x="9682380" y="1618279"/>
            <a:ext cx="833227" cy="5046862"/>
          </a:xfrm>
          <a:prstGeom prst="rect">
            <a:avLst/>
          </a:prstGeom>
          <a:ln>
            <a:solidFill>
              <a:schemeClr val="accent4">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Apache Kafka</a:t>
            </a:r>
            <a:r>
              <a:rPr kumimoji="0" lang="en-US" sz="1400" b="1" i="0" u="none" strike="noStrike" kern="0" cap="none" spc="0" normalizeH="0" baseline="3000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a:t>
            </a:r>
            <a:r>
              <a:rPr kumimoji="0" lang="en-US" sz="1400" b="1" i="0" u="none" strike="noStrike" kern="0" cap="none" spc="0" normalizeH="0" baseline="0" noProof="0">
                <a:ln>
                  <a:noFill/>
                </a:ln>
                <a:solidFill>
                  <a:schemeClr val="tx1">
                    <a:lumMod val="85000"/>
                    <a:lumOff val="15000"/>
                  </a:schemeClr>
                </a:solidFill>
                <a:effectLst/>
                <a:uLnTx/>
                <a:uFillTx/>
                <a:latin typeface="Segoe UI Semibold" panose="020B0702040204020203" pitchFamily="34" charset="0"/>
                <a:cs typeface="Segoe UI Semibold" panose="020B0702040204020203" pitchFamily="34" charset="0"/>
              </a:rPr>
              <a:t> API</a:t>
            </a:r>
          </a:p>
        </p:txBody>
      </p:sp>
      <p:cxnSp>
        <p:nvCxnSpPr>
          <p:cNvPr id="158" name="Gerade Verbindung mit Pfeil 24">
            <a:extLst>
              <a:ext uri="{FF2B5EF4-FFF2-40B4-BE49-F238E27FC236}">
                <a16:creationId xmlns:a16="http://schemas.microsoft.com/office/drawing/2014/main" id="{0D6CAD41-4F82-400D-A7DB-F4E18DB6A873}"/>
              </a:ext>
            </a:extLst>
          </p:cNvPr>
          <p:cNvCxnSpPr>
            <a:cxnSpLocks/>
            <a:stCxn id="166" idx="3"/>
          </p:cNvCxnSpPr>
          <p:nvPr/>
        </p:nvCxnSpPr>
        <p:spPr>
          <a:xfrm flipV="1">
            <a:off x="9347991" y="1839312"/>
            <a:ext cx="334390" cy="4899"/>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59" name="Gerade Verbindung mit Pfeil 27">
            <a:extLst>
              <a:ext uri="{FF2B5EF4-FFF2-40B4-BE49-F238E27FC236}">
                <a16:creationId xmlns:a16="http://schemas.microsoft.com/office/drawing/2014/main" id="{BA61D5C8-855A-49DA-9F0B-0853F93C0D55}"/>
              </a:ext>
            </a:extLst>
          </p:cNvPr>
          <p:cNvCxnSpPr>
            <a:cxnSpLocks/>
          </p:cNvCxnSpPr>
          <p:nvPr/>
        </p:nvCxnSpPr>
        <p:spPr>
          <a:xfrm>
            <a:off x="9363967" y="2345768"/>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0" name="Gerade Verbindung mit Pfeil 33">
            <a:extLst>
              <a:ext uri="{FF2B5EF4-FFF2-40B4-BE49-F238E27FC236}">
                <a16:creationId xmlns:a16="http://schemas.microsoft.com/office/drawing/2014/main" id="{18C73656-3192-4DB0-BB7B-FB6717D2DA9B}"/>
              </a:ext>
            </a:extLst>
          </p:cNvPr>
          <p:cNvCxnSpPr>
            <a:cxnSpLocks/>
          </p:cNvCxnSpPr>
          <p:nvPr/>
        </p:nvCxnSpPr>
        <p:spPr>
          <a:xfrm>
            <a:off x="9363966" y="2854402"/>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1" name="Gerade Verbindung mit Pfeil 34">
            <a:extLst>
              <a:ext uri="{FF2B5EF4-FFF2-40B4-BE49-F238E27FC236}">
                <a16:creationId xmlns:a16="http://schemas.microsoft.com/office/drawing/2014/main" id="{4028C251-8CF8-476A-9DB2-4FA47B8CB2DD}"/>
              </a:ext>
            </a:extLst>
          </p:cNvPr>
          <p:cNvCxnSpPr>
            <a:cxnSpLocks/>
          </p:cNvCxnSpPr>
          <p:nvPr/>
        </p:nvCxnSpPr>
        <p:spPr>
          <a:xfrm>
            <a:off x="9363965" y="336303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2" name="Gerade Verbindung mit Pfeil 36">
            <a:extLst>
              <a:ext uri="{FF2B5EF4-FFF2-40B4-BE49-F238E27FC236}">
                <a16:creationId xmlns:a16="http://schemas.microsoft.com/office/drawing/2014/main" id="{7015CE71-5029-4C2C-8272-F2115B5453DF}"/>
              </a:ext>
            </a:extLst>
          </p:cNvPr>
          <p:cNvCxnSpPr>
            <a:cxnSpLocks/>
          </p:cNvCxnSpPr>
          <p:nvPr/>
        </p:nvCxnSpPr>
        <p:spPr>
          <a:xfrm>
            <a:off x="9348964" y="3835976"/>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3" name="Gerade Verbindung mit Pfeil 38">
            <a:extLst>
              <a:ext uri="{FF2B5EF4-FFF2-40B4-BE49-F238E27FC236}">
                <a16:creationId xmlns:a16="http://schemas.microsoft.com/office/drawing/2014/main" id="{ED03F7CF-D048-4653-BB28-A8A74431E185}"/>
              </a:ext>
            </a:extLst>
          </p:cNvPr>
          <p:cNvCxnSpPr>
            <a:cxnSpLocks/>
          </p:cNvCxnSpPr>
          <p:nvPr/>
        </p:nvCxnSpPr>
        <p:spPr>
          <a:xfrm>
            <a:off x="9346463" y="4316197"/>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4" name="Gerade Verbindung mit Pfeil 40">
            <a:extLst>
              <a:ext uri="{FF2B5EF4-FFF2-40B4-BE49-F238E27FC236}">
                <a16:creationId xmlns:a16="http://schemas.microsoft.com/office/drawing/2014/main" id="{EDFC9DFC-8FFB-4DFA-88B1-9C418B4EC33C}"/>
              </a:ext>
            </a:extLst>
          </p:cNvPr>
          <p:cNvCxnSpPr>
            <a:cxnSpLocks/>
          </p:cNvCxnSpPr>
          <p:nvPr/>
        </p:nvCxnSpPr>
        <p:spPr>
          <a:xfrm>
            <a:off x="9323370" y="489362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cxnSp>
        <p:nvCxnSpPr>
          <p:cNvPr id="165" name="Gerade Verbindung mit Pfeil 42">
            <a:extLst>
              <a:ext uri="{FF2B5EF4-FFF2-40B4-BE49-F238E27FC236}">
                <a16:creationId xmlns:a16="http://schemas.microsoft.com/office/drawing/2014/main" id="{AE8D67AA-8A0C-4E62-A73B-3EB4C5951234}"/>
              </a:ext>
            </a:extLst>
          </p:cNvPr>
          <p:cNvCxnSpPr>
            <a:cxnSpLocks/>
          </p:cNvCxnSpPr>
          <p:nvPr/>
        </p:nvCxnSpPr>
        <p:spPr>
          <a:xfrm>
            <a:off x="9339344" y="5420981"/>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66" name="Rechteck 20">
            <a:extLst>
              <a:ext uri="{FF2B5EF4-FFF2-40B4-BE49-F238E27FC236}">
                <a16:creationId xmlns:a16="http://schemas.microsoft.com/office/drawing/2014/main" id="{F627318A-8E75-4022-BF4C-E00E0E75B5D3}"/>
              </a:ext>
            </a:extLst>
          </p:cNvPr>
          <p:cNvSpPr/>
          <p:nvPr/>
        </p:nvSpPr>
        <p:spPr>
          <a:xfrm>
            <a:off x="7613194" y="1618278"/>
            <a:ext cx="1734797" cy="451866"/>
          </a:xfrm>
          <a:prstGeom prst="rect">
            <a:avLst/>
          </a:prstGeom>
          <a:solidFill>
            <a:srgbClr val="0070C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Java/JVM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(Apache project)</a:t>
            </a:r>
          </a:p>
        </p:txBody>
      </p:sp>
      <p:sp>
        <p:nvSpPr>
          <p:cNvPr id="167" name="Rechteck 26">
            <a:extLst>
              <a:ext uri="{FF2B5EF4-FFF2-40B4-BE49-F238E27FC236}">
                <a16:creationId xmlns:a16="http://schemas.microsoft.com/office/drawing/2014/main" id="{FF0D8795-35D2-4BE9-8176-013532F81074}"/>
              </a:ext>
            </a:extLst>
          </p:cNvPr>
          <p:cNvSpPr/>
          <p:nvPr/>
        </p:nvSpPr>
        <p:spPr>
          <a:xfrm>
            <a:off x="7613194" y="2131071"/>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C++ </a:t>
            </a:r>
            <a:r>
              <a:rPr kumimoji="0" lang="en-US" sz="1000" b="1" i="0" u="none" strike="noStrike" kern="0" cap="none" spc="0" normalizeH="0" baseline="0" noProof="0" err="1">
                <a:ln>
                  <a:noFill/>
                </a:ln>
                <a:solidFill>
                  <a:prstClr val="black"/>
                </a:solidFill>
                <a:effectLst/>
                <a:uLnTx/>
                <a:uFillTx/>
                <a:latin typeface="+mj-lt"/>
                <a:ea typeface="+mn-ea"/>
                <a:cs typeface="+mn-cs"/>
              </a:rPr>
              <a:t>librdkafka</a:t>
            </a:r>
            <a:br>
              <a:rPr kumimoji="0" lang="en-US" sz="1000" b="0"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(M. </a:t>
            </a:r>
            <a:r>
              <a:rPr kumimoji="0" lang="en-US" sz="1000" b="0" i="0" u="none" strike="noStrike" kern="0" cap="none" spc="0" normalizeH="0" baseline="0" noProof="0" err="1">
                <a:ln>
                  <a:noFill/>
                </a:ln>
                <a:solidFill>
                  <a:prstClr val="black"/>
                </a:solidFill>
                <a:effectLst/>
                <a:uLnTx/>
                <a:uFillTx/>
                <a:latin typeface="+mj-lt"/>
                <a:ea typeface="+mn-ea"/>
                <a:cs typeface="+mn-cs"/>
              </a:rPr>
              <a:t>Edenhill</a:t>
            </a: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68" name="Rechteck 31">
            <a:extLst>
              <a:ext uri="{FF2B5EF4-FFF2-40B4-BE49-F238E27FC236}">
                <a16:creationId xmlns:a16="http://schemas.microsoft.com/office/drawing/2014/main" id="{C42AB9EB-DE8B-4A61-AE25-8F0CEF0BAEE3}"/>
              </a:ext>
            </a:extLst>
          </p:cNvPr>
          <p:cNvSpPr/>
          <p:nvPr/>
        </p:nvSpPr>
        <p:spPr>
          <a:xfrm>
            <a:off x="7613194" y="264386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Python</a:t>
            </a:r>
            <a:r>
              <a:rPr kumimoji="0" lang="en-US" sz="1000" b="0" i="0" u="none" strike="noStrike" kern="0" cap="none" spc="0" normalizeH="0" baseline="0" noProof="0">
                <a:ln>
                  <a:noFill/>
                </a:ln>
                <a:solidFill>
                  <a:prstClr val="white"/>
                </a:solidFill>
                <a:effectLst/>
                <a:uLnTx/>
                <a:uFillTx/>
                <a:latin typeface="+mj-lt"/>
                <a:ea typeface="+mn-ea"/>
                <a:cs typeface="+mn-cs"/>
              </a:rPr>
              <a:t>/Kafka-Python </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(Dana Powers, </a:t>
            </a:r>
            <a:r>
              <a:rPr kumimoji="0" lang="en-US" sz="1000" b="0" i="0" u="none" strike="noStrike" kern="0" cap="none" spc="0" normalizeH="0" baseline="0" noProof="0" err="1">
                <a:ln>
                  <a:noFill/>
                </a:ln>
                <a:solidFill>
                  <a:prstClr val="white"/>
                </a:solidFill>
                <a:effectLst/>
                <a:uLnTx/>
                <a:uFillTx/>
                <a:latin typeface="+mj-lt"/>
                <a:ea typeface="+mn-ea"/>
                <a:cs typeface="+mn-cs"/>
              </a:rPr>
              <a:t>Flexport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69" name="Rechteck 32">
            <a:extLst>
              <a:ext uri="{FF2B5EF4-FFF2-40B4-BE49-F238E27FC236}">
                <a16:creationId xmlns:a16="http://schemas.microsoft.com/office/drawing/2014/main" id="{EA81D820-146F-4A63-82CC-B7F4D28EBD7C}"/>
              </a:ext>
            </a:extLst>
          </p:cNvPr>
          <p:cNvSpPr/>
          <p:nvPr/>
        </p:nvSpPr>
        <p:spPr>
          <a:xfrm>
            <a:off x="7613194" y="315665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mj-lt"/>
                <a:ea typeface="+mn-ea"/>
                <a:cs typeface="+mn-cs"/>
              </a:rPr>
              <a:t>Golang</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Sarama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(Shopify)</a:t>
            </a:r>
          </a:p>
        </p:txBody>
      </p:sp>
      <p:sp>
        <p:nvSpPr>
          <p:cNvPr id="170" name="Rechteck 35">
            <a:extLst>
              <a:ext uri="{FF2B5EF4-FFF2-40B4-BE49-F238E27FC236}">
                <a16:creationId xmlns:a16="http://schemas.microsoft.com/office/drawing/2014/main" id="{4C74B24D-4BE0-4249-825E-326946C7C360}"/>
              </a:ext>
            </a:extLst>
          </p:cNvPr>
          <p:cNvSpPr/>
          <p:nvPr/>
        </p:nvSpPr>
        <p:spPr>
          <a:xfrm>
            <a:off x="7613194" y="366945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Erlang/</a:t>
            </a:r>
            <a:r>
              <a:rPr kumimoji="0" lang="en-US" sz="1000" b="0" i="0" u="none" strike="noStrike" kern="0" cap="none" spc="0" normalizeH="0" baseline="0" noProof="0" err="1">
                <a:ln>
                  <a:noFill/>
                </a:ln>
                <a:solidFill>
                  <a:prstClr val="white"/>
                </a:solidFill>
                <a:effectLst/>
                <a:uLnTx/>
                <a:uFillTx/>
                <a:latin typeface="+mj-lt"/>
                <a:ea typeface="+mn-ea"/>
                <a:cs typeface="+mn-cs"/>
              </a:rPr>
              <a:t>Brod</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Klarna</a:t>
            </a:r>
            <a:r>
              <a:rPr kumimoji="0" lang="en-US" sz="1000" b="0" i="0" u="none" strike="noStrike" kern="0" cap="none" spc="0" normalizeH="0" baseline="0" noProof="0">
                <a:ln>
                  <a:noFill/>
                </a:ln>
                <a:solidFill>
                  <a:prstClr val="white"/>
                </a:solidFill>
                <a:effectLst/>
                <a:uLnTx/>
                <a:uFillTx/>
                <a:latin typeface="+mj-lt"/>
                <a:ea typeface="+mn-ea"/>
                <a:cs typeface="+mn-cs"/>
              </a:rPr>
              <a:t> AB)</a:t>
            </a:r>
          </a:p>
        </p:txBody>
      </p:sp>
      <p:sp>
        <p:nvSpPr>
          <p:cNvPr id="171" name="Rechteck 37">
            <a:extLst>
              <a:ext uri="{FF2B5EF4-FFF2-40B4-BE49-F238E27FC236}">
                <a16:creationId xmlns:a16="http://schemas.microsoft.com/office/drawing/2014/main" id="{FC854514-0F21-42B0-BEFA-54813C17A221}"/>
              </a:ext>
            </a:extLst>
          </p:cNvPr>
          <p:cNvSpPr/>
          <p:nvPr/>
        </p:nvSpPr>
        <p:spPr>
          <a:xfrm>
            <a:off x="7613194" y="4182245"/>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Ruby/Ruby-Kafka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(Zendesk)</a:t>
            </a:r>
          </a:p>
        </p:txBody>
      </p:sp>
      <p:sp>
        <p:nvSpPr>
          <p:cNvPr id="172" name="Rechteck 39">
            <a:extLst>
              <a:ext uri="{FF2B5EF4-FFF2-40B4-BE49-F238E27FC236}">
                <a16:creationId xmlns:a16="http://schemas.microsoft.com/office/drawing/2014/main" id="{84FB42CC-3580-4163-9D5D-969B0CC8A891}"/>
              </a:ext>
            </a:extLst>
          </p:cNvPr>
          <p:cNvSpPr/>
          <p:nvPr/>
        </p:nvSpPr>
        <p:spPr>
          <a:xfrm>
            <a:off x="7613194" y="46950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3" name="Rechteck 41">
            <a:extLst>
              <a:ext uri="{FF2B5EF4-FFF2-40B4-BE49-F238E27FC236}">
                <a16:creationId xmlns:a16="http://schemas.microsoft.com/office/drawing/2014/main" id="{4C2B5B2C-3664-4229-8FF9-A960E192DA4E}"/>
              </a:ext>
            </a:extLst>
          </p:cNvPr>
          <p:cNvSpPr/>
          <p:nvPr/>
        </p:nvSpPr>
        <p:spPr>
          <a:xfrm>
            <a:off x="7613194" y="5207831"/>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Ruby / </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Karafka</a:t>
            </a: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Coditsu</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74" name="Rechteck 43">
            <a:extLst>
              <a:ext uri="{FF2B5EF4-FFF2-40B4-BE49-F238E27FC236}">
                <a16:creationId xmlns:a16="http://schemas.microsoft.com/office/drawing/2014/main" id="{6621036C-1A44-48E5-B30E-C303C6CA4D40}"/>
              </a:ext>
            </a:extLst>
          </p:cNvPr>
          <p:cNvSpPr/>
          <p:nvPr/>
        </p:nvSpPr>
        <p:spPr>
          <a:xfrm>
            <a:off x="7613194" y="5720627"/>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 </a:t>
            </a:r>
            <a:r>
              <a:rPr kumimoji="0" lang="en-US" sz="1000" b="0" i="0" u="none" strike="noStrike" kern="0" cap="none" spc="0" normalizeH="0" baseline="0" noProof="0" err="1">
                <a:ln>
                  <a:noFill/>
                </a:ln>
                <a:solidFill>
                  <a:prstClr val="white"/>
                </a:solidFill>
                <a:effectLst/>
                <a:uLnTx/>
                <a:uFillTx/>
                <a:latin typeface="+mj-lt"/>
                <a:ea typeface="+mn-ea"/>
                <a:cs typeface="+mn-cs"/>
              </a:rPr>
              <a:t>kafka</a:t>
            </a:r>
            <a:r>
              <a:rPr kumimoji="0" lang="en-US" sz="1000" b="0" i="0" u="none" strike="noStrike" kern="0" cap="none" spc="0" normalizeH="0" baseline="0" noProof="0">
                <a:ln>
                  <a:noFill/>
                </a:ln>
                <a:solidFill>
                  <a:prstClr val="white"/>
                </a:solidFill>
                <a:effectLst/>
                <a:uLnTx/>
                <a:uFillTx/>
                <a:latin typeface="+mj-lt"/>
                <a:ea typeface="+mn-ea"/>
                <a:cs typeface="+mn-cs"/>
              </a:rPr>
              <a:t>-node</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(SOHU-Co, CN)</a:t>
            </a:r>
          </a:p>
        </p:txBody>
      </p:sp>
      <p:cxnSp>
        <p:nvCxnSpPr>
          <p:cNvPr id="175" name="Gerade Verbindung mit Pfeil 44">
            <a:extLst>
              <a:ext uri="{FF2B5EF4-FFF2-40B4-BE49-F238E27FC236}">
                <a16:creationId xmlns:a16="http://schemas.microsoft.com/office/drawing/2014/main" id="{5012F04A-C743-42C0-B0BD-E3CA03E905A3}"/>
              </a:ext>
            </a:extLst>
          </p:cNvPr>
          <p:cNvCxnSpPr>
            <a:cxnSpLocks/>
          </p:cNvCxnSpPr>
          <p:nvPr/>
        </p:nvCxnSpPr>
        <p:spPr>
          <a:xfrm>
            <a:off x="9329390" y="5917893"/>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6" name="Rechteck 47">
            <a:extLst>
              <a:ext uri="{FF2B5EF4-FFF2-40B4-BE49-F238E27FC236}">
                <a16:creationId xmlns:a16="http://schemas.microsoft.com/office/drawing/2014/main" id="{F5746F8D-43ED-457B-A779-B61A5076228C}"/>
              </a:ext>
            </a:extLst>
          </p:cNvPr>
          <p:cNvSpPr/>
          <p:nvPr/>
        </p:nvSpPr>
        <p:spPr>
          <a:xfrm>
            <a:off x="7604547" y="621753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Perl / 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TrackingSoft</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77" name="Gerade Verbindung mit Pfeil 48">
            <a:extLst>
              <a:ext uri="{FF2B5EF4-FFF2-40B4-BE49-F238E27FC236}">
                <a16:creationId xmlns:a16="http://schemas.microsoft.com/office/drawing/2014/main" id="{B7DD6257-C12C-4AF5-8CD9-4F14BA6C55FE}"/>
              </a:ext>
            </a:extLst>
          </p:cNvPr>
          <p:cNvCxnSpPr>
            <a:cxnSpLocks/>
          </p:cNvCxnSpPr>
          <p:nvPr/>
        </p:nvCxnSpPr>
        <p:spPr>
          <a:xfrm>
            <a:off x="9346462" y="6435275"/>
            <a:ext cx="318413" cy="0"/>
          </a:xfrm>
          <a:prstGeom prst="straightConnector1">
            <a:avLst/>
          </a:prstGeom>
          <a:noFill/>
          <a:ln w="19050" cap="flat" cmpd="sng" algn="ctr">
            <a:solidFill>
              <a:sysClr val="windowText" lastClr="000000">
                <a:lumMod val="85000"/>
                <a:lumOff val="15000"/>
              </a:sysClr>
            </a:solidFill>
            <a:prstDash val="solid"/>
            <a:miter lim="800000"/>
            <a:tailEnd type="triangle"/>
          </a:ln>
          <a:effectLst/>
        </p:spPr>
      </p:cxnSp>
      <p:sp>
        <p:nvSpPr>
          <p:cNvPr id="178" name="Rechteck 50">
            <a:extLst>
              <a:ext uri="{FF2B5EF4-FFF2-40B4-BE49-F238E27FC236}">
                <a16:creationId xmlns:a16="http://schemas.microsoft.com/office/drawing/2014/main" id="{65143ED5-2F4C-469C-A71F-2CF43C44A3F1}"/>
              </a:ext>
            </a:extLst>
          </p:cNvPr>
          <p:cNvSpPr/>
          <p:nvPr/>
        </p:nvSpPr>
        <p:spPr>
          <a:xfrm>
            <a:off x="5484451" y="2326348"/>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Python</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79" name="Rechteck 52">
            <a:extLst>
              <a:ext uri="{FF2B5EF4-FFF2-40B4-BE49-F238E27FC236}">
                <a16:creationId xmlns:a16="http://schemas.microsoft.com/office/drawing/2014/main" id="{7BF83B02-6D0C-4035-B826-811083D2446B}"/>
              </a:ext>
            </a:extLst>
          </p:cNvPr>
          <p:cNvSpPr/>
          <p:nvPr/>
        </p:nvSpPr>
        <p:spPr>
          <a:xfrm>
            <a:off x="5502939" y="2844132"/>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Go</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0" name="Rechteck 53">
            <a:extLst>
              <a:ext uri="{FF2B5EF4-FFF2-40B4-BE49-F238E27FC236}">
                <a16:creationId xmlns:a16="http://schemas.microsoft.com/office/drawing/2014/main" id="{27839F60-6C75-4848-A094-1D750BC727DB}"/>
              </a:ext>
            </a:extLst>
          </p:cNvPr>
          <p:cNvSpPr/>
          <p:nvPr/>
        </p:nvSpPr>
        <p:spPr>
          <a:xfrm>
            <a:off x="5502939" y="3364436"/>
            <a:ext cx="1734797" cy="451866"/>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mj-lt"/>
                <a:ea typeface="+mn-ea"/>
                <a:cs typeface="+mn-cs"/>
              </a:rPr>
              <a:t>.NET</a:t>
            </a:r>
            <a:br>
              <a:rPr kumimoji="0" lang="en-US" sz="1000" b="1" i="0" u="none" strike="noStrike" kern="0" cap="none" spc="0" normalizeH="0" baseline="0" noProof="0">
                <a:ln>
                  <a:noFill/>
                </a:ln>
                <a:solidFill>
                  <a:prstClr val="black"/>
                </a:solidFill>
                <a:effectLst/>
                <a:uLnTx/>
                <a:uFillTx/>
                <a:latin typeface="+mj-lt"/>
                <a:ea typeface="+mn-ea"/>
                <a:cs typeface="+mn-cs"/>
              </a:rPr>
            </a:br>
            <a:r>
              <a:rPr kumimoji="0" lang="en-US" sz="1000" b="0" i="0" u="none" strike="noStrike" kern="0" cap="none" spc="0" normalizeH="0" baseline="0" noProof="0">
                <a:ln>
                  <a:noFill/>
                </a:ln>
                <a:solidFill>
                  <a:prstClr val="black"/>
                </a:solidFill>
                <a:effectLst/>
                <a:uLnTx/>
                <a:uFillTx/>
                <a:latin typeface="+mj-lt"/>
                <a:ea typeface="+mn-ea"/>
                <a:cs typeface="+mn-cs"/>
              </a:rPr>
              <a:t>(Confluent)</a:t>
            </a:r>
          </a:p>
        </p:txBody>
      </p:sp>
      <p:sp>
        <p:nvSpPr>
          <p:cNvPr id="181" name="Rechteck 54">
            <a:extLst>
              <a:ext uri="{FF2B5EF4-FFF2-40B4-BE49-F238E27FC236}">
                <a16:creationId xmlns:a16="http://schemas.microsoft.com/office/drawing/2014/main" id="{6E0D1F84-7072-4019-A4A2-89344DC92F9D}"/>
              </a:ext>
            </a:extLst>
          </p:cNvPr>
          <p:cNvSpPr/>
          <p:nvPr/>
        </p:nvSpPr>
        <p:spPr>
          <a:xfrm>
            <a:off x="5502939" y="3884740"/>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Node /node-</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(Blizzard)</a:t>
            </a:r>
          </a:p>
        </p:txBody>
      </p:sp>
      <p:sp>
        <p:nvSpPr>
          <p:cNvPr id="182" name="Rechteck 57">
            <a:extLst>
              <a:ext uri="{FF2B5EF4-FFF2-40B4-BE49-F238E27FC236}">
                <a16:creationId xmlns:a16="http://schemas.microsoft.com/office/drawing/2014/main" id="{516A172D-73AA-404C-88C8-9336233BF28F}"/>
              </a:ext>
            </a:extLst>
          </p:cNvPr>
          <p:cNvSpPr/>
          <p:nvPr/>
        </p:nvSpPr>
        <p:spPr>
          <a:xfrm>
            <a:off x="5489780" y="4405044"/>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PHP /php-</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(Arnaud Le Blanc)</a:t>
            </a:r>
          </a:p>
        </p:txBody>
      </p:sp>
      <p:cxnSp>
        <p:nvCxnSpPr>
          <p:cNvPr id="183" name="Gerade Verbindung mit Pfeil 59">
            <a:extLst>
              <a:ext uri="{FF2B5EF4-FFF2-40B4-BE49-F238E27FC236}">
                <a16:creationId xmlns:a16="http://schemas.microsoft.com/office/drawing/2014/main" id="{8D60D9A6-E625-4338-BF1F-C7B85FBDED18}"/>
              </a:ext>
            </a:extLst>
          </p:cNvPr>
          <p:cNvCxnSpPr>
            <a:stCxn id="178" idx="3"/>
            <a:endCxn id="167" idx="1"/>
          </p:cNvCxnSpPr>
          <p:nvPr/>
        </p:nvCxnSpPr>
        <p:spPr>
          <a:xfrm flipV="1">
            <a:off x="7219248" y="2357004"/>
            <a:ext cx="393946" cy="195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4" name="Gerade Verbindung mit Pfeil 59">
            <a:extLst>
              <a:ext uri="{FF2B5EF4-FFF2-40B4-BE49-F238E27FC236}">
                <a16:creationId xmlns:a16="http://schemas.microsoft.com/office/drawing/2014/main" id="{D9C15E87-579A-4657-9B85-924F7ECB7DA0}"/>
              </a:ext>
            </a:extLst>
          </p:cNvPr>
          <p:cNvCxnSpPr>
            <a:cxnSpLocks/>
            <a:stCxn id="179" idx="3"/>
            <a:endCxn id="167" idx="1"/>
          </p:cNvCxnSpPr>
          <p:nvPr/>
        </p:nvCxnSpPr>
        <p:spPr>
          <a:xfrm flipV="1">
            <a:off x="7237736" y="2357004"/>
            <a:ext cx="375458" cy="713061"/>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5" name="Gerade Verbindung mit Pfeil 59">
            <a:extLst>
              <a:ext uri="{FF2B5EF4-FFF2-40B4-BE49-F238E27FC236}">
                <a16:creationId xmlns:a16="http://schemas.microsoft.com/office/drawing/2014/main" id="{0631DBA9-637F-4D81-A269-260F4B779122}"/>
              </a:ext>
            </a:extLst>
          </p:cNvPr>
          <p:cNvCxnSpPr>
            <a:cxnSpLocks/>
            <a:stCxn id="180" idx="3"/>
            <a:endCxn id="167" idx="1"/>
          </p:cNvCxnSpPr>
          <p:nvPr/>
        </p:nvCxnSpPr>
        <p:spPr>
          <a:xfrm flipV="1">
            <a:off x="7237736" y="2357004"/>
            <a:ext cx="375458" cy="1233365"/>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6" name="Gerade Verbindung mit Pfeil 59">
            <a:extLst>
              <a:ext uri="{FF2B5EF4-FFF2-40B4-BE49-F238E27FC236}">
                <a16:creationId xmlns:a16="http://schemas.microsoft.com/office/drawing/2014/main" id="{CD452CD3-8AE1-436B-9061-AD825B533694}"/>
              </a:ext>
            </a:extLst>
          </p:cNvPr>
          <p:cNvCxnSpPr>
            <a:cxnSpLocks/>
            <a:stCxn id="181" idx="3"/>
            <a:endCxn id="167" idx="1"/>
          </p:cNvCxnSpPr>
          <p:nvPr/>
        </p:nvCxnSpPr>
        <p:spPr>
          <a:xfrm flipV="1">
            <a:off x="7237736" y="2357004"/>
            <a:ext cx="375458" cy="1753669"/>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87" name="Gerade Verbindung mit Pfeil 59">
            <a:extLst>
              <a:ext uri="{FF2B5EF4-FFF2-40B4-BE49-F238E27FC236}">
                <a16:creationId xmlns:a16="http://schemas.microsoft.com/office/drawing/2014/main" id="{E5F20777-66F5-4DDA-94F0-21E989634499}"/>
              </a:ext>
            </a:extLst>
          </p:cNvPr>
          <p:cNvCxnSpPr>
            <a:cxnSpLocks/>
            <a:stCxn id="182" idx="3"/>
            <a:endCxn id="167" idx="1"/>
          </p:cNvCxnSpPr>
          <p:nvPr/>
        </p:nvCxnSpPr>
        <p:spPr>
          <a:xfrm flipV="1">
            <a:off x="7224577" y="2357004"/>
            <a:ext cx="388617" cy="2273973"/>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88" name="Rechteck 74">
            <a:extLst>
              <a:ext uri="{FF2B5EF4-FFF2-40B4-BE49-F238E27FC236}">
                <a16:creationId xmlns:a16="http://schemas.microsoft.com/office/drawing/2014/main" id="{4F117680-C18B-41B0-8A56-C4EE7C884712}"/>
              </a:ext>
            </a:extLst>
          </p:cNvPr>
          <p:cNvSpPr/>
          <p:nvPr/>
        </p:nvSpPr>
        <p:spPr>
          <a:xfrm>
            <a:off x="5489780" y="492534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Rust /rust-</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(Federico </a:t>
            </a:r>
            <a:r>
              <a:rPr kumimoji="0" lang="en-US" sz="1000" b="0" i="0" u="none" strike="noStrike" kern="0" cap="none" spc="0" normalizeH="0" baseline="0" noProof="0" err="1">
                <a:ln>
                  <a:noFill/>
                </a:ln>
                <a:solidFill>
                  <a:prstClr val="white"/>
                </a:solidFill>
                <a:effectLst/>
                <a:uLnTx/>
                <a:uFillTx/>
                <a:latin typeface="+mj-lt"/>
                <a:ea typeface="+mn-ea"/>
                <a:cs typeface="+mn-cs"/>
              </a:rPr>
              <a:t>Giraud,Google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sp>
        <p:nvSpPr>
          <p:cNvPr id="189" name="Rechteck 75">
            <a:extLst>
              <a:ext uri="{FF2B5EF4-FFF2-40B4-BE49-F238E27FC236}">
                <a16:creationId xmlns:a16="http://schemas.microsoft.com/office/drawing/2014/main" id="{A4E63A0A-CAAE-40C4-8468-B26A9B45618D}"/>
              </a:ext>
            </a:extLst>
          </p:cNvPr>
          <p:cNvSpPr/>
          <p:nvPr/>
        </p:nvSpPr>
        <p:spPr>
          <a:xfrm>
            <a:off x="5484451" y="1615828"/>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Clojure / </a:t>
            </a:r>
            <a:r>
              <a:rPr kumimoji="0" lang="en-US" sz="1000" b="0" i="0" u="none" strike="noStrike" kern="0" cap="none" spc="0" normalizeH="0" baseline="0" noProof="0" err="1">
                <a:ln>
                  <a:noFill/>
                </a:ln>
                <a:solidFill>
                  <a:prstClr val="white"/>
                </a:solidFill>
                <a:effectLst/>
                <a:uLnTx/>
                <a:uFillTx/>
                <a:latin typeface="+mj-lt"/>
                <a:ea typeface="+mn-ea"/>
                <a:cs typeface="+mn-cs"/>
              </a:rPr>
              <a:t>kinsky</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a:t>
            </a:r>
            <a:r>
              <a:rPr kumimoji="0" lang="en-US" sz="1000" b="0" i="0" u="none" strike="noStrike" kern="0" cap="none" spc="0" normalizeH="0" baseline="0" noProof="0" err="1">
                <a:ln>
                  <a:noFill/>
                </a:ln>
                <a:solidFill>
                  <a:prstClr val="white"/>
                </a:solidFill>
                <a:effectLst/>
                <a:uLnTx/>
                <a:uFillTx/>
                <a:latin typeface="+mj-lt"/>
                <a:ea typeface="+mn-ea"/>
                <a:cs typeface="+mn-cs"/>
              </a:rPr>
              <a:t>Exoscale</a:t>
            </a:r>
            <a:r>
              <a:rPr kumimoji="0" lang="en-US" sz="1000" b="0" i="0" u="none" strike="noStrike" kern="0" cap="none" spc="0" normalizeH="0" baseline="0" noProof="0">
                <a:ln>
                  <a:noFill/>
                </a:ln>
                <a:solidFill>
                  <a:prstClr val="white"/>
                </a:solidFill>
                <a:effectLst/>
                <a:uLnTx/>
                <a:uFillTx/>
                <a:latin typeface="+mj-lt"/>
                <a:ea typeface="+mn-ea"/>
                <a:cs typeface="+mn-cs"/>
              </a:rPr>
              <a:t>)</a:t>
            </a:r>
          </a:p>
        </p:txBody>
      </p:sp>
      <p:cxnSp>
        <p:nvCxnSpPr>
          <p:cNvPr id="190" name="Gerade Verbindung mit Pfeil 59">
            <a:extLst>
              <a:ext uri="{FF2B5EF4-FFF2-40B4-BE49-F238E27FC236}">
                <a16:creationId xmlns:a16="http://schemas.microsoft.com/office/drawing/2014/main" id="{6F1157BD-F30F-4515-8166-00712A627DD2}"/>
              </a:ext>
            </a:extLst>
          </p:cNvPr>
          <p:cNvCxnSpPr>
            <a:cxnSpLocks/>
            <a:stCxn id="189" idx="3"/>
            <a:endCxn id="166" idx="1"/>
          </p:cNvCxnSpPr>
          <p:nvPr/>
        </p:nvCxnSpPr>
        <p:spPr>
          <a:xfrm>
            <a:off x="7219248" y="1841761"/>
            <a:ext cx="393946" cy="2450"/>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1" name="Rechteck 79">
            <a:extLst>
              <a:ext uri="{FF2B5EF4-FFF2-40B4-BE49-F238E27FC236}">
                <a16:creationId xmlns:a16="http://schemas.microsoft.com/office/drawing/2014/main" id="{3D37F08C-E2FF-46D3-AE94-53D00ADF03EE}"/>
              </a:ext>
            </a:extLst>
          </p:cNvPr>
          <p:cNvSpPr/>
          <p:nvPr/>
        </p:nvSpPr>
        <p:spPr>
          <a:xfrm>
            <a:off x="5484451" y="5443132"/>
            <a:ext cx="1734797" cy="451866"/>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mj-lt"/>
                <a:ea typeface="+mn-ea"/>
                <a:cs typeface="+mn-cs"/>
              </a:rPr>
              <a:t>Lisp /cl-</a:t>
            </a:r>
            <a:r>
              <a:rPr kumimoji="0" lang="en-US" sz="1000" b="0" i="0" u="none" strike="noStrike" kern="0" cap="none" spc="0" normalizeH="0" baseline="0" noProof="0" err="1">
                <a:ln>
                  <a:noFill/>
                </a:ln>
                <a:solidFill>
                  <a:prstClr val="white"/>
                </a:solidFill>
                <a:effectLst/>
                <a:uLnTx/>
                <a:uFillTx/>
                <a:latin typeface="+mj-lt"/>
                <a:ea typeface="+mn-ea"/>
                <a:cs typeface="+mn-cs"/>
              </a:rPr>
              <a:t>rdkafka</a:t>
            </a:r>
            <a:br>
              <a:rPr kumimoji="0" lang="en-US" sz="1000" b="0" i="0" u="none" strike="noStrike" kern="0" cap="none" spc="0" normalizeH="0" baseline="0" noProof="0">
                <a:ln>
                  <a:noFill/>
                </a:ln>
                <a:solidFill>
                  <a:prstClr val="white"/>
                </a:solidFill>
                <a:effectLst/>
                <a:uLnTx/>
                <a:uFillTx/>
                <a:latin typeface="+mj-lt"/>
                <a:ea typeface="+mn-ea"/>
                <a:cs typeface="+mn-cs"/>
              </a:rPr>
            </a:br>
            <a:r>
              <a:rPr kumimoji="0" lang="en-US" sz="1000" b="0" i="0" u="none" strike="noStrike" kern="0" cap="none" spc="0" normalizeH="0" baseline="0" noProof="0">
                <a:ln>
                  <a:noFill/>
                </a:ln>
                <a:solidFill>
                  <a:prstClr val="white"/>
                </a:solidFill>
                <a:effectLst/>
                <a:uLnTx/>
                <a:uFillTx/>
                <a:latin typeface="+mj-lt"/>
                <a:ea typeface="+mn-ea"/>
                <a:cs typeface="+mn-cs"/>
              </a:rPr>
              <a:t>(Sahil Kang)</a:t>
            </a:r>
          </a:p>
        </p:txBody>
      </p:sp>
      <p:cxnSp>
        <p:nvCxnSpPr>
          <p:cNvPr id="192" name="Gerade Verbindung mit Pfeil 59">
            <a:extLst>
              <a:ext uri="{FF2B5EF4-FFF2-40B4-BE49-F238E27FC236}">
                <a16:creationId xmlns:a16="http://schemas.microsoft.com/office/drawing/2014/main" id="{DA24C417-8702-4EB3-89BC-1975898F37C8}"/>
              </a:ext>
            </a:extLst>
          </p:cNvPr>
          <p:cNvCxnSpPr>
            <a:cxnSpLocks/>
            <a:stCxn id="188" idx="3"/>
            <a:endCxn id="167" idx="1"/>
          </p:cNvCxnSpPr>
          <p:nvPr/>
        </p:nvCxnSpPr>
        <p:spPr>
          <a:xfrm flipV="1">
            <a:off x="7224577" y="2357004"/>
            <a:ext cx="388617" cy="2794277"/>
          </a:xfrm>
          <a:prstGeom prst="bentConnector3">
            <a:avLst>
              <a:gd name="adj1" fmla="val 50000"/>
            </a:avLst>
          </a:prstGeom>
          <a:noFill/>
          <a:ln w="12700" cap="flat" cmpd="sng" algn="ctr">
            <a:solidFill>
              <a:sysClr val="windowText" lastClr="000000"/>
            </a:solidFill>
            <a:prstDash val="solid"/>
            <a:miter lim="800000"/>
            <a:tailEnd type="triangle"/>
          </a:ln>
          <a:effectLst/>
        </p:spPr>
      </p:cxnSp>
      <p:cxnSp>
        <p:nvCxnSpPr>
          <p:cNvPr id="193" name="Gerade Verbindung mit Pfeil 59">
            <a:extLst>
              <a:ext uri="{FF2B5EF4-FFF2-40B4-BE49-F238E27FC236}">
                <a16:creationId xmlns:a16="http://schemas.microsoft.com/office/drawing/2014/main" id="{464A7E48-F461-429B-9F76-2D4CF90ABE68}"/>
              </a:ext>
            </a:extLst>
          </p:cNvPr>
          <p:cNvCxnSpPr>
            <a:cxnSpLocks/>
            <a:stCxn id="191" idx="3"/>
            <a:endCxn id="167" idx="1"/>
          </p:cNvCxnSpPr>
          <p:nvPr/>
        </p:nvCxnSpPr>
        <p:spPr>
          <a:xfrm flipV="1">
            <a:off x="7219248" y="2357004"/>
            <a:ext cx="393946" cy="3312061"/>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4" name="Rechteck 86">
            <a:extLst>
              <a:ext uri="{FF2B5EF4-FFF2-40B4-BE49-F238E27FC236}">
                <a16:creationId xmlns:a16="http://schemas.microsoft.com/office/drawing/2014/main" id="{2135648D-234F-4753-9420-218AC3DE1D0A}"/>
              </a:ext>
            </a:extLst>
          </p:cNvPr>
          <p:cNvSpPr/>
          <p:nvPr/>
        </p:nvSpPr>
        <p:spPr>
          <a:xfrm>
            <a:off x="5477200" y="5963435"/>
            <a:ext cx="1734797" cy="701705"/>
          </a:xfrm>
          <a:prstGeom prst="rect">
            <a:avLst/>
          </a:prstGeom>
          <a:solidFill>
            <a:srgbClr val="70AD47">
              <a:lumMod val="60000"/>
              <a:lumOff val="4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a:t>
            </a:r>
            <a:b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b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Swift,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Tcl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Perl, </a:t>
            </a:r>
            <a:r>
              <a:rPr kumimoji="0" lang="en-US" sz="1000" b="0" i="0" u="none" strike="noStrike" kern="0" cap="none" spc="0" normalizeH="0" baseline="0" noProof="0" err="1">
                <a:ln>
                  <a:noFill/>
                </a:ln>
                <a:solidFill>
                  <a:prstClr val="black">
                    <a:lumMod val="75000"/>
                    <a:lumOff val="25000"/>
                  </a:prstClr>
                </a:solidFill>
                <a:effectLst/>
                <a:uLnTx/>
                <a:uFillTx/>
                <a:latin typeface="+mj-lt"/>
                <a:ea typeface="+mn-ea"/>
                <a:cs typeface="+mn-cs"/>
              </a:rPr>
              <a:t>OCaml</a:t>
            </a:r>
            <a:r>
              <a:rPr kumimoji="0" lang="en-US" sz="1000" b="0" i="0" u="none" strike="noStrike" kern="0" cap="none" spc="0" normalizeH="0" baseline="0" noProof="0">
                <a:ln>
                  <a:noFill/>
                </a:ln>
                <a:solidFill>
                  <a:prstClr val="black">
                    <a:lumMod val="75000"/>
                    <a:lumOff val="25000"/>
                  </a:prstClr>
                </a:solidFill>
                <a:effectLst/>
                <a:uLnTx/>
                <a:uFillTx/>
                <a:latin typeface="+mj-lt"/>
                <a:ea typeface="+mn-ea"/>
                <a:cs typeface="+mn-cs"/>
              </a:rPr>
              <a:t>, Node, Lua, Haskell, D, …</a:t>
            </a:r>
          </a:p>
        </p:txBody>
      </p:sp>
      <p:cxnSp>
        <p:nvCxnSpPr>
          <p:cNvPr id="195" name="Gerade Verbindung mit Pfeil 59">
            <a:extLst>
              <a:ext uri="{FF2B5EF4-FFF2-40B4-BE49-F238E27FC236}">
                <a16:creationId xmlns:a16="http://schemas.microsoft.com/office/drawing/2014/main" id="{35D21972-BA5F-4BED-B0C4-DF9CA25418D2}"/>
              </a:ext>
            </a:extLst>
          </p:cNvPr>
          <p:cNvCxnSpPr>
            <a:cxnSpLocks/>
            <a:stCxn id="194" idx="3"/>
            <a:endCxn id="167" idx="1"/>
          </p:cNvCxnSpPr>
          <p:nvPr/>
        </p:nvCxnSpPr>
        <p:spPr>
          <a:xfrm flipV="1">
            <a:off x="7211997" y="2357004"/>
            <a:ext cx="401197" cy="3957284"/>
          </a:xfrm>
          <a:prstGeom prst="bentConnector3">
            <a:avLst>
              <a:gd name="adj1" fmla="val 50000"/>
            </a:avLst>
          </a:prstGeom>
          <a:noFill/>
          <a:ln w="12700" cap="flat" cmpd="sng" algn="ctr">
            <a:solidFill>
              <a:sysClr val="windowText" lastClr="000000"/>
            </a:solidFill>
            <a:prstDash val="solid"/>
            <a:miter lim="800000"/>
            <a:tailEnd type="triangle"/>
          </a:ln>
          <a:effectLst/>
        </p:spPr>
      </p:cxnSp>
      <p:sp>
        <p:nvSpPr>
          <p:cNvPr id="196" name="Sprechblase: rechteckig 90">
            <a:extLst>
              <a:ext uri="{FF2B5EF4-FFF2-40B4-BE49-F238E27FC236}">
                <a16:creationId xmlns:a16="http://schemas.microsoft.com/office/drawing/2014/main" id="{D956915D-26AD-46B2-B2BC-9E816A9E6AA9}"/>
              </a:ext>
            </a:extLst>
          </p:cNvPr>
          <p:cNvSpPr/>
          <p:nvPr/>
        </p:nvSpPr>
        <p:spPr>
          <a:xfrm>
            <a:off x="7604547" y="546854"/>
            <a:ext cx="1741915"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Direct implementations of the Apache Kafka® wire protocol. </a:t>
            </a:r>
          </a:p>
        </p:txBody>
      </p:sp>
      <p:sp>
        <p:nvSpPr>
          <p:cNvPr id="197" name="Sprechblase: rechteckig 91">
            <a:extLst>
              <a:ext uri="{FF2B5EF4-FFF2-40B4-BE49-F238E27FC236}">
                <a16:creationId xmlns:a16="http://schemas.microsoft.com/office/drawing/2014/main" id="{3F76DFA1-971B-4D28-BDB9-FD98D39EB07E}"/>
              </a:ext>
            </a:extLst>
          </p:cNvPr>
          <p:cNvSpPr/>
          <p:nvPr/>
        </p:nvSpPr>
        <p:spPr>
          <a:xfrm>
            <a:off x="5477200" y="544864"/>
            <a:ext cx="2073178" cy="862438"/>
          </a:xfrm>
          <a:prstGeom prst="wedgeRectCallout">
            <a:avLst>
              <a:gd name="adj1" fmla="val -9554"/>
              <a:gd name="adj2" fmla="val 64780"/>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JVM &amp; C library bindings</a:t>
            </a:r>
          </a:p>
        </p:txBody>
      </p:sp>
      <p:sp>
        <p:nvSpPr>
          <p:cNvPr id="198" name="Rechteck 95">
            <a:extLst>
              <a:ext uri="{FF2B5EF4-FFF2-40B4-BE49-F238E27FC236}">
                <a16:creationId xmlns:a16="http://schemas.microsoft.com/office/drawing/2014/main" id="{2F2E3AE2-C625-45BC-9679-5B75E8931259}"/>
              </a:ext>
            </a:extLst>
          </p:cNvPr>
          <p:cNvSpPr/>
          <p:nvPr/>
        </p:nvSpPr>
        <p:spPr>
          <a:xfrm>
            <a:off x="2014055" y="6350259"/>
            <a:ext cx="1433716" cy="303521"/>
          </a:xfrm>
          <a:prstGeom prst="rect">
            <a:avLst/>
          </a:prstGeom>
          <a:solidFill>
            <a:srgbClr val="70AD47">
              <a:lumMod val="50000"/>
            </a:srgbClr>
          </a:solidFill>
          <a:ln w="19050" cap="flat" cmpd="sng" algn="ctr">
            <a:solidFill>
              <a:srgbClr val="70AD47">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Non-Foundation, Community / Best Effort Support</a:t>
            </a:r>
          </a:p>
        </p:txBody>
      </p:sp>
      <p:sp>
        <p:nvSpPr>
          <p:cNvPr id="199" name="Rechteck 96">
            <a:extLst>
              <a:ext uri="{FF2B5EF4-FFF2-40B4-BE49-F238E27FC236}">
                <a16:creationId xmlns:a16="http://schemas.microsoft.com/office/drawing/2014/main" id="{9FDC00C7-BF3B-4492-B909-424C7F2A7FC5}"/>
              </a:ext>
            </a:extLst>
          </p:cNvPr>
          <p:cNvSpPr/>
          <p:nvPr/>
        </p:nvSpPr>
        <p:spPr>
          <a:xfrm>
            <a:off x="3520544" y="6361098"/>
            <a:ext cx="1433716" cy="303521"/>
          </a:xfrm>
          <a:prstGeom prst="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Non-Foundation, Commercial Support Option</a:t>
            </a:r>
          </a:p>
        </p:txBody>
      </p:sp>
      <p:sp>
        <p:nvSpPr>
          <p:cNvPr id="200" name="Rechteck 97">
            <a:extLst>
              <a:ext uri="{FF2B5EF4-FFF2-40B4-BE49-F238E27FC236}">
                <a16:creationId xmlns:a16="http://schemas.microsoft.com/office/drawing/2014/main" id="{A643EBA6-9F07-4CC4-9F36-31D89A6E7C40}"/>
              </a:ext>
            </a:extLst>
          </p:cNvPr>
          <p:cNvSpPr/>
          <p:nvPr/>
        </p:nvSpPr>
        <p:spPr>
          <a:xfrm>
            <a:off x="507566" y="6337691"/>
            <a:ext cx="1433716" cy="303521"/>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Apache Software Foundation</a:t>
            </a:r>
          </a:p>
        </p:txBody>
      </p:sp>
      <p:cxnSp>
        <p:nvCxnSpPr>
          <p:cNvPr id="201" name="Gerader Verbinder 99">
            <a:extLst>
              <a:ext uri="{FF2B5EF4-FFF2-40B4-BE49-F238E27FC236}">
                <a16:creationId xmlns:a16="http://schemas.microsoft.com/office/drawing/2014/main" id="{550C1C7C-B98A-4006-A870-50E0F0926390}"/>
              </a:ext>
            </a:extLst>
          </p:cNvPr>
          <p:cNvCxnSpPr/>
          <p:nvPr/>
        </p:nvCxnSpPr>
        <p:spPr>
          <a:xfrm>
            <a:off x="5346810" y="130990"/>
            <a:ext cx="0" cy="6534150"/>
          </a:xfrm>
          <a:prstGeom prst="line">
            <a:avLst/>
          </a:prstGeom>
          <a:noFill/>
          <a:ln w="19050" cap="flat" cmpd="sng" algn="ctr">
            <a:solidFill>
              <a:sysClr val="windowText" lastClr="000000"/>
            </a:solidFill>
            <a:prstDash val="solid"/>
            <a:miter lim="800000"/>
          </a:ln>
          <a:effectLst/>
        </p:spPr>
      </p:cxnSp>
      <p:sp>
        <p:nvSpPr>
          <p:cNvPr id="204" name="TextBox 203">
            <a:extLst>
              <a:ext uri="{FF2B5EF4-FFF2-40B4-BE49-F238E27FC236}">
                <a16:creationId xmlns:a16="http://schemas.microsoft.com/office/drawing/2014/main" id="{6FD42D82-88AB-4927-8771-EC2EE13D2B61}"/>
              </a:ext>
            </a:extLst>
          </p:cNvPr>
          <p:cNvSpPr txBox="1"/>
          <p:nvPr/>
        </p:nvSpPr>
        <p:spPr>
          <a:xfrm>
            <a:off x="318876" y="1027374"/>
            <a:ext cx="5053323" cy="261610"/>
          </a:xfrm>
          <a:prstGeom prst="rect">
            <a:avLst/>
          </a:prstGeom>
          <a:noFill/>
        </p:spPr>
        <p:txBody>
          <a:bodyPr wrap="square">
            <a:spAutoFit/>
          </a:bodyPr>
          <a:lstStyle/>
          <a:p>
            <a:r>
              <a:rPr lang="en-US" sz="1100"/>
              <a:t>https://cwiki.apache.org/confluence/pages/viewpage.action?pageId=30736606</a:t>
            </a:r>
          </a:p>
        </p:txBody>
      </p:sp>
      <p:pic>
        <p:nvPicPr>
          <p:cNvPr id="206" name="Graphic 205">
            <a:extLst>
              <a:ext uri="{FF2B5EF4-FFF2-40B4-BE49-F238E27FC236}">
                <a16:creationId xmlns:a16="http://schemas.microsoft.com/office/drawing/2014/main" id="{253F9182-9052-4DD9-B8CE-EF13993416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33003" y="3424915"/>
            <a:ext cx="351958" cy="378839"/>
          </a:xfrm>
          <a:prstGeom prst="rect">
            <a:avLst/>
          </a:prstGeom>
        </p:spPr>
      </p:pic>
      <p:sp>
        <p:nvSpPr>
          <p:cNvPr id="209" name="TextBox 208">
            <a:extLst>
              <a:ext uri="{FF2B5EF4-FFF2-40B4-BE49-F238E27FC236}">
                <a16:creationId xmlns:a16="http://schemas.microsoft.com/office/drawing/2014/main" id="{73487ADD-F643-40F7-9B3D-72217DE32C50}"/>
              </a:ext>
            </a:extLst>
          </p:cNvPr>
          <p:cNvSpPr txBox="1"/>
          <p:nvPr/>
        </p:nvSpPr>
        <p:spPr>
          <a:xfrm>
            <a:off x="10669202" y="3856548"/>
            <a:ext cx="1279561" cy="615553"/>
          </a:xfrm>
          <a:prstGeom prst="rect">
            <a:avLst/>
          </a:prstGeom>
        </p:spPr>
        <p:txBody>
          <a:bodyPr wrap="square" lIns="0" tIns="0" rIns="0" bIns="0" rtlCol="0" anchor="t" anchorCtr="0">
            <a:spAutoFit/>
          </a:bodyPr>
          <a:lstStyle/>
          <a:p>
            <a:pPr algn="ctr"/>
            <a:r>
              <a:rPr lang="en-US" sz="2000" spc="-50">
                <a:solidFill>
                  <a:srgbClr val="737373"/>
                </a:solidFill>
                <a:latin typeface="Segoe UI Semibold" panose="020B0702040204020203" pitchFamily="34" charset="0"/>
                <a:cs typeface="Segoe UI Semibold" panose="020B0702040204020203" pitchFamily="34" charset="0"/>
              </a:rPr>
              <a:t>Azure Event Hubs</a:t>
            </a:r>
          </a:p>
        </p:txBody>
      </p:sp>
      <p:sp>
        <p:nvSpPr>
          <p:cNvPr id="212" name="Subtitle 2">
            <a:extLst>
              <a:ext uri="{FF2B5EF4-FFF2-40B4-BE49-F238E27FC236}">
                <a16:creationId xmlns:a16="http://schemas.microsoft.com/office/drawing/2014/main" id="{61DB3A4C-D243-4C2A-8724-18427FE4893A}"/>
              </a:ext>
            </a:extLst>
          </p:cNvPr>
          <p:cNvSpPr>
            <a:spLocks noGrp="1"/>
          </p:cNvSpPr>
          <p:nvPr>
            <p:ph type="subTitle" idx="27"/>
          </p:nvPr>
        </p:nvSpPr>
        <p:spPr>
          <a:xfrm>
            <a:off x="462320" y="5039644"/>
            <a:ext cx="4557818" cy="1177894"/>
          </a:xfrm>
        </p:spPr>
        <p:txBody>
          <a:bodyPr/>
          <a:lstStyle/>
          <a:p>
            <a:r>
              <a:rPr lang="en-US" sz="1400" b="0">
                <a:latin typeface="+mn-lt"/>
              </a:rPr>
              <a:t>Only the Java/JVM client is part of the Apache Kafka project. All other clients are under various non-foundation ownerships  and licenses. Azure does not provide QFE support for any of these clients but does provide support for service-side compatibility.</a:t>
            </a:r>
          </a:p>
        </p:txBody>
      </p:sp>
    </p:spTree>
    <p:extLst>
      <p:ext uri="{BB962C8B-B14F-4D97-AF65-F5344CB8AC3E}">
        <p14:creationId xmlns:p14="http://schemas.microsoft.com/office/powerpoint/2010/main" val="3530715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4ABE0D-DA0B-445E-A3E6-ED4BA7403E4B}"/>
              </a:ext>
            </a:extLst>
          </p:cNvPr>
          <p:cNvSpPr>
            <a:spLocks noGrp="1"/>
          </p:cNvSpPr>
          <p:nvPr>
            <p:ph type="ctrTitle"/>
          </p:nvPr>
        </p:nvSpPr>
        <p:spPr/>
        <p:txBody>
          <a:bodyPr/>
          <a:lstStyle/>
          <a:p>
            <a:r>
              <a:rPr lang="de-DE" err="1"/>
              <a:t>Unifying</a:t>
            </a:r>
            <a:r>
              <a:rPr lang="de-DE"/>
              <a:t> </a:t>
            </a:r>
            <a:r>
              <a:rPr lang="de-DE" err="1"/>
              <a:t>Abstractions</a:t>
            </a:r>
            <a:endParaRPr lang="de-DE"/>
          </a:p>
        </p:txBody>
      </p:sp>
      <p:sp>
        <p:nvSpPr>
          <p:cNvPr id="5" name="Untertitel 4">
            <a:extLst>
              <a:ext uri="{FF2B5EF4-FFF2-40B4-BE49-F238E27FC236}">
                <a16:creationId xmlns:a16="http://schemas.microsoft.com/office/drawing/2014/main" id="{6B93642F-848F-48DE-95D5-8C1C22901945}"/>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3466166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7759-C5D9-4995-A2A7-3BE4B60D7387}"/>
              </a:ext>
            </a:extLst>
          </p:cNvPr>
          <p:cNvSpPr>
            <a:spLocks noGrp="1"/>
          </p:cNvSpPr>
          <p:nvPr>
            <p:ph type="title"/>
          </p:nvPr>
        </p:nvSpPr>
        <p:spPr/>
        <p:txBody>
          <a:bodyPr>
            <a:normAutofit fontScale="90000"/>
          </a:bodyPr>
          <a:lstStyle/>
          <a:p>
            <a:r>
              <a:rPr lang="de-DE"/>
              <a:t>Java JMS 2.0 (Jakarta Messaging)</a:t>
            </a:r>
            <a:br>
              <a:rPr lang="de-DE"/>
            </a:br>
            <a:endParaRPr lang="en-US"/>
          </a:p>
        </p:txBody>
      </p:sp>
      <p:sp>
        <p:nvSpPr>
          <p:cNvPr id="7" name="Subtitle 6">
            <a:extLst>
              <a:ext uri="{FF2B5EF4-FFF2-40B4-BE49-F238E27FC236}">
                <a16:creationId xmlns:a16="http://schemas.microsoft.com/office/drawing/2014/main" id="{F7DAD717-756C-437B-B334-A8C16FF66909}"/>
              </a:ext>
            </a:extLst>
          </p:cNvPr>
          <p:cNvSpPr>
            <a:spLocks noGrp="1"/>
          </p:cNvSpPr>
          <p:nvPr>
            <p:ph type="subTitle" idx="27"/>
          </p:nvPr>
        </p:nvSpPr>
        <p:spPr/>
        <p:txBody>
          <a:bodyPr/>
          <a:lstStyle/>
          <a:p>
            <a:r>
              <a:rPr lang="de-DE" sz="2000"/>
              <a:t>An </a:t>
            </a:r>
            <a:r>
              <a:rPr lang="de-DE" sz="2000" err="1"/>
              <a:t>exceptionally</a:t>
            </a:r>
            <a:r>
              <a:rPr lang="de-DE" sz="2000"/>
              <a:t> </a:t>
            </a:r>
            <a:r>
              <a:rPr lang="de-DE" sz="2000" err="1"/>
              <a:t>successful</a:t>
            </a:r>
            <a:r>
              <a:rPr lang="de-DE" sz="2000"/>
              <a:t> Java/JVM API </a:t>
            </a:r>
            <a:r>
              <a:rPr lang="de-DE" sz="2000" err="1"/>
              <a:t>standard</a:t>
            </a:r>
            <a:r>
              <a:rPr lang="de-DE" sz="2000"/>
              <a:t> </a:t>
            </a:r>
            <a:r>
              <a:rPr lang="de-DE" sz="2000" err="1"/>
              <a:t>that</a:t>
            </a:r>
            <a:r>
              <a:rPr lang="de-DE" sz="2000"/>
              <a:t> </a:t>
            </a:r>
            <a:r>
              <a:rPr lang="de-DE" sz="2000" err="1"/>
              <a:t>works</a:t>
            </a:r>
            <a:r>
              <a:rPr lang="de-DE" sz="2000"/>
              <a:t> </a:t>
            </a:r>
            <a:r>
              <a:rPr lang="de-DE" sz="2000" err="1"/>
              <a:t>with</a:t>
            </a:r>
            <a:r>
              <a:rPr lang="de-DE" sz="2000"/>
              <a:t> </a:t>
            </a:r>
            <a:r>
              <a:rPr lang="de-DE" sz="2000" err="1"/>
              <a:t>most</a:t>
            </a:r>
            <a:r>
              <a:rPr lang="de-DE" sz="2000"/>
              <a:t> </a:t>
            </a:r>
            <a:r>
              <a:rPr lang="de-DE" sz="2000" err="1"/>
              <a:t>mature</a:t>
            </a:r>
            <a:r>
              <a:rPr lang="de-DE" sz="2000"/>
              <a:t>, queue-</a:t>
            </a:r>
            <a:r>
              <a:rPr lang="de-DE" sz="2000" err="1"/>
              <a:t>based</a:t>
            </a:r>
            <a:r>
              <a:rPr lang="de-DE" sz="2000"/>
              <a:t> </a:t>
            </a:r>
            <a:r>
              <a:rPr lang="de-DE" sz="2000" err="1"/>
              <a:t>pubsub</a:t>
            </a:r>
            <a:r>
              <a:rPr lang="de-DE" sz="2000"/>
              <a:t> </a:t>
            </a:r>
            <a:r>
              <a:rPr lang="de-DE" sz="2000" err="1"/>
              <a:t>message</a:t>
            </a:r>
            <a:r>
              <a:rPr lang="de-DE" sz="2000"/>
              <a:t> </a:t>
            </a:r>
            <a:r>
              <a:rPr lang="de-DE" sz="2000" err="1"/>
              <a:t>brokers</a:t>
            </a:r>
            <a:r>
              <a:rPr lang="de-DE" sz="2000"/>
              <a:t> on the </a:t>
            </a:r>
            <a:r>
              <a:rPr lang="de-DE" sz="2000" err="1"/>
              <a:t>market</a:t>
            </a:r>
            <a:r>
              <a:rPr lang="de-DE" sz="2000"/>
              <a:t> </a:t>
            </a:r>
            <a:r>
              <a:rPr lang="de-DE" sz="2000" err="1"/>
              <a:t>today</a:t>
            </a:r>
            <a:r>
              <a:rPr lang="de-DE" sz="2000"/>
              <a:t>.</a:t>
            </a:r>
            <a:endParaRPr lang="en-US" sz="2000"/>
          </a:p>
          <a:p>
            <a:endParaRPr lang="en-US"/>
          </a:p>
        </p:txBody>
      </p:sp>
      <p:sp>
        <p:nvSpPr>
          <p:cNvPr id="8" name="Content Placeholder 7">
            <a:extLst>
              <a:ext uri="{FF2B5EF4-FFF2-40B4-BE49-F238E27FC236}">
                <a16:creationId xmlns:a16="http://schemas.microsoft.com/office/drawing/2014/main" id="{3728410B-8DD6-4FF0-BBDA-12AAC5D6662E}"/>
              </a:ext>
            </a:extLst>
          </p:cNvPr>
          <p:cNvSpPr>
            <a:spLocks noGrp="1"/>
          </p:cNvSpPr>
          <p:nvPr>
            <p:ph idx="32"/>
          </p:nvPr>
        </p:nvSpPr>
        <p:spPr>
          <a:xfrm>
            <a:off x="457200" y="5032352"/>
            <a:ext cx="7659757" cy="1614389"/>
          </a:xfrm>
          <a:solidFill>
            <a:schemeClr val="bg2"/>
          </a:solidFill>
          <a:ln>
            <a:solidFill>
              <a:srgbClr val="FFC000"/>
            </a:solidFill>
          </a:ln>
          <a:effectLst>
            <a:outerShdw blurRad="50800" dist="38100" dir="5400000" algn="t" rotWithShape="0">
              <a:prstClr val="black">
                <a:alpha val="40000"/>
              </a:prstClr>
            </a:outerShdw>
          </a:effectLst>
        </p:spPr>
        <p:txBody>
          <a:bodyPr vert="horz" lIns="274320" tIns="182880" rIns="182880" bIns="182880" rtlCol="0">
            <a:noAutofit/>
          </a:bodyPr>
          <a:lstStyle/>
          <a:p>
            <a:pPr>
              <a:lnSpc>
                <a:spcPct val="150000"/>
              </a:lnSpc>
              <a:spcBef>
                <a:spcPts val="0"/>
              </a:spcBef>
            </a:pPr>
            <a:r>
              <a:rPr lang="en-US" sz="1200" b="0" err="1">
                <a:latin typeface="Consolas" panose="020B0609020204030204" pitchFamily="49" charset="0"/>
              </a:rPr>
              <a:t>TextMessage</a:t>
            </a:r>
            <a:r>
              <a:rPr lang="en-US" sz="1200" b="0">
                <a:latin typeface="Consolas" panose="020B0609020204030204" pitchFamily="49" charset="0"/>
              </a:rPr>
              <a:t> message = </a:t>
            </a:r>
            <a:r>
              <a:rPr lang="en-US" sz="1200" b="0" err="1">
                <a:latin typeface="Consolas" panose="020B0609020204030204" pitchFamily="49" charset="0"/>
              </a:rPr>
              <a:t>session.createTextMessage</a:t>
            </a:r>
            <a:r>
              <a:rPr lang="en-US" sz="1200" b="0">
                <a:latin typeface="Consolas" panose="020B0609020204030204" pitchFamily="49" charset="0"/>
              </a:rPr>
              <a:t>("Text!");</a:t>
            </a:r>
          </a:p>
          <a:p>
            <a:pPr>
              <a:lnSpc>
                <a:spcPct val="150000"/>
              </a:lnSpc>
              <a:spcBef>
                <a:spcPts val="0"/>
              </a:spcBef>
            </a:pPr>
            <a:r>
              <a:rPr lang="en-US" sz="1200" b="0" err="1">
                <a:latin typeface="Consolas" panose="020B0609020204030204" pitchFamily="49" charset="0"/>
              </a:rPr>
              <a:t>message.setJMSCorrelationID</a:t>
            </a:r>
            <a:r>
              <a:rPr lang="en-US" sz="1200" b="0">
                <a:latin typeface="Consolas" panose="020B0609020204030204" pitchFamily="49" charset="0"/>
              </a:rPr>
              <a:t>(</a:t>
            </a:r>
            <a:r>
              <a:rPr lang="en-US" sz="1200" b="0" err="1">
                <a:latin typeface="Consolas" panose="020B0609020204030204" pitchFamily="49" charset="0"/>
              </a:rPr>
              <a:t>Integer.toString</a:t>
            </a:r>
            <a:r>
              <a:rPr lang="en-US" sz="1200" b="0">
                <a:latin typeface="Consolas" panose="020B0609020204030204" pitchFamily="49" charset="0"/>
              </a:rPr>
              <a:t>(</a:t>
            </a:r>
            <a:r>
              <a:rPr lang="en-US" sz="1200" b="0" err="1">
                <a:latin typeface="Consolas" panose="020B0609020204030204" pitchFamily="49" charset="0"/>
              </a:rPr>
              <a:t>i</a:t>
            </a:r>
            <a:r>
              <a:rPr lang="en-US" sz="1200" b="0">
                <a:latin typeface="Consolas" panose="020B0609020204030204" pitchFamily="49" charset="0"/>
              </a:rPr>
              <a:t>));</a:t>
            </a:r>
          </a:p>
          <a:p>
            <a:pPr>
              <a:lnSpc>
                <a:spcPct val="150000"/>
              </a:lnSpc>
              <a:spcBef>
                <a:spcPts val="0"/>
              </a:spcBef>
            </a:pPr>
            <a:r>
              <a:rPr lang="en-US" sz="1200" b="0" err="1">
                <a:latin typeface="Consolas" panose="020B0609020204030204" pitchFamily="49" charset="0"/>
              </a:rPr>
              <a:t>sender.send</a:t>
            </a:r>
            <a:r>
              <a:rPr lang="en-US" sz="1200" b="0">
                <a:latin typeface="Consolas" panose="020B0609020204030204" pitchFamily="49" charset="0"/>
              </a:rPr>
              <a:t>(message, DELIVERY_MODE, </a:t>
            </a:r>
            <a:r>
              <a:rPr lang="en-US" sz="1200" b="0" err="1">
                <a:latin typeface="Consolas" panose="020B0609020204030204" pitchFamily="49" charset="0"/>
              </a:rPr>
              <a:t>Message.DEFAULT_PRIORITY</a:t>
            </a:r>
            <a:r>
              <a:rPr lang="en-US" sz="1200" b="0">
                <a:latin typeface="Consolas" panose="020B0609020204030204" pitchFamily="49" charset="0"/>
              </a:rPr>
              <a:t>, </a:t>
            </a:r>
            <a:r>
              <a:rPr lang="en-US" sz="1200" b="0" err="1">
                <a:latin typeface="Consolas" panose="020B0609020204030204" pitchFamily="49" charset="0"/>
              </a:rPr>
              <a:t>Message.DEFAULT_TIME_TO_LIVE</a:t>
            </a:r>
            <a:r>
              <a:rPr lang="en-US" sz="1200" b="0">
                <a:latin typeface="Consolas" panose="020B0609020204030204" pitchFamily="49" charset="0"/>
              </a:rPr>
              <a:t>);</a:t>
            </a:r>
          </a:p>
        </p:txBody>
      </p:sp>
      <p:sp>
        <p:nvSpPr>
          <p:cNvPr id="10" name="Content Placeholder 7">
            <a:extLst>
              <a:ext uri="{FF2B5EF4-FFF2-40B4-BE49-F238E27FC236}">
                <a16:creationId xmlns:a16="http://schemas.microsoft.com/office/drawing/2014/main" id="{9B610739-0D69-4916-9C97-5669F3608A85}"/>
              </a:ext>
            </a:extLst>
          </p:cNvPr>
          <p:cNvSpPr txBox="1">
            <a:spLocks/>
          </p:cNvSpPr>
          <p:nvPr/>
        </p:nvSpPr>
        <p:spPr>
          <a:xfrm>
            <a:off x="457200" y="1868000"/>
            <a:ext cx="7659757" cy="3101341"/>
          </a:xfrm>
          <a:prstGeom prst="rect">
            <a:avLst/>
          </a:prstGeom>
          <a:solidFill>
            <a:schemeClr val="bg2"/>
          </a:solidFill>
          <a:ln>
            <a:solidFill>
              <a:srgbClr val="FFC000"/>
            </a:solidFill>
          </a:ln>
          <a:effectLst>
            <a:outerShdw blurRad="50800" dist="38100" dir="5400000" algn="t" rotWithShape="0">
              <a:prstClr val="black">
                <a:alpha val="40000"/>
              </a:prstClr>
            </a:outerShdw>
          </a:effectLst>
        </p:spPr>
        <p:txBody>
          <a:bodyPr vert="horz" wrap="square" lIns="274320" tIns="182880" rIns="182880" bIns="18288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50000"/>
              </a:lnSpc>
              <a:spcBef>
                <a:spcPts val="0"/>
              </a:spcBef>
            </a:pPr>
            <a:r>
              <a:rPr lang="en-US" sz="1200" b="0">
                <a:latin typeface="Consolas" panose="020B0609020204030204" pitchFamily="49" charset="0"/>
              </a:rPr>
              <a:t>Topic </a:t>
            </a:r>
            <a:r>
              <a:rPr lang="en-US" sz="1200" b="0" err="1">
                <a:latin typeface="Consolas" panose="020B0609020204030204" pitchFamily="49" charset="0"/>
              </a:rPr>
              <a:t>topic</a:t>
            </a:r>
            <a:r>
              <a:rPr lang="en-US" sz="1200" b="0">
                <a:latin typeface="Consolas" panose="020B0609020204030204" pitchFamily="49" charset="0"/>
              </a:rPr>
              <a:t> = </a:t>
            </a:r>
            <a:r>
              <a:rPr lang="en-US" sz="1200" b="0" err="1">
                <a:latin typeface="Consolas" panose="020B0609020204030204" pitchFamily="49" charset="0"/>
              </a:rPr>
              <a:t>session.createTopic</a:t>
            </a:r>
            <a:r>
              <a:rPr lang="en-US" sz="1200" b="0">
                <a:latin typeface="Consolas" panose="020B0609020204030204" pitchFamily="49" charset="0"/>
              </a:rPr>
              <a:t>(</a:t>
            </a:r>
            <a:r>
              <a:rPr lang="en-US" sz="1200" b="0" err="1">
                <a:latin typeface="Consolas" panose="020B0609020204030204" pitchFamily="49" charset="0"/>
              </a:rPr>
              <a:t>dest.toString</a:t>
            </a:r>
            <a:r>
              <a:rPr lang="en-US" sz="1200" b="0">
                <a:latin typeface="Consolas" panose="020B0609020204030204" pitchFamily="49" charset="0"/>
              </a:rPr>
              <a:t>());</a:t>
            </a:r>
          </a:p>
          <a:p>
            <a:pPr>
              <a:lnSpc>
                <a:spcPct val="150000"/>
              </a:lnSpc>
              <a:spcBef>
                <a:spcPts val="0"/>
              </a:spcBef>
            </a:pPr>
            <a:r>
              <a:rPr lang="en-US" sz="1200" b="0" err="1">
                <a:latin typeface="Consolas" panose="020B0609020204030204" pitchFamily="49" charset="0"/>
              </a:rPr>
              <a:t>MessageProducer</a:t>
            </a:r>
            <a:r>
              <a:rPr lang="en-US" sz="1200" b="0">
                <a:latin typeface="Consolas" panose="020B0609020204030204" pitchFamily="49" charset="0"/>
              </a:rPr>
              <a:t> sender = </a:t>
            </a:r>
            <a:r>
              <a:rPr lang="en-US" sz="1200" b="0" err="1">
                <a:latin typeface="Consolas" panose="020B0609020204030204" pitchFamily="49" charset="0"/>
              </a:rPr>
              <a:t>session.createProducer</a:t>
            </a:r>
            <a:r>
              <a:rPr lang="en-US" sz="1200" b="0">
                <a:latin typeface="Consolas" panose="020B0609020204030204" pitchFamily="49" charset="0"/>
              </a:rPr>
              <a:t>(</a:t>
            </a:r>
            <a:r>
              <a:rPr lang="en-US" sz="1200" b="0" err="1">
                <a:latin typeface="Consolas" panose="020B0609020204030204" pitchFamily="49" charset="0"/>
              </a:rPr>
              <a:t>dest</a:t>
            </a:r>
            <a:r>
              <a:rPr lang="en-US" sz="1200" b="0">
                <a:latin typeface="Consolas" panose="020B0609020204030204" pitchFamily="49" charset="0"/>
              </a:rPr>
              <a:t>);</a:t>
            </a:r>
          </a:p>
          <a:p>
            <a:pPr>
              <a:lnSpc>
                <a:spcPct val="150000"/>
              </a:lnSpc>
              <a:spcBef>
                <a:spcPts val="0"/>
              </a:spcBef>
            </a:pPr>
            <a:r>
              <a:rPr lang="en-US" sz="1200" b="0" err="1">
                <a:latin typeface="Consolas" panose="020B0609020204030204" pitchFamily="49" charset="0"/>
              </a:rPr>
              <a:t>TopicSubscriber</a:t>
            </a:r>
            <a:r>
              <a:rPr lang="en-US" sz="1200" b="0">
                <a:latin typeface="Consolas" panose="020B0609020204030204" pitchFamily="49" charset="0"/>
              </a:rPr>
              <a:t> topicSubscriber1 = </a:t>
            </a:r>
            <a:br>
              <a:rPr lang="en-US" sz="1200" b="0">
                <a:latin typeface="Consolas" panose="020B0609020204030204" pitchFamily="49" charset="0"/>
              </a:rPr>
            </a:br>
            <a:r>
              <a:rPr lang="en-US" sz="1200" b="0">
                <a:latin typeface="Consolas" panose="020B0609020204030204" pitchFamily="49" charset="0"/>
              </a:rPr>
              <a:t>    </a:t>
            </a:r>
            <a:r>
              <a:rPr lang="en-US" sz="1200" b="0" err="1">
                <a:latin typeface="Consolas" panose="020B0609020204030204" pitchFamily="49" charset="0"/>
              </a:rPr>
              <a:t>session.createDurableSubscriber</a:t>
            </a:r>
            <a:r>
              <a:rPr lang="en-US" sz="1200" b="0">
                <a:latin typeface="Consolas" panose="020B0609020204030204" pitchFamily="49" charset="0"/>
              </a:rPr>
              <a:t>(topic, sub1Name);</a:t>
            </a:r>
          </a:p>
          <a:p>
            <a:pPr>
              <a:lnSpc>
                <a:spcPct val="150000"/>
              </a:lnSpc>
              <a:spcBef>
                <a:spcPts val="0"/>
              </a:spcBef>
            </a:pPr>
            <a:r>
              <a:rPr lang="en-US" sz="1200" b="0" err="1">
                <a:latin typeface="Consolas" panose="020B0609020204030204" pitchFamily="49" charset="0"/>
              </a:rPr>
              <a:t>TopicSubscriber</a:t>
            </a:r>
            <a:r>
              <a:rPr lang="en-US" sz="1200" b="0">
                <a:latin typeface="Consolas" panose="020B0609020204030204" pitchFamily="49" charset="0"/>
              </a:rPr>
              <a:t> topicSubscriber2 = </a:t>
            </a:r>
            <a:br>
              <a:rPr lang="en-US" sz="1200" b="0">
                <a:latin typeface="Consolas" panose="020B0609020204030204" pitchFamily="49" charset="0"/>
              </a:rPr>
            </a:br>
            <a:r>
              <a:rPr lang="en-US" sz="1200" b="0">
                <a:latin typeface="Consolas" panose="020B0609020204030204" pitchFamily="49" charset="0"/>
              </a:rPr>
              <a:t>    </a:t>
            </a:r>
            <a:r>
              <a:rPr lang="en-US" sz="1200" b="0" err="1">
                <a:latin typeface="Consolas" panose="020B0609020204030204" pitchFamily="49" charset="0"/>
              </a:rPr>
              <a:t>session.createDurableSubscriber</a:t>
            </a:r>
            <a:r>
              <a:rPr lang="en-US" sz="1200" b="0">
                <a:latin typeface="Consolas" panose="020B0609020204030204" pitchFamily="49" charset="0"/>
              </a:rPr>
              <a:t>(topic, sub2Name, "</a:t>
            </a:r>
            <a:r>
              <a:rPr lang="en-US" sz="1200" b="0" err="1">
                <a:latin typeface="Consolas" panose="020B0609020204030204" pitchFamily="49" charset="0"/>
              </a:rPr>
              <a:t>JMSCorrelationID</a:t>
            </a:r>
            <a:r>
              <a:rPr lang="en-US" sz="1200" b="0">
                <a:latin typeface="Consolas" panose="020B0609020204030204" pitchFamily="49" charset="0"/>
              </a:rPr>
              <a:t>='5'", false);</a:t>
            </a:r>
          </a:p>
          <a:p>
            <a:pPr>
              <a:lnSpc>
                <a:spcPct val="150000"/>
              </a:lnSpc>
              <a:spcBef>
                <a:spcPts val="0"/>
              </a:spcBef>
            </a:pPr>
            <a:r>
              <a:rPr lang="en-US" sz="1200" b="0" err="1">
                <a:latin typeface="Consolas" panose="020B0609020204030204" pitchFamily="49" charset="0"/>
              </a:rPr>
              <a:t>MessageConsumer</a:t>
            </a:r>
            <a:r>
              <a:rPr lang="en-US" sz="1200" b="0">
                <a:latin typeface="Consolas" panose="020B0609020204030204" pitchFamily="49" charset="0"/>
              </a:rPr>
              <a:t> topicSubscriber3 = </a:t>
            </a:r>
            <a:br>
              <a:rPr lang="en-US" sz="1200" b="0">
                <a:latin typeface="Consolas" panose="020B0609020204030204" pitchFamily="49" charset="0"/>
              </a:rPr>
            </a:br>
            <a:r>
              <a:rPr lang="en-US" sz="1200" b="0">
                <a:latin typeface="Consolas" panose="020B0609020204030204" pitchFamily="49" charset="0"/>
              </a:rPr>
              <a:t>    </a:t>
            </a:r>
            <a:r>
              <a:rPr lang="en-US" sz="1200" b="0" err="1">
                <a:latin typeface="Consolas" panose="020B0609020204030204" pitchFamily="49" charset="0"/>
              </a:rPr>
              <a:t>session.createSharedDurableConsumer</a:t>
            </a:r>
            <a:r>
              <a:rPr lang="en-US" sz="1200" b="0">
                <a:latin typeface="Consolas" panose="020B0609020204030204" pitchFamily="49" charset="0"/>
              </a:rPr>
              <a:t>(topic, sub3Name, "</a:t>
            </a:r>
            <a:r>
              <a:rPr lang="en-US" sz="1200" b="0" err="1">
                <a:latin typeface="Consolas" panose="020B0609020204030204" pitchFamily="49" charset="0"/>
              </a:rPr>
              <a:t>JMSCorrelationID</a:t>
            </a:r>
            <a:r>
              <a:rPr lang="en-US" sz="1200" b="0">
                <a:latin typeface="Consolas" panose="020B0609020204030204" pitchFamily="49" charset="0"/>
              </a:rPr>
              <a:t>='5'");</a:t>
            </a:r>
          </a:p>
        </p:txBody>
      </p:sp>
      <p:sp>
        <p:nvSpPr>
          <p:cNvPr id="3" name="TextBox 2">
            <a:extLst>
              <a:ext uri="{FF2B5EF4-FFF2-40B4-BE49-F238E27FC236}">
                <a16:creationId xmlns:a16="http://schemas.microsoft.com/office/drawing/2014/main" id="{639008AF-281E-44BE-BCE7-E5F2A8B17C2D}"/>
              </a:ext>
            </a:extLst>
          </p:cNvPr>
          <p:cNvSpPr txBox="1"/>
          <p:nvPr/>
        </p:nvSpPr>
        <p:spPr>
          <a:xfrm>
            <a:off x="8302487" y="1686560"/>
            <a:ext cx="3651192" cy="4934364"/>
          </a:xfrm>
          <a:prstGeom prst="rect">
            <a:avLst/>
          </a:prstGeom>
        </p:spPr>
        <p:txBody>
          <a:bodyPr wrap="none" lIns="0" tIns="0" rIns="0" bIns="0" rtlCol="0" anchor="t" anchorCtr="0">
            <a:spAutoFit/>
          </a:bodyPr>
          <a:lstStyle/>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Queues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Topics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JMS Message Selectors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Shared Durable Subscriptions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Unshared Durable Subscriptions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Shared Volatile Subscriptions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Unshared Volatile Subscriptions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Queue Browser</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Queue Message Selectors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Temporary Queues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Temporary Topics</a:t>
            </a:r>
          </a:p>
          <a:p>
            <a:pPr marL="285750" indent="-285750">
              <a:lnSpc>
                <a:spcPct val="150000"/>
              </a:lnSpc>
              <a:buFont typeface="Arial" panose="020B0604020202020204" pitchFamily="34" charset="0"/>
              <a:buChar char="•"/>
            </a:pPr>
            <a:r>
              <a:rPr lang="en-US">
                <a:solidFill>
                  <a:schemeClr val="accent1">
                    <a:lumMod val="50000"/>
                  </a:schemeClr>
                </a:solidFill>
                <a:latin typeface="Segoe UI Semibold" panose="020B0702040204020203" pitchFamily="34" charset="0"/>
                <a:cs typeface="Segoe UI Semibold" panose="020B0702040204020203" pitchFamily="34" charset="0"/>
              </a:rPr>
              <a:t>JMS Transactions</a:t>
            </a:r>
          </a:p>
        </p:txBody>
      </p:sp>
    </p:spTree>
    <p:extLst>
      <p:ext uri="{BB962C8B-B14F-4D97-AF65-F5344CB8AC3E}">
        <p14:creationId xmlns:p14="http://schemas.microsoft.com/office/powerpoint/2010/main" val="851795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1065715" y="3499460"/>
            <a:ext cx="5145259" cy="3175888"/>
          </a:xfrm>
          <a:prstGeom prst="rect">
            <a:avLst/>
          </a:prstGeom>
        </p:spPr>
        <p:style>
          <a:lnRef idx="2">
            <a:schemeClr val="dk1"/>
          </a:lnRef>
          <a:fillRef idx="1">
            <a:schemeClr val="lt1"/>
          </a:fillRef>
          <a:effectRef idx="0">
            <a:schemeClr val="dk1"/>
          </a:effectRef>
          <a:fontRef idx="minor">
            <a:schemeClr val="dk1"/>
          </a:fontRef>
        </p:style>
        <p:txBody>
          <a:bodyPr rtlCol="0" anchor="b"/>
          <a:lstStyle/>
          <a:p>
            <a:r>
              <a:rPr lang="de-DE" err="1"/>
              <a:t>Address</a:t>
            </a:r>
            <a:r>
              <a:rPr lang="de-DE"/>
              <a:t> Space</a:t>
            </a:r>
            <a:endParaRPr lang="en-US"/>
          </a:p>
        </p:txBody>
      </p:sp>
      <p:sp>
        <p:nvSpPr>
          <p:cNvPr id="2" name="Titel 1"/>
          <p:cNvSpPr>
            <a:spLocks noGrp="1"/>
          </p:cNvSpPr>
          <p:nvPr>
            <p:ph type="title"/>
          </p:nvPr>
        </p:nvSpPr>
        <p:spPr/>
        <p:txBody>
          <a:bodyPr>
            <a:normAutofit fontScale="90000"/>
          </a:bodyPr>
          <a:lstStyle/>
          <a:p>
            <a:r>
              <a:rPr lang="de-DE"/>
              <a:t>OPC UA</a:t>
            </a:r>
            <a:br>
              <a:rPr lang="de-DE"/>
            </a:br>
            <a:r>
              <a:rPr lang="de-DE" sz="2400"/>
              <a:t>OPC </a:t>
            </a:r>
            <a:r>
              <a:rPr lang="de-DE" sz="2400" err="1"/>
              <a:t>Foundation</a:t>
            </a:r>
            <a:r>
              <a:rPr lang="de-DE" sz="2400"/>
              <a:t> Unified </a:t>
            </a:r>
            <a:r>
              <a:rPr lang="de-DE" sz="2400" err="1"/>
              <a:t>Architecture</a:t>
            </a:r>
            <a:endParaRPr lang="en-US"/>
          </a:p>
        </p:txBody>
      </p:sp>
      <p:sp>
        <p:nvSpPr>
          <p:cNvPr id="3" name="Inhaltsplatzhalter 2"/>
          <p:cNvSpPr>
            <a:spLocks noGrp="1"/>
          </p:cNvSpPr>
          <p:nvPr>
            <p:ph idx="1"/>
          </p:nvPr>
        </p:nvSpPr>
        <p:spPr>
          <a:xfrm>
            <a:off x="838200" y="1825625"/>
            <a:ext cx="10515600" cy="1538898"/>
          </a:xfrm>
        </p:spPr>
        <p:txBody>
          <a:bodyPr>
            <a:normAutofit fontScale="70000" lnSpcReduction="20000"/>
          </a:bodyPr>
          <a:lstStyle/>
          <a:p>
            <a:r>
              <a:rPr lang="de-DE"/>
              <a:t>OPC </a:t>
            </a:r>
            <a:r>
              <a:rPr lang="de-DE" err="1"/>
              <a:t>Foundation</a:t>
            </a:r>
            <a:r>
              <a:rPr lang="de-DE"/>
              <a:t> </a:t>
            </a:r>
            <a:r>
              <a:rPr lang="de-DE" err="1"/>
              <a:t>standard</a:t>
            </a:r>
            <a:r>
              <a:rPr lang="de-DE"/>
              <a:t>; IEC </a:t>
            </a:r>
            <a:r>
              <a:rPr lang="de-DE" err="1"/>
              <a:t>standard</a:t>
            </a:r>
            <a:endParaRPr lang="de-DE"/>
          </a:p>
          <a:p>
            <a:r>
              <a:rPr lang="de-DE" err="1"/>
              <a:t>Foundational</a:t>
            </a:r>
            <a:r>
              <a:rPr lang="de-DE"/>
              <a:t> </a:t>
            </a:r>
            <a:r>
              <a:rPr lang="de-DE" err="1"/>
              <a:t>architecture</a:t>
            </a:r>
            <a:r>
              <a:rPr lang="de-DE"/>
              <a:t> </a:t>
            </a:r>
            <a:r>
              <a:rPr lang="de-DE" err="1"/>
              <a:t>model</a:t>
            </a:r>
            <a:r>
              <a:rPr lang="de-DE"/>
              <a:t> for (</a:t>
            </a:r>
            <a:r>
              <a:rPr lang="de-DE" err="1"/>
              <a:t>industrial</a:t>
            </a:r>
            <a:r>
              <a:rPr lang="de-DE"/>
              <a:t>) </a:t>
            </a:r>
            <a:r>
              <a:rPr lang="de-DE" err="1"/>
              <a:t>device</a:t>
            </a:r>
            <a:r>
              <a:rPr lang="de-DE"/>
              <a:t> </a:t>
            </a:r>
            <a:r>
              <a:rPr lang="de-DE" err="1"/>
              <a:t>management</a:t>
            </a:r>
            <a:r>
              <a:rPr lang="de-DE"/>
              <a:t> </a:t>
            </a:r>
            <a:r>
              <a:rPr lang="de-DE" err="1"/>
              <a:t>and</a:t>
            </a:r>
            <a:r>
              <a:rPr lang="de-DE"/>
              <a:t> </a:t>
            </a:r>
            <a:r>
              <a:rPr lang="de-DE" err="1"/>
              <a:t>information</a:t>
            </a:r>
            <a:r>
              <a:rPr lang="de-DE"/>
              <a:t> </a:t>
            </a:r>
            <a:r>
              <a:rPr lang="de-DE" err="1"/>
              <a:t>flow</a:t>
            </a:r>
            <a:endParaRPr lang="de-DE"/>
          </a:p>
          <a:p>
            <a:r>
              <a:rPr lang="de-DE"/>
              <a:t>Cloud </a:t>
            </a:r>
            <a:r>
              <a:rPr lang="de-DE" err="1"/>
              <a:t>integration</a:t>
            </a:r>
            <a:r>
              <a:rPr lang="de-DE"/>
              <a:t> via Pub/Sub</a:t>
            </a:r>
            <a:endParaRPr lang="en-US"/>
          </a:p>
        </p:txBody>
      </p:sp>
      <p:pic>
        <p:nvPicPr>
          <p:cNvPr id="4" name="Picture 5" descr="0710_OPC_UA_Object"/>
          <p:cNvPicPr>
            <a:picLocks noChangeAspect="1" noChangeArrowheads="1"/>
          </p:cNvPicPr>
          <p:nvPr/>
        </p:nvPicPr>
        <p:blipFill>
          <a:blip r:embed="rId2" cstate="print">
            <a:clrChange>
              <a:clrFrom>
                <a:srgbClr val="E8E8E8"/>
              </a:clrFrom>
              <a:clrTo>
                <a:srgbClr val="E8E8E8">
                  <a:alpha val="0"/>
                </a:srgbClr>
              </a:clrTo>
            </a:clrChange>
            <a:extLst>
              <a:ext uri="{28A0092B-C50C-407E-A947-70E740481C1C}">
                <a14:useLocalDpi xmlns:a14="http://schemas.microsoft.com/office/drawing/2010/main" val="0"/>
              </a:ext>
            </a:extLst>
          </a:blip>
          <a:srcRect/>
          <a:stretch>
            <a:fillRect/>
          </a:stretch>
        </p:blipFill>
        <p:spPr bwMode="auto">
          <a:xfrm>
            <a:off x="1113622" y="3609889"/>
            <a:ext cx="2758418" cy="184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0710_OPC_UA_Object"/>
          <p:cNvPicPr>
            <a:picLocks noChangeAspect="1" noChangeArrowheads="1"/>
          </p:cNvPicPr>
          <p:nvPr/>
        </p:nvPicPr>
        <p:blipFill>
          <a:blip r:embed="rId2" cstate="print">
            <a:clrChange>
              <a:clrFrom>
                <a:srgbClr val="E8E8E8"/>
              </a:clrFrom>
              <a:clrTo>
                <a:srgbClr val="E8E8E8">
                  <a:alpha val="0"/>
                </a:srgbClr>
              </a:clrTo>
            </a:clrChange>
            <a:extLst>
              <a:ext uri="{28A0092B-C50C-407E-A947-70E740481C1C}">
                <a14:useLocalDpi xmlns:a14="http://schemas.microsoft.com/office/drawing/2010/main" val="0"/>
              </a:ext>
            </a:extLst>
          </a:blip>
          <a:srcRect/>
          <a:stretch>
            <a:fillRect/>
          </a:stretch>
        </p:blipFill>
        <p:spPr bwMode="auto">
          <a:xfrm>
            <a:off x="3141714" y="4722315"/>
            <a:ext cx="2758418" cy="184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Ellipse 6"/>
          <p:cNvSpPr/>
          <p:nvPr/>
        </p:nvSpPr>
        <p:spPr>
          <a:xfrm>
            <a:off x="4766015" y="3660488"/>
            <a:ext cx="550984" cy="5455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3768043" y="3691244"/>
            <a:ext cx="550984" cy="5455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5397055" y="4449539"/>
            <a:ext cx="550984" cy="5455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Gerader Verbinder 10"/>
          <p:cNvCxnSpPr>
            <a:stCxn id="8" idx="2"/>
          </p:cNvCxnSpPr>
          <p:nvPr/>
        </p:nvCxnSpPr>
        <p:spPr>
          <a:xfrm flipH="1">
            <a:off x="3339409" y="3964020"/>
            <a:ext cx="428634" cy="232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p:cNvCxnSpPr>
            <a:stCxn id="7" idx="3"/>
          </p:cNvCxnSpPr>
          <p:nvPr/>
        </p:nvCxnSpPr>
        <p:spPr>
          <a:xfrm flipH="1">
            <a:off x="4662018" y="4126146"/>
            <a:ext cx="184687" cy="785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p:cNvCxnSpPr>
            <a:stCxn id="7" idx="2"/>
          </p:cNvCxnSpPr>
          <p:nvPr/>
        </p:nvCxnSpPr>
        <p:spPr>
          <a:xfrm flipH="1" flipV="1">
            <a:off x="4319027" y="3878253"/>
            <a:ext cx="446988" cy="55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a:stCxn id="7" idx="5"/>
          </p:cNvCxnSpPr>
          <p:nvPr/>
        </p:nvCxnSpPr>
        <p:spPr>
          <a:xfrm>
            <a:off x="5236309" y="4126146"/>
            <a:ext cx="396527" cy="404842"/>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hteck 23"/>
          <p:cNvSpPr/>
          <p:nvPr/>
        </p:nvSpPr>
        <p:spPr>
          <a:xfrm>
            <a:off x="6210974" y="3499460"/>
            <a:ext cx="891542" cy="317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Server</a:t>
            </a:r>
            <a:endParaRPr lang="en-US"/>
          </a:p>
        </p:txBody>
      </p:sp>
      <p:sp>
        <p:nvSpPr>
          <p:cNvPr id="25" name="Rechteck 24"/>
          <p:cNvSpPr/>
          <p:nvPr/>
        </p:nvSpPr>
        <p:spPr>
          <a:xfrm>
            <a:off x="10462258" y="3487327"/>
            <a:ext cx="891542" cy="317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Client</a:t>
            </a:r>
            <a:endParaRPr lang="en-US"/>
          </a:p>
        </p:txBody>
      </p:sp>
      <p:sp>
        <p:nvSpPr>
          <p:cNvPr id="26" name="Pfeil nach links 25"/>
          <p:cNvSpPr/>
          <p:nvPr/>
        </p:nvSpPr>
        <p:spPr>
          <a:xfrm>
            <a:off x="7256831" y="4206040"/>
            <a:ext cx="2942492" cy="1762628"/>
          </a:xfrm>
          <a:prstGeom prst="leftArrow">
            <a:avLst>
              <a:gd name="adj1" fmla="val 739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t>Discover</a:t>
            </a:r>
            <a:br>
              <a:rPr lang="de-DE"/>
            </a:br>
            <a:r>
              <a:rPr lang="de-DE" err="1"/>
              <a:t>Observe</a:t>
            </a:r>
            <a:br>
              <a:rPr lang="de-DE"/>
            </a:br>
            <a:r>
              <a:rPr lang="de-DE"/>
              <a:t>Query</a:t>
            </a:r>
            <a:br>
              <a:rPr lang="de-DE"/>
            </a:br>
            <a:r>
              <a:rPr lang="de-DE"/>
              <a:t>Control</a:t>
            </a:r>
            <a:endParaRPr lang="en-US"/>
          </a:p>
        </p:txBody>
      </p:sp>
    </p:spTree>
    <p:extLst>
      <p:ext uri="{BB962C8B-B14F-4D97-AF65-F5344CB8AC3E}">
        <p14:creationId xmlns:p14="http://schemas.microsoft.com/office/powerpoint/2010/main" val="845605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466CA381-AEB8-45EF-8E6F-FEB96F20FFE0}"/>
              </a:ext>
            </a:extLst>
          </p:cNvPr>
          <p:cNvSpPr/>
          <p:nvPr/>
        </p:nvSpPr>
        <p:spPr>
          <a:xfrm>
            <a:off x="554736" y="204153"/>
            <a:ext cx="3697442" cy="2644242"/>
          </a:xfrm>
          <a:prstGeom prst="rect">
            <a:avLst/>
          </a:prstGeom>
          <a:solidFill>
            <a:schemeClr val="bg1"/>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p:cNvSpPr/>
          <p:nvPr/>
        </p:nvSpPr>
        <p:spPr>
          <a:xfrm>
            <a:off x="6702340" y="506148"/>
            <a:ext cx="2374042" cy="196834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b"/>
          <a:lstStyle/>
          <a:p>
            <a:pPr algn="ctr" defTabSz="914225">
              <a:defRPr/>
            </a:pPr>
            <a:endParaRPr lang="de-DE" sz="1400" kern="0">
              <a:solidFill>
                <a:sysClr val="windowText" lastClr="000000"/>
              </a:solidFill>
            </a:endParaRPr>
          </a:p>
        </p:txBody>
      </p:sp>
      <p:sp>
        <p:nvSpPr>
          <p:cNvPr id="5" name="Rechteck 4"/>
          <p:cNvSpPr/>
          <p:nvPr/>
        </p:nvSpPr>
        <p:spPr>
          <a:xfrm>
            <a:off x="3431497" y="306860"/>
            <a:ext cx="3264337" cy="2443224"/>
          </a:xfrm>
          <a:prstGeom prst="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defTabSz="914225">
              <a:defRPr/>
            </a:pPr>
            <a:r>
              <a:rPr lang="en-US" sz="1400" kern="0">
                <a:solidFill>
                  <a:sysClr val="windowText" lastClr="000000"/>
                </a:solidFill>
              </a:rPr>
              <a:t>Device</a:t>
            </a:r>
            <a:endParaRPr lang="de-DE" sz="1400" kern="0">
              <a:solidFill>
                <a:sysClr val="windowText" lastClr="000000"/>
              </a:solidFill>
            </a:endParaRPr>
          </a:p>
        </p:txBody>
      </p:sp>
      <p:sp>
        <p:nvSpPr>
          <p:cNvPr id="4" name="Rechteck 3"/>
          <p:cNvSpPr/>
          <p:nvPr/>
        </p:nvSpPr>
        <p:spPr>
          <a:xfrm>
            <a:off x="4321791" y="506447"/>
            <a:ext cx="2374042" cy="1968344"/>
          </a:xfrm>
          <a:prstGeom prst="rect">
            <a:avLst/>
          </a:prstGeom>
          <a:ln>
            <a:noFill/>
          </a:ln>
        </p:spPr>
        <p:style>
          <a:lnRef idx="1">
            <a:schemeClr val="accent5"/>
          </a:lnRef>
          <a:fillRef idx="3">
            <a:schemeClr val="accent5"/>
          </a:fillRef>
          <a:effectRef idx="2">
            <a:schemeClr val="accent5"/>
          </a:effectRef>
          <a:fontRef idx="minor">
            <a:schemeClr val="lt1"/>
          </a:fontRef>
        </p:style>
        <p:txBody>
          <a:bodyPr rtlCol="0" anchor="b"/>
          <a:lstStyle/>
          <a:p>
            <a:pPr algn="ctr" defTabSz="914225">
              <a:defRPr/>
            </a:pPr>
            <a:r>
              <a:rPr lang="en-US" sz="1400" kern="0">
                <a:solidFill>
                  <a:sysClr val="windowText" lastClr="000000"/>
                </a:solidFill>
              </a:rPr>
              <a:t>OPC UA Server</a:t>
            </a:r>
            <a:endParaRPr lang="de-DE" sz="1400" kern="0">
              <a:solidFill>
                <a:sysClr val="windowText" lastClr="000000"/>
              </a:solidFill>
            </a:endParaRPr>
          </a:p>
        </p:txBody>
      </p:sp>
      <p:sp>
        <p:nvSpPr>
          <p:cNvPr id="6" name="Rechteck 5"/>
          <p:cNvSpPr/>
          <p:nvPr/>
        </p:nvSpPr>
        <p:spPr>
          <a:xfrm>
            <a:off x="4472567" y="644094"/>
            <a:ext cx="1493396" cy="1520993"/>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400" kern="0">
                <a:solidFill>
                  <a:sysClr val="windowText" lastClr="000000"/>
                </a:solidFill>
              </a:rPr>
              <a:t>Address Space</a:t>
            </a:r>
            <a:endParaRPr lang="de-DE" sz="1400" kern="0">
              <a:solidFill>
                <a:sysClr val="windowText" lastClr="000000"/>
              </a:solidFill>
            </a:endParaRPr>
          </a:p>
        </p:txBody>
      </p:sp>
      <p:sp>
        <p:nvSpPr>
          <p:cNvPr id="7" name="Ellipse 6"/>
          <p:cNvSpPr/>
          <p:nvPr/>
        </p:nvSpPr>
        <p:spPr>
          <a:xfrm>
            <a:off x="5140287" y="1903904"/>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8" name="Ellipse 7"/>
          <p:cNvSpPr/>
          <p:nvPr/>
        </p:nvSpPr>
        <p:spPr>
          <a:xfrm>
            <a:off x="4756168" y="1673346"/>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9" name="Ellipse 8"/>
          <p:cNvSpPr/>
          <p:nvPr/>
        </p:nvSpPr>
        <p:spPr>
          <a:xfrm>
            <a:off x="5011050" y="1673346"/>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0" name="Ellipse 9"/>
          <p:cNvSpPr/>
          <p:nvPr/>
        </p:nvSpPr>
        <p:spPr>
          <a:xfrm>
            <a:off x="5265931" y="1673346"/>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1" name="Ellipse 10"/>
          <p:cNvSpPr/>
          <p:nvPr/>
        </p:nvSpPr>
        <p:spPr>
          <a:xfrm>
            <a:off x="5520814" y="1673346"/>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2" name="Ellipse 11"/>
          <p:cNvSpPr/>
          <p:nvPr/>
        </p:nvSpPr>
        <p:spPr>
          <a:xfrm>
            <a:off x="4617958" y="1412163"/>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3" name="Ellipse 12"/>
          <p:cNvSpPr/>
          <p:nvPr/>
        </p:nvSpPr>
        <p:spPr>
          <a:xfrm>
            <a:off x="4872840" y="1412163"/>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4" name="Ellipse 13"/>
          <p:cNvSpPr/>
          <p:nvPr/>
        </p:nvSpPr>
        <p:spPr>
          <a:xfrm>
            <a:off x="5127723" y="1412163"/>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5" name="Ellipse 14"/>
          <p:cNvSpPr/>
          <p:nvPr/>
        </p:nvSpPr>
        <p:spPr>
          <a:xfrm>
            <a:off x="5382605" y="1412163"/>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16" name="Ellipse 15"/>
          <p:cNvSpPr/>
          <p:nvPr/>
        </p:nvSpPr>
        <p:spPr>
          <a:xfrm>
            <a:off x="5636814" y="1412163"/>
            <a:ext cx="157955" cy="1438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914225">
              <a:defRPr/>
            </a:pPr>
            <a:endParaRPr lang="de-DE" sz="1400" kern="0">
              <a:solidFill>
                <a:sysClr val="windowText" lastClr="000000"/>
              </a:solidFill>
            </a:endParaRPr>
          </a:p>
        </p:txBody>
      </p:sp>
      <p:cxnSp>
        <p:nvCxnSpPr>
          <p:cNvPr id="18" name="Gerade Verbindung mit Pfeil 17"/>
          <p:cNvCxnSpPr>
            <a:stCxn id="7" idx="6"/>
            <a:endCxn id="11" idx="3"/>
          </p:cNvCxnSpPr>
          <p:nvPr/>
        </p:nvCxnSpPr>
        <p:spPr>
          <a:xfrm flipV="1">
            <a:off x="5298243" y="1796122"/>
            <a:ext cx="245704" cy="17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7" idx="7"/>
          </p:cNvCxnSpPr>
          <p:nvPr/>
        </p:nvCxnSpPr>
        <p:spPr>
          <a:xfrm flipV="1">
            <a:off x="5275110" y="1817187"/>
            <a:ext cx="43877" cy="107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a:stCxn id="7" idx="0"/>
            <a:endCxn id="14" idx="4"/>
          </p:cNvCxnSpPr>
          <p:nvPr/>
        </p:nvCxnSpPr>
        <p:spPr>
          <a:xfrm flipH="1" flipV="1">
            <a:off x="5206701" y="1556003"/>
            <a:ext cx="12564" cy="34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7" idx="1"/>
            <a:endCxn id="9" idx="4"/>
          </p:cNvCxnSpPr>
          <p:nvPr/>
        </p:nvCxnSpPr>
        <p:spPr>
          <a:xfrm flipH="1" flipV="1">
            <a:off x="5090028" y="1817187"/>
            <a:ext cx="73392" cy="107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a:stCxn id="7" idx="2"/>
            <a:endCxn id="8" idx="4"/>
          </p:cNvCxnSpPr>
          <p:nvPr/>
        </p:nvCxnSpPr>
        <p:spPr>
          <a:xfrm flipH="1" flipV="1">
            <a:off x="4835146" y="1817187"/>
            <a:ext cx="305141" cy="15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8" idx="1"/>
            <a:endCxn id="12" idx="4"/>
          </p:cNvCxnSpPr>
          <p:nvPr/>
        </p:nvCxnSpPr>
        <p:spPr>
          <a:xfrm flipH="1" flipV="1">
            <a:off x="4696936" y="1556003"/>
            <a:ext cx="82364" cy="13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p:cNvCxnSpPr>
            <a:stCxn id="8" idx="7"/>
            <a:endCxn id="13" idx="4"/>
          </p:cNvCxnSpPr>
          <p:nvPr/>
        </p:nvCxnSpPr>
        <p:spPr>
          <a:xfrm flipV="1">
            <a:off x="4890991" y="1556003"/>
            <a:ext cx="60828" cy="13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11" idx="7"/>
            <a:endCxn id="16" idx="4"/>
          </p:cNvCxnSpPr>
          <p:nvPr/>
        </p:nvCxnSpPr>
        <p:spPr>
          <a:xfrm flipV="1">
            <a:off x="5655638" y="1556003"/>
            <a:ext cx="60154" cy="13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stCxn id="11" idx="1"/>
            <a:endCxn id="15" idx="4"/>
          </p:cNvCxnSpPr>
          <p:nvPr/>
        </p:nvCxnSpPr>
        <p:spPr>
          <a:xfrm flipH="1" flipV="1">
            <a:off x="5461583" y="1556003"/>
            <a:ext cx="82364" cy="13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hteck 44"/>
          <p:cNvSpPr/>
          <p:nvPr/>
        </p:nvSpPr>
        <p:spPr>
          <a:xfrm>
            <a:off x="3621886" y="1599193"/>
            <a:ext cx="514028" cy="19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46" name="Rechteck 45"/>
          <p:cNvSpPr/>
          <p:nvPr/>
        </p:nvSpPr>
        <p:spPr>
          <a:xfrm>
            <a:off x="3615828" y="1327308"/>
            <a:ext cx="514028" cy="19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47" name="Rechteck 46"/>
          <p:cNvSpPr/>
          <p:nvPr/>
        </p:nvSpPr>
        <p:spPr>
          <a:xfrm>
            <a:off x="3615828" y="1055423"/>
            <a:ext cx="514028" cy="1904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cxnSp>
        <p:nvCxnSpPr>
          <p:cNvPr id="49" name="Gewinkelter Verbinder 48"/>
          <p:cNvCxnSpPr>
            <a:stCxn id="14" idx="0"/>
            <a:endCxn id="47" idx="3"/>
          </p:cNvCxnSpPr>
          <p:nvPr/>
        </p:nvCxnSpPr>
        <p:spPr>
          <a:xfrm rot="16200000" flipV="1">
            <a:off x="4537518" y="742980"/>
            <a:ext cx="261521" cy="1076844"/>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Gewinkelter Verbinder 50"/>
          <p:cNvCxnSpPr>
            <a:stCxn id="12" idx="2"/>
            <a:endCxn id="46" idx="3"/>
          </p:cNvCxnSpPr>
          <p:nvPr/>
        </p:nvCxnSpPr>
        <p:spPr>
          <a:xfrm rot="10800000">
            <a:off x="4129857" y="1422527"/>
            <a:ext cx="488102" cy="6155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Rechteck 53"/>
          <p:cNvSpPr/>
          <p:nvPr/>
        </p:nvSpPr>
        <p:spPr>
          <a:xfrm>
            <a:off x="7403237" y="631447"/>
            <a:ext cx="1543909" cy="1533639"/>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defTabSz="914225">
              <a:defRPr/>
            </a:pPr>
            <a:r>
              <a:rPr lang="en-US" sz="1200" kern="0">
                <a:solidFill>
                  <a:sysClr val="windowText" lastClr="000000"/>
                </a:solidFill>
              </a:rPr>
              <a:t>“Message Writer”</a:t>
            </a:r>
            <a:endParaRPr lang="de-DE" sz="1200" kern="0">
              <a:solidFill>
                <a:sysClr val="windowText" lastClr="000000"/>
              </a:solidFill>
            </a:endParaRPr>
          </a:p>
        </p:txBody>
      </p:sp>
      <p:sp>
        <p:nvSpPr>
          <p:cNvPr id="55" name="Rechteck 54"/>
          <p:cNvSpPr/>
          <p:nvPr/>
        </p:nvSpPr>
        <p:spPr>
          <a:xfrm>
            <a:off x="6052652" y="644094"/>
            <a:ext cx="1223256" cy="1520993"/>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defTabSz="914225">
              <a:defRPr/>
            </a:pPr>
            <a:r>
              <a:rPr lang="en-US" sz="1100" kern="0">
                <a:solidFill>
                  <a:schemeClr val="tx1"/>
                </a:solidFill>
              </a:rPr>
              <a:t>Published Items</a:t>
            </a:r>
            <a:endParaRPr lang="de-DE" sz="1100" kern="0">
              <a:solidFill>
                <a:schemeClr val="tx1"/>
              </a:solidFill>
            </a:endParaRPr>
          </a:p>
        </p:txBody>
      </p:sp>
      <p:sp>
        <p:nvSpPr>
          <p:cNvPr id="57" name="Rechteck 56"/>
          <p:cNvSpPr/>
          <p:nvPr/>
        </p:nvSpPr>
        <p:spPr>
          <a:xfrm>
            <a:off x="6160012" y="1650635"/>
            <a:ext cx="1008536" cy="15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100" kern="0">
                <a:solidFill>
                  <a:sysClr val="windowText" lastClr="000000"/>
                </a:solidFill>
              </a:rPr>
              <a:t>Event</a:t>
            </a:r>
            <a:endParaRPr lang="de-DE" sz="1100" kern="0">
              <a:solidFill>
                <a:sysClr val="windowText" lastClr="000000"/>
              </a:solidFill>
            </a:endParaRPr>
          </a:p>
        </p:txBody>
      </p:sp>
      <p:sp>
        <p:nvSpPr>
          <p:cNvPr id="58" name="Rechteck 57"/>
          <p:cNvSpPr/>
          <p:nvPr/>
        </p:nvSpPr>
        <p:spPr>
          <a:xfrm>
            <a:off x="6160012" y="1431095"/>
            <a:ext cx="1008536" cy="15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100" kern="0">
                <a:solidFill>
                  <a:sysClr val="windowText" lastClr="000000"/>
                </a:solidFill>
              </a:rPr>
              <a:t>Event</a:t>
            </a:r>
            <a:endParaRPr lang="de-DE" sz="1100" kern="0">
              <a:solidFill>
                <a:sysClr val="windowText" lastClr="000000"/>
              </a:solidFill>
            </a:endParaRPr>
          </a:p>
        </p:txBody>
      </p:sp>
      <p:sp>
        <p:nvSpPr>
          <p:cNvPr id="59" name="Rechteck 58"/>
          <p:cNvSpPr/>
          <p:nvPr/>
        </p:nvSpPr>
        <p:spPr>
          <a:xfrm>
            <a:off x="6160012" y="1211556"/>
            <a:ext cx="1008536" cy="15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100" kern="0">
                <a:solidFill>
                  <a:sysClr val="windowText" lastClr="000000"/>
                </a:solidFill>
              </a:rPr>
              <a:t>Data (Query)</a:t>
            </a:r>
            <a:endParaRPr lang="de-DE" sz="1100" kern="0">
              <a:solidFill>
                <a:sysClr val="windowText" lastClr="000000"/>
              </a:solidFill>
            </a:endParaRPr>
          </a:p>
        </p:txBody>
      </p:sp>
      <p:sp>
        <p:nvSpPr>
          <p:cNvPr id="60" name="Rechteck 59"/>
          <p:cNvSpPr/>
          <p:nvPr/>
        </p:nvSpPr>
        <p:spPr>
          <a:xfrm>
            <a:off x="6160012" y="992017"/>
            <a:ext cx="1008536" cy="15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100" kern="0">
                <a:solidFill>
                  <a:sysClr val="windowText" lastClr="000000"/>
                </a:solidFill>
              </a:rPr>
              <a:t>Data (Query)</a:t>
            </a:r>
            <a:endParaRPr lang="de-DE" sz="1100" kern="0">
              <a:solidFill>
                <a:sysClr val="windowText" lastClr="000000"/>
              </a:solidFill>
            </a:endParaRPr>
          </a:p>
        </p:txBody>
      </p:sp>
      <p:cxnSp>
        <p:nvCxnSpPr>
          <p:cNvPr id="61" name="Gewinkelter Verbinder 60"/>
          <p:cNvCxnSpPr>
            <a:stCxn id="16" idx="0"/>
            <a:endCxn id="60" idx="1"/>
          </p:cNvCxnSpPr>
          <p:nvPr/>
        </p:nvCxnSpPr>
        <p:spPr>
          <a:xfrm rot="5400000" flipH="1" flipV="1">
            <a:off x="5767488" y="1019640"/>
            <a:ext cx="340828" cy="444219"/>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66" name="Rechteck 65"/>
          <p:cNvSpPr/>
          <p:nvPr/>
        </p:nvSpPr>
        <p:spPr>
          <a:xfrm>
            <a:off x="7602603" y="1208311"/>
            <a:ext cx="1145176" cy="255974"/>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914225">
              <a:defRPr/>
            </a:pPr>
            <a:r>
              <a:rPr lang="en-US" sz="1400" kern="0">
                <a:solidFill>
                  <a:schemeClr val="tx1"/>
                </a:solidFill>
              </a:rPr>
              <a:t>Encoding</a:t>
            </a:r>
            <a:endParaRPr lang="de-DE" sz="1400" kern="0">
              <a:solidFill>
                <a:schemeClr val="tx1"/>
              </a:solidFill>
            </a:endParaRPr>
          </a:p>
        </p:txBody>
      </p:sp>
      <p:sp>
        <p:nvSpPr>
          <p:cNvPr id="67" name="Rechteck 66"/>
          <p:cNvSpPr/>
          <p:nvPr/>
        </p:nvSpPr>
        <p:spPr>
          <a:xfrm>
            <a:off x="7602603" y="1527024"/>
            <a:ext cx="1145176" cy="255974"/>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914225">
              <a:defRPr/>
            </a:pPr>
            <a:r>
              <a:rPr lang="en-US" sz="1200" kern="0" err="1">
                <a:solidFill>
                  <a:schemeClr val="tx1"/>
                </a:solidFill>
              </a:rPr>
              <a:t>Msg</a:t>
            </a:r>
            <a:r>
              <a:rPr lang="en-US" sz="1200" kern="0">
                <a:solidFill>
                  <a:schemeClr val="tx1"/>
                </a:solidFill>
              </a:rPr>
              <a:t> Security</a:t>
            </a:r>
            <a:endParaRPr lang="de-DE" sz="1200" kern="0">
              <a:solidFill>
                <a:schemeClr val="tx1"/>
              </a:solidFill>
            </a:endParaRPr>
          </a:p>
        </p:txBody>
      </p:sp>
      <p:sp>
        <p:nvSpPr>
          <p:cNvPr id="68" name="Rechteck 67"/>
          <p:cNvSpPr/>
          <p:nvPr/>
        </p:nvSpPr>
        <p:spPr>
          <a:xfrm>
            <a:off x="7602603" y="1845737"/>
            <a:ext cx="1145176" cy="255974"/>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algn="ctr" defTabSz="914225">
              <a:defRPr/>
            </a:pPr>
            <a:r>
              <a:rPr lang="en-US" sz="1400" kern="0">
                <a:solidFill>
                  <a:schemeClr val="tx1"/>
                </a:solidFill>
              </a:rPr>
              <a:t>Transport</a:t>
            </a:r>
            <a:endParaRPr lang="de-DE" sz="1400" kern="0">
              <a:solidFill>
                <a:schemeClr val="tx1"/>
              </a:solidFill>
            </a:endParaRPr>
          </a:p>
        </p:txBody>
      </p:sp>
      <p:cxnSp>
        <p:nvCxnSpPr>
          <p:cNvPr id="69" name="Gewinkelter Verbinder 68"/>
          <p:cNvCxnSpPr>
            <a:stCxn id="60" idx="3"/>
            <a:endCxn id="66" idx="0"/>
          </p:cNvCxnSpPr>
          <p:nvPr/>
        </p:nvCxnSpPr>
        <p:spPr>
          <a:xfrm>
            <a:off x="7168548" y="1071334"/>
            <a:ext cx="1006644" cy="136976"/>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sp>
        <p:nvSpPr>
          <p:cNvPr id="72" name="Pfeil nach unten 71"/>
          <p:cNvSpPr/>
          <p:nvPr/>
        </p:nvSpPr>
        <p:spPr>
          <a:xfrm>
            <a:off x="7659697" y="2175367"/>
            <a:ext cx="518715" cy="1342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78" name="Eingekerbter Pfeil nach rechts 77"/>
          <p:cNvSpPr/>
          <p:nvPr/>
        </p:nvSpPr>
        <p:spPr>
          <a:xfrm>
            <a:off x="6160012" y="1973724"/>
            <a:ext cx="1008536" cy="12798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cxnSp>
        <p:nvCxnSpPr>
          <p:cNvPr id="3" name="Gerader Verbinder 2"/>
          <p:cNvCxnSpPr/>
          <p:nvPr/>
        </p:nvCxnSpPr>
        <p:spPr>
          <a:xfrm>
            <a:off x="2850466" y="2956423"/>
            <a:ext cx="6404371" cy="48177"/>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7" name="Textfeld 16"/>
          <p:cNvSpPr txBox="1"/>
          <p:nvPr/>
        </p:nvSpPr>
        <p:spPr>
          <a:xfrm>
            <a:off x="2850467" y="2987129"/>
            <a:ext cx="1664238" cy="307777"/>
          </a:xfrm>
          <a:prstGeom prst="rect">
            <a:avLst/>
          </a:prstGeom>
          <a:noFill/>
        </p:spPr>
        <p:txBody>
          <a:bodyPr wrap="none" rtlCol="0">
            <a:spAutoFit/>
          </a:bodyPr>
          <a:lstStyle/>
          <a:p>
            <a:pPr defTabSz="914225">
              <a:defRPr/>
            </a:pPr>
            <a:r>
              <a:rPr lang="de-DE" sz="1400" kern="0">
                <a:solidFill>
                  <a:sysClr val="windowText" lastClr="000000"/>
                </a:solidFill>
              </a:rPr>
              <a:t>Perimeter </a:t>
            </a:r>
            <a:r>
              <a:rPr lang="de-DE" sz="1400" kern="0" err="1">
                <a:solidFill>
                  <a:sysClr val="windowText" lastClr="000000"/>
                </a:solidFill>
              </a:rPr>
              <a:t>Boundary</a:t>
            </a:r>
            <a:endParaRPr lang="de-DE" sz="1400" kern="0">
              <a:solidFill>
                <a:sysClr val="windowText" lastClr="000000"/>
              </a:solidFill>
            </a:endParaRPr>
          </a:p>
        </p:txBody>
      </p:sp>
      <p:sp>
        <p:nvSpPr>
          <p:cNvPr id="62" name="Pfeil nach unten 71"/>
          <p:cNvSpPr/>
          <p:nvPr/>
        </p:nvSpPr>
        <p:spPr>
          <a:xfrm rot="5400000">
            <a:off x="6345523" y="3414430"/>
            <a:ext cx="518715" cy="13420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71" name="Pfeil nach unten 71"/>
          <p:cNvSpPr/>
          <p:nvPr/>
        </p:nvSpPr>
        <p:spPr>
          <a:xfrm>
            <a:off x="4687985" y="4651018"/>
            <a:ext cx="518715" cy="371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de-DE" sz="1400" kern="0">
              <a:solidFill>
                <a:sysClr val="windowText" lastClr="000000"/>
              </a:solidFill>
            </a:endParaRPr>
          </a:p>
        </p:txBody>
      </p:sp>
      <p:sp>
        <p:nvSpPr>
          <p:cNvPr id="26" name="Rechteck 25"/>
          <p:cNvSpPr/>
          <p:nvPr/>
        </p:nvSpPr>
        <p:spPr>
          <a:xfrm>
            <a:off x="7211290" y="3517421"/>
            <a:ext cx="1927799"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Operator System</a:t>
            </a:r>
            <a:endParaRPr lang="de-DE" sz="1600"/>
          </a:p>
        </p:txBody>
      </p:sp>
      <p:sp>
        <p:nvSpPr>
          <p:cNvPr id="56" name="Rechteck 55"/>
          <p:cNvSpPr/>
          <p:nvPr/>
        </p:nvSpPr>
        <p:spPr>
          <a:xfrm>
            <a:off x="3987917" y="3517421"/>
            <a:ext cx="1927799"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Plant Integrator System</a:t>
            </a:r>
            <a:endParaRPr lang="de-DE" sz="1600"/>
          </a:p>
        </p:txBody>
      </p:sp>
      <p:sp>
        <p:nvSpPr>
          <p:cNvPr id="63" name="Rechteck 62"/>
          <p:cNvSpPr/>
          <p:nvPr/>
        </p:nvSpPr>
        <p:spPr>
          <a:xfrm>
            <a:off x="4006054" y="5071276"/>
            <a:ext cx="1927799"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Machine B Manufacturer System</a:t>
            </a:r>
            <a:endParaRPr lang="de-DE" sz="1600"/>
          </a:p>
        </p:txBody>
      </p:sp>
      <p:sp>
        <p:nvSpPr>
          <p:cNvPr id="64" name="Rechteck 63"/>
          <p:cNvSpPr/>
          <p:nvPr/>
        </p:nvSpPr>
        <p:spPr>
          <a:xfrm>
            <a:off x="1886566" y="5071276"/>
            <a:ext cx="1927799"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Machine A Manufacturer System</a:t>
            </a:r>
            <a:endParaRPr lang="de-DE" sz="1600"/>
          </a:p>
        </p:txBody>
      </p:sp>
      <p:sp>
        <p:nvSpPr>
          <p:cNvPr id="27" name="Pfeil: nach oben gebogen 26"/>
          <p:cNvSpPr/>
          <p:nvPr/>
        </p:nvSpPr>
        <p:spPr>
          <a:xfrm flipH="1" flipV="1">
            <a:off x="2563091" y="3984468"/>
            <a:ext cx="1406689" cy="1086808"/>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Rechteck 73"/>
          <p:cNvSpPr/>
          <p:nvPr/>
        </p:nvSpPr>
        <p:spPr>
          <a:xfrm>
            <a:off x="6584890" y="5071275"/>
            <a:ext cx="1927799" cy="1136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Component Manufacturer System</a:t>
            </a:r>
            <a:endParaRPr lang="de-DE" sz="1600"/>
          </a:p>
        </p:txBody>
      </p:sp>
      <p:sp>
        <p:nvSpPr>
          <p:cNvPr id="29" name="Pfeil: nach rechts 28"/>
          <p:cNvSpPr/>
          <p:nvPr/>
        </p:nvSpPr>
        <p:spPr>
          <a:xfrm>
            <a:off x="5933852" y="5355292"/>
            <a:ext cx="651037" cy="568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Sprechblase: rechteckig 29"/>
          <p:cNvSpPr/>
          <p:nvPr/>
        </p:nvSpPr>
        <p:spPr>
          <a:xfrm>
            <a:off x="9940599" y="2474492"/>
            <a:ext cx="1759528" cy="646048"/>
          </a:xfrm>
          <a:prstGeom prst="wedgeRectCallout">
            <a:avLst>
              <a:gd name="adj1" fmla="val -148047"/>
              <a:gd name="adj2" fmla="val -7243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Event is written out here</a:t>
            </a:r>
            <a:endParaRPr lang="de-DE"/>
          </a:p>
        </p:txBody>
      </p:sp>
      <p:pic>
        <p:nvPicPr>
          <p:cNvPr id="2" name="Grafik 1">
            <a:extLst>
              <a:ext uri="{FF2B5EF4-FFF2-40B4-BE49-F238E27FC236}">
                <a16:creationId xmlns:a16="http://schemas.microsoft.com/office/drawing/2014/main" id="{EAB96B57-1FE3-41F5-9936-3909FB807887}"/>
              </a:ext>
            </a:extLst>
          </p:cNvPr>
          <p:cNvPicPr>
            <a:picLocks noChangeAspect="1"/>
          </p:cNvPicPr>
          <p:nvPr/>
        </p:nvPicPr>
        <p:blipFill>
          <a:blip r:embed="rId3"/>
          <a:stretch>
            <a:fillRect/>
          </a:stretch>
        </p:blipFill>
        <p:spPr>
          <a:xfrm>
            <a:off x="2218111" y="287965"/>
            <a:ext cx="851857" cy="851857"/>
          </a:xfrm>
          <a:prstGeom prst="rect">
            <a:avLst/>
          </a:prstGeom>
        </p:spPr>
      </p:pic>
      <p:pic>
        <p:nvPicPr>
          <p:cNvPr id="19" name="Grafik 18">
            <a:extLst>
              <a:ext uri="{FF2B5EF4-FFF2-40B4-BE49-F238E27FC236}">
                <a16:creationId xmlns:a16="http://schemas.microsoft.com/office/drawing/2014/main" id="{3A25E562-C880-4102-BBC0-2FE04644716E}"/>
              </a:ext>
            </a:extLst>
          </p:cNvPr>
          <p:cNvPicPr>
            <a:picLocks noChangeAspect="1"/>
          </p:cNvPicPr>
          <p:nvPr/>
        </p:nvPicPr>
        <p:blipFill>
          <a:blip r:embed="rId4"/>
          <a:stretch>
            <a:fillRect/>
          </a:stretch>
        </p:blipFill>
        <p:spPr>
          <a:xfrm>
            <a:off x="1244467" y="878178"/>
            <a:ext cx="868745" cy="984029"/>
          </a:xfrm>
          <a:prstGeom prst="rect">
            <a:avLst/>
          </a:prstGeom>
        </p:spPr>
      </p:pic>
      <p:pic>
        <p:nvPicPr>
          <p:cNvPr id="21" name="Grafik 20">
            <a:extLst>
              <a:ext uri="{FF2B5EF4-FFF2-40B4-BE49-F238E27FC236}">
                <a16:creationId xmlns:a16="http://schemas.microsoft.com/office/drawing/2014/main" id="{8949F279-5452-46B3-98E2-88D4DCBE1F20}"/>
              </a:ext>
            </a:extLst>
          </p:cNvPr>
          <p:cNvPicPr>
            <a:picLocks noChangeAspect="1"/>
          </p:cNvPicPr>
          <p:nvPr/>
        </p:nvPicPr>
        <p:blipFill>
          <a:blip r:embed="rId5"/>
          <a:stretch>
            <a:fillRect/>
          </a:stretch>
        </p:blipFill>
        <p:spPr>
          <a:xfrm>
            <a:off x="1899956" y="1806811"/>
            <a:ext cx="950509" cy="950509"/>
          </a:xfrm>
          <a:prstGeom prst="rect">
            <a:avLst/>
          </a:prstGeom>
        </p:spPr>
      </p:pic>
      <p:cxnSp>
        <p:nvCxnSpPr>
          <p:cNvPr id="24" name="Gerade Verbindung mit Pfeil 23">
            <a:extLst>
              <a:ext uri="{FF2B5EF4-FFF2-40B4-BE49-F238E27FC236}">
                <a16:creationId xmlns:a16="http://schemas.microsoft.com/office/drawing/2014/main" id="{109E35BD-08F6-4B62-8C08-225B417F4C67}"/>
              </a:ext>
            </a:extLst>
          </p:cNvPr>
          <p:cNvCxnSpPr>
            <a:stCxn id="47" idx="1"/>
            <a:endCxn id="2" idx="3"/>
          </p:cNvCxnSpPr>
          <p:nvPr/>
        </p:nvCxnSpPr>
        <p:spPr>
          <a:xfrm flipH="1" flipV="1">
            <a:off x="3069968" y="713894"/>
            <a:ext cx="545860" cy="436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7A35533B-CF23-42F2-8F74-520E5FD1430F}"/>
              </a:ext>
            </a:extLst>
          </p:cNvPr>
          <p:cNvCxnSpPr>
            <a:stCxn id="46" idx="1"/>
            <a:endCxn id="19" idx="3"/>
          </p:cNvCxnSpPr>
          <p:nvPr/>
        </p:nvCxnSpPr>
        <p:spPr>
          <a:xfrm flipH="1" flipV="1">
            <a:off x="2113212" y="1370193"/>
            <a:ext cx="1502616" cy="5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0D4DA06-C979-4BE3-845E-169616425A9F}"/>
              </a:ext>
            </a:extLst>
          </p:cNvPr>
          <p:cNvCxnSpPr>
            <a:stCxn id="45" idx="1"/>
            <a:endCxn id="21" idx="3"/>
          </p:cNvCxnSpPr>
          <p:nvPr/>
        </p:nvCxnSpPr>
        <p:spPr>
          <a:xfrm flipH="1">
            <a:off x="2850465" y="1694412"/>
            <a:ext cx="771421" cy="58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feld 49"/>
          <p:cNvSpPr txBox="1"/>
          <p:nvPr/>
        </p:nvSpPr>
        <p:spPr>
          <a:xfrm>
            <a:off x="3395673" y="631447"/>
            <a:ext cx="891312" cy="261610"/>
          </a:xfrm>
          <a:prstGeom prst="rect">
            <a:avLst/>
          </a:prstGeom>
          <a:noFill/>
        </p:spPr>
        <p:txBody>
          <a:bodyPr wrap="square" rtlCol="0">
            <a:spAutoFit/>
          </a:bodyPr>
          <a:lstStyle/>
          <a:p>
            <a:pPr defTabSz="914225">
              <a:defRPr/>
            </a:pPr>
            <a:r>
              <a:rPr lang="en-US" sz="1100" kern="0">
                <a:solidFill>
                  <a:sysClr val="windowText" lastClr="000000"/>
                </a:solidFill>
              </a:rPr>
              <a:t>Capabilities</a:t>
            </a:r>
            <a:endParaRPr lang="de-DE" sz="1100" kern="0">
              <a:solidFill>
                <a:sysClr val="windowText" lastClr="000000"/>
              </a:solidFill>
            </a:endParaRPr>
          </a:p>
        </p:txBody>
      </p:sp>
      <p:sp>
        <p:nvSpPr>
          <p:cNvPr id="80" name="Textfeld 79">
            <a:extLst>
              <a:ext uri="{FF2B5EF4-FFF2-40B4-BE49-F238E27FC236}">
                <a16:creationId xmlns:a16="http://schemas.microsoft.com/office/drawing/2014/main" id="{E851F2CE-B2B3-4E2B-8A0D-AB3BFA8BB083}"/>
              </a:ext>
            </a:extLst>
          </p:cNvPr>
          <p:cNvSpPr txBox="1"/>
          <p:nvPr/>
        </p:nvSpPr>
        <p:spPr>
          <a:xfrm>
            <a:off x="640927" y="2139797"/>
            <a:ext cx="1034825" cy="646331"/>
          </a:xfrm>
          <a:prstGeom prst="rect">
            <a:avLst/>
          </a:prstGeom>
          <a:noFill/>
        </p:spPr>
        <p:txBody>
          <a:bodyPr wrap="square" rtlCol="0">
            <a:spAutoFit/>
          </a:bodyPr>
          <a:lstStyle/>
          <a:p>
            <a:pPr defTabSz="914225">
              <a:defRPr/>
            </a:pPr>
            <a:r>
              <a:rPr lang="en-US" sz="1200" kern="0">
                <a:solidFill>
                  <a:sysClr val="windowText" lastClr="000000"/>
                </a:solidFill>
              </a:rPr>
              <a:t>Hard Real Time Bus. Not IP.</a:t>
            </a:r>
            <a:endParaRPr lang="de-DE" sz="1200" kern="0">
              <a:solidFill>
                <a:sysClr val="windowText" lastClr="000000"/>
              </a:solidFill>
            </a:endParaRPr>
          </a:p>
        </p:txBody>
      </p:sp>
      <p:sp>
        <p:nvSpPr>
          <p:cNvPr id="81" name="Sprechblase: rechteckig 80">
            <a:extLst>
              <a:ext uri="{FF2B5EF4-FFF2-40B4-BE49-F238E27FC236}">
                <a16:creationId xmlns:a16="http://schemas.microsoft.com/office/drawing/2014/main" id="{0659D40D-0760-4226-8496-2EBE2A530D58}"/>
              </a:ext>
            </a:extLst>
          </p:cNvPr>
          <p:cNvSpPr/>
          <p:nvPr/>
        </p:nvSpPr>
        <p:spPr>
          <a:xfrm>
            <a:off x="262241" y="3193088"/>
            <a:ext cx="1759528" cy="803788"/>
          </a:xfrm>
          <a:prstGeom prst="wedgeRectCallout">
            <a:avLst>
              <a:gd name="adj1" fmla="val 58773"/>
              <a:gd name="adj2" fmla="val -10479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Information is captured here.</a:t>
            </a:r>
            <a:endParaRPr lang="de-DE"/>
          </a:p>
        </p:txBody>
      </p:sp>
      <p:cxnSp>
        <p:nvCxnSpPr>
          <p:cNvPr id="83" name="Gerader Verbinder 82">
            <a:extLst>
              <a:ext uri="{FF2B5EF4-FFF2-40B4-BE49-F238E27FC236}">
                <a16:creationId xmlns:a16="http://schemas.microsoft.com/office/drawing/2014/main" id="{CB8EB819-AFAF-4E93-B885-44EE1FE9221A}"/>
              </a:ext>
            </a:extLst>
          </p:cNvPr>
          <p:cNvCxnSpPr>
            <a:cxnSpLocks/>
          </p:cNvCxnSpPr>
          <p:nvPr/>
        </p:nvCxnSpPr>
        <p:spPr>
          <a:xfrm>
            <a:off x="6864096" y="3561300"/>
            <a:ext cx="0" cy="1136073"/>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4" name="Gerader Verbinder 83">
            <a:extLst>
              <a:ext uri="{FF2B5EF4-FFF2-40B4-BE49-F238E27FC236}">
                <a16:creationId xmlns:a16="http://schemas.microsoft.com/office/drawing/2014/main" id="{A13A53D0-58C4-4B6F-BD79-FE5F44D6EB4E}"/>
              </a:ext>
            </a:extLst>
          </p:cNvPr>
          <p:cNvCxnSpPr>
            <a:cxnSpLocks/>
          </p:cNvCxnSpPr>
          <p:nvPr/>
        </p:nvCxnSpPr>
        <p:spPr>
          <a:xfrm>
            <a:off x="3963251" y="4755182"/>
            <a:ext cx="1975533" cy="7415"/>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5" name="Gerader Verbinder 84">
            <a:extLst>
              <a:ext uri="{FF2B5EF4-FFF2-40B4-BE49-F238E27FC236}">
                <a16:creationId xmlns:a16="http://schemas.microsoft.com/office/drawing/2014/main" id="{121EF805-54A5-415F-B326-432A237D65AB}"/>
              </a:ext>
            </a:extLst>
          </p:cNvPr>
          <p:cNvCxnSpPr>
            <a:cxnSpLocks/>
          </p:cNvCxnSpPr>
          <p:nvPr/>
        </p:nvCxnSpPr>
        <p:spPr>
          <a:xfrm>
            <a:off x="1854075" y="4726495"/>
            <a:ext cx="1987254" cy="1999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8" name="Gerader Verbinder 87">
            <a:extLst>
              <a:ext uri="{FF2B5EF4-FFF2-40B4-BE49-F238E27FC236}">
                <a16:creationId xmlns:a16="http://schemas.microsoft.com/office/drawing/2014/main" id="{6D4B16A6-02B2-493F-A324-C73147F4AF19}"/>
              </a:ext>
            </a:extLst>
          </p:cNvPr>
          <p:cNvCxnSpPr>
            <a:cxnSpLocks/>
          </p:cNvCxnSpPr>
          <p:nvPr/>
        </p:nvCxnSpPr>
        <p:spPr>
          <a:xfrm flipV="1">
            <a:off x="6160012" y="4978418"/>
            <a:ext cx="0" cy="122893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75" name="Sprechblase: rechteckig 74">
            <a:extLst>
              <a:ext uri="{FF2B5EF4-FFF2-40B4-BE49-F238E27FC236}">
                <a16:creationId xmlns:a16="http://schemas.microsoft.com/office/drawing/2014/main" id="{6FBEAEB8-1960-44BC-8670-5ECA99849CA0}"/>
              </a:ext>
            </a:extLst>
          </p:cNvPr>
          <p:cNvSpPr/>
          <p:nvPr/>
        </p:nvSpPr>
        <p:spPr>
          <a:xfrm>
            <a:off x="9662665" y="5355292"/>
            <a:ext cx="1759528" cy="803788"/>
          </a:xfrm>
          <a:prstGeom prst="wedgeRectCallout">
            <a:avLst>
              <a:gd name="adj1" fmla="val -90401"/>
              <a:gd name="adj2" fmla="val -2581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Federation</a:t>
            </a:r>
            <a:endParaRPr lang="de-DE"/>
          </a:p>
        </p:txBody>
      </p:sp>
      <p:sp>
        <p:nvSpPr>
          <p:cNvPr id="23" name="Textfeld 22">
            <a:extLst>
              <a:ext uri="{FF2B5EF4-FFF2-40B4-BE49-F238E27FC236}">
                <a16:creationId xmlns:a16="http://schemas.microsoft.com/office/drawing/2014/main" id="{0DA7C5AA-BEEA-4FF4-A3A0-E4998332DB33}"/>
              </a:ext>
            </a:extLst>
          </p:cNvPr>
          <p:cNvSpPr txBox="1"/>
          <p:nvPr/>
        </p:nvSpPr>
        <p:spPr>
          <a:xfrm>
            <a:off x="9806202" y="1148274"/>
            <a:ext cx="1472454" cy="584775"/>
          </a:xfrm>
          <a:prstGeom prst="rect">
            <a:avLst/>
          </a:prstGeom>
          <a:noFill/>
        </p:spPr>
        <p:txBody>
          <a:bodyPr wrap="none" rtlCol="0">
            <a:spAutoFit/>
          </a:bodyPr>
          <a:lstStyle/>
          <a:p>
            <a:r>
              <a:rPr lang="de-DE" sz="3200"/>
              <a:t>OPC UA</a:t>
            </a:r>
          </a:p>
        </p:txBody>
      </p:sp>
      <p:sp>
        <p:nvSpPr>
          <p:cNvPr id="76" name="Textfeld 75">
            <a:extLst>
              <a:ext uri="{FF2B5EF4-FFF2-40B4-BE49-F238E27FC236}">
                <a16:creationId xmlns:a16="http://schemas.microsoft.com/office/drawing/2014/main" id="{5743A835-3772-4967-B6CE-C619E1FBFAAF}"/>
              </a:ext>
            </a:extLst>
          </p:cNvPr>
          <p:cNvSpPr txBox="1"/>
          <p:nvPr/>
        </p:nvSpPr>
        <p:spPr>
          <a:xfrm>
            <a:off x="9571650" y="4343222"/>
            <a:ext cx="1941557" cy="584775"/>
          </a:xfrm>
          <a:prstGeom prst="rect">
            <a:avLst/>
          </a:prstGeom>
          <a:noFill/>
        </p:spPr>
        <p:txBody>
          <a:bodyPr wrap="none" rtlCol="0">
            <a:spAutoFit/>
          </a:bodyPr>
          <a:lstStyle/>
          <a:p>
            <a:r>
              <a:rPr lang="de-DE" sz="3200"/>
              <a:t>DIN 92222</a:t>
            </a:r>
          </a:p>
        </p:txBody>
      </p:sp>
    </p:spTree>
    <p:extLst>
      <p:ext uri="{BB962C8B-B14F-4D97-AF65-F5344CB8AC3E}">
        <p14:creationId xmlns:p14="http://schemas.microsoft.com/office/powerpoint/2010/main" val="247014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C198E217-5C60-4F48-800D-C62123792A41}"/>
              </a:ext>
            </a:extLst>
          </p:cNvPr>
          <p:cNvSpPr>
            <a:spLocks noGrp="1"/>
          </p:cNvSpPr>
          <p:nvPr>
            <p:ph type="title"/>
          </p:nvPr>
        </p:nvSpPr>
        <p:spPr/>
        <p:txBody>
          <a:bodyPr/>
          <a:lstStyle/>
          <a:p>
            <a:r>
              <a:rPr lang="en-US"/>
              <a:t>CNCF CloudEvents</a:t>
            </a:r>
          </a:p>
        </p:txBody>
      </p:sp>
      <p:sp>
        <p:nvSpPr>
          <p:cNvPr id="2" name="Text Placeholder 1">
            <a:extLst>
              <a:ext uri="{FF2B5EF4-FFF2-40B4-BE49-F238E27FC236}">
                <a16:creationId xmlns:a16="http://schemas.microsoft.com/office/drawing/2014/main" id="{DFE2E000-D476-3549-90FF-2958126EAB84}"/>
              </a:ext>
            </a:extLst>
          </p:cNvPr>
          <p:cNvSpPr>
            <a:spLocks noGrp="1"/>
          </p:cNvSpPr>
          <p:nvPr>
            <p:ph idx="1"/>
          </p:nvPr>
        </p:nvSpPr>
        <p:spPr/>
        <p:txBody>
          <a:bodyPr>
            <a:normAutofit fontScale="85000" lnSpcReduction="20000"/>
          </a:bodyPr>
          <a:lstStyle/>
          <a:p>
            <a:r>
              <a:rPr lang="en-US"/>
              <a:t>Event Protocol Suite developed in CNCF Serverless WG</a:t>
            </a:r>
          </a:p>
          <a:p>
            <a:pPr lvl="1"/>
            <a:r>
              <a:rPr lang="en-US"/>
              <a:t>Common metadata attributes for events</a:t>
            </a:r>
          </a:p>
          <a:p>
            <a:pPr lvl="1"/>
            <a:r>
              <a:rPr lang="en-US"/>
              <a:t>Flexibility to innovate on event semantics</a:t>
            </a:r>
          </a:p>
          <a:p>
            <a:pPr lvl="1"/>
            <a:r>
              <a:rPr lang="en-US"/>
              <a:t>Simple abstract type system mappable to different encodings</a:t>
            </a:r>
          </a:p>
          <a:p>
            <a:r>
              <a:rPr lang="en-US"/>
              <a:t>Transport options</a:t>
            </a:r>
          </a:p>
          <a:p>
            <a:pPr lvl="1"/>
            <a:r>
              <a:rPr lang="en-US"/>
              <a:t>HTTP(S) 1.1 Webhooks, also HTTP/2</a:t>
            </a:r>
          </a:p>
          <a:p>
            <a:pPr lvl="1"/>
            <a:r>
              <a:rPr lang="en-US"/>
              <a:t>MQTT 3.1.1 and 5.0</a:t>
            </a:r>
          </a:p>
          <a:p>
            <a:pPr lvl="1"/>
            <a:r>
              <a:rPr lang="en-US"/>
              <a:t>AMQP 1.0 </a:t>
            </a:r>
          </a:p>
          <a:p>
            <a:pPr lvl="1"/>
            <a:r>
              <a:rPr lang="en-US"/>
              <a:t>Kafka, NATS</a:t>
            </a:r>
          </a:p>
          <a:p>
            <a:r>
              <a:rPr lang="en-US"/>
              <a:t>Encoding options</a:t>
            </a:r>
          </a:p>
          <a:p>
            <a:pPr lvl="1"/>
            <a:r>
              <a:rPr lang="en-US"/>
              <a:t>JSON (required for all implementations)</a:t>
            </a:r>
          </a:p>
          <a:p>
            <a:pPr lvl="1"/>
            <a:r>
              <a:rPr lang="en-US"/>
              <a:t>Extensible for binary encodings: Avro, AMQP, etc.</a:t>
            </a:r>
          </a:p>
        </p:txBody>
      </p:sp>
      <p:pic>
        <p:nvPicPr>
          <p:cNvPr id="6" name="Picture 2">
            <a:extLst>
              <a:ext uri="{FF2B5EF4-FFF2-40B4-BE49-F238E27FC236}">
                <a16:creationId xmlns:a16="http://schemas.microsoft.com/office/drawing/2014/main" id="{35551AB9-57E3-1246-808F-C8A5D9E7F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239" y="4152180"/>
            <a:ext cx="2668490" cy="1802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08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el 111">
            <a:extLst>
              <a:ext uri="{FF2B5EF4-FFF2-40B4-BE49-F238E27FC236}">
                <a16:creationId xmlns:a16="http://schemas.microsoft.com/office/drawing/2014/main" id="{9D5B5E3A-32BE-4704-976E-BFBED8208ADA}"/>
              </a:ext>
            </a:extLst>
          </p:cNvPr>
          <p:cNvSpPr>
            <a:spLocks noGrp="1"/>
          </p:cNvSpPr>
          <p:nvPr>
            <p:ph type="title"/>
          </p:nvPr>
        </p:nvSpPr>
        <p:spPr/>
        <p:txBody>
          <a:bodyPr/>
          <a:lstStyle/>
          <a:p>
            <a:r>
              <a:rPr lang="en-US"/>
              <a:t>Why CloudEvents?</a:t>
            </a:r>
          </a:p>
        </p:txBody>
      </p:sp>
      <p:sp>
        <p:nvSpPr>
          <p:cNvPr id="4" name="Pfeil: Chevron 149">
            <a:extLst>
              <a:ext uri="{FF2B5EF4-FFF2-40B4-BE49-F238E27FC236}">
                <a16:creationId xmlns:a16="http://schemas.microsoft.com/office/drawing/2014/main" id="{A2E71E24-BAF5-F046-ACAF-6EE16F28F0B1}"/>
              </a:ext>
            </a:extLst>
          </p:cNvPr>
          <p:cNvSpPr/>
          <p:nvPr/>
        </p:nvSpPr>
        <p:spPr>
          <a:xfrm rot="20208456">
            <a:off x="9859078" y="3761030"/>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Pfeil: Fünfeck 122">
            <a:extLst>
              <a:ext uri="{FF2B5EF4-FFF2-40B4-BE49-F238E27FC236}">
                <a16:creationId xmlns:a16="http://schemas.microsoft.com/office/drawing/2014/main" id="{02A6993A-8555-884F-B663-BB7F7D6CF15F}"/>
              </a:ext>
            </a:extLst>
          </p:cNvPr>
          <p:cNvSpPr/>
          <p:nvPr/>
        </p:nvSpPr>
        <p:spPr>
          <a:xfrm>
            <a:off x="2601097" y="3205792"/>
            <a:ext cx="484751" cy="480053"/>
          </a:xfrm>
          <a:prstGeom prst="homePlat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feil: Chevron 123">
            <a:extLst>
              <a:ext uri="{FF2B5EF4-FFF2-40B4-BE49-F238E27FC236}">
                <a16:creationId xmlns:a16="http://schemas.microsoft.com/office/drawing/2014/main" id="{3D1C2F3A-F1CC-4848-B7AD-B65225EB3E3C}"/>
              </a:ext>
            </a:extLst>
          </p:cNvPr>
          <p:cNvSpPr/>
          <p:nvPr/>
        </p:nvSpPr>
        <p:spPr>
          <a:xfrm>
            <a:off x="2996742" y="3218821"/>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Pfeil: Chevron 124">
            <a:extLst>
              <a:ext uri="{FF2B5EF4-FFF2-40B4-BE49-F238E27FC236}">
                <a16:creationId xmlns:a16="http://schemas.microsoft.com/office/drawing/2014/main" id="{E613C5F2-61AF-DD40-B9FD-B1CDA0E07F07}"/>
              </a:ext>
            </a:extLst>
          </p:cNvPr>
          <p:cNvSpPr/>
          <p:nvPr/>
        </p:nvSpPr>
        <p:spPr>
          <a:xfrm rot="332199">
            <a:off x="3300230" y="3231031"/>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feil: Chevron 125">
            <a:extLst>
              <a:ext uri="{FF2B5EF4-FFF2-40B4-BE49-F238E27FC236}">
                <a16:creationId xmlns:a16="http://schemas.microsoft.com/office/drawing/2014/main" id="{51B1B378-2F7A-374C-AD27-4D100C47AE7D}"/>
              </a:ext>
            </a:extLst>
          </p:cNvPr>
          <p:cNvSpPr/>
          <p:nvPr/>
        </p:nvSpPr>
        <p:spPr>
          <a:xfrm rot="442822">
            <a:off x="3590550" y="3259841"/>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feil: Chevron 126">
            <a:extLst>
              <a:ext uri="{FF2B5EF4-FFF2-40B4-BE49-F238E27FC236}">
                <a16:creationId xmlns:a16="http://schemas.microsoft.com/office/drawing/2014/main" id="{F0AF9004-6163-444C-8679-EA11D61FB5AA}"/>
              </a:ext>
            </a:extLst>
          </p:cNvPr>
          <p:cNvSpPr/>
          <p:nvPr/>
        </p:nvSpPr>
        <p:spPr>
          <a:xfrm rot="715279">
            <a:off x="3874470" y="3305438"/>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feil: Chevron 127">
            <a:extLst>
              <a:ext uri="{FF2B5EF4-FFF2-40B4-BE49-F238E27FC236}">
                <a16:creationId xmlns:a16="http://schemas.microsoft.com/office/drawing/2014/main" id="{945D267B-B687-5948-B1CF-661ED28CEC77}"/>
              </a:ext>
            </a:extLst>
          </p:cNvPr>
          <p:cNvSpPr/>
          <p:nvPr/>
        </p:nvSpPr>
        <p:spPr>
          <a:xfrm rot="910486">
            <a:off x="4171103" y="3387148"/>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feil: Chevron 128">
            <a:extLst>
              <a:ext uri="{FF2B5EF4-FFF2-40B4-BE49-F238E27FC236}">
                <a16:creationId xmlns:a16="http://schemas.microsoft.com/office/drawing/2014/main" id="{9ECA52CE-828F-B747-A4B7-AB7085D33D4F}"/>
              </a:ext>
            </a:extLst>
          </p:cNvPr>
          <p:cNvSpPr/>
          <p:nvPr/>
        </p:nvSpPr>
        <p:spPr>
          <a:xfrm rot="1254970">
            <a:off x="4455681" y="3486467"/>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Pfeil: Chevron 129">
            <a:extLst>
              <a:ext uri="{FF2B5EF4-FFF2-40B4-BE49-F238E27FC236}">
                <a16:creationId xmlns:a16="http://schemas.microsoft.com/office/drawing/2014/main" id="{6CA8F064-A6CD-8F4A-926F-88E8404DC8E6}"/>
              </a:ext>
            </a:extLst>
          </p:cNvPr>
          <p:cNvSpPr/>
          <p:nvPr/>
        </p:nvSpPr>
        <p:spPr>
          <a:xfrm rot="1496524">
            <a:off x="4721742" y="3610538"/>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feil: Chevron 130">
            <a:extLst>
              <a:ext uri="{FF2B5EF4-FFF2-40B4-BE49-F238E27FC236}">
                <a16:creationId xmlns:a16="http://schemas.microsoft.com/office/drawing/2014/main" id="{D92F5637-05F6-444B-85A9-64CD9492664A}"/>
              </a:ext>
            </a:extLst>
          </p:cNvPr>
          <p:cNvSpPr/>
          <p:nvPr/>
        </p:nvSpPr>
        <p:spPr>
          <a:xfrm rot="1273184">
            <a:off x="4987803" y="373460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feil: Chevron 131">
            <a:extLst>
              <a:ext uri="{FF2B5EF4-FFF2-40B4-BE49-F238E27FC236}">
                <a16:creationId xmlns:a16="http://schemas.microsoft.com/office/drawing/2014/main" id="{F035047A-CBDA-FA41-B160-8047D7D70151}"/>
              </a:ext>
            </a:extLst>
          </p:cNvPr>
          <p:cNvSpPr/>
          <p:nvPr/>
        </p:nvSpPr>
        <p:spPr>
          <a:xfrm rot="1146101">
            <a:off x="5259140" y="384563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feil: Chevron 132">
            <a:extLst>
              <a:ext uri="{FF2B5EF4-FFF2-40B4-BE49-F238E27FC236}">
                <a16:creationId xmlns:a16="http://schemas.microsoft.com/office/drawing/2014/main" id="{96B92DA5-CE21-C149-8FBD-78879D11D390}"/>
              </a:ext>
            </a:extLst>
          </p:cNvPr>
          <p:cNvSpPr/>
          <p:nvPr/>
        </p:nvSpPr>
        <p:spPr>
          <a:xfrm rot="928327">
            <a:off x="5506685" y="393022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feil: Chevron 133">
            <a:extLst>
              <a:ext uri="{FF2B5EF4-FFF2-40B4-BE49-F238E27FC236}">
                <a16:creationId xmlns:a16="http://schemas.microsoft.com/office/drawing/2014/main" id="{AD45C8D3-DC20-8244-92A1-E055272FD293}"/>
              </a:ext>
            </a:extLst>
          </p:cNvPr>
          <p:cNvSpPr/>
          <p:nvPr/>
        </p:nvSpPr>
        <p:spPr>
          <a:xfrm rot="736448">
            <a:off x="5766023" y="3993873"/>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feil: Chevron 134">
            <a:extLst>
              <a:ext uri="{FF2B5EF4-FFF2-40B4-BE49-F238E27FC236}">
                <a16:creationId xmlns:a16="http://schemas.microsoft.com/office/drawing/2014/main" id="{E5EDB7F8-F103-BA4D-9987-2ADCF9E3963B}"/>
              </a:ext>
            </a:extLst>
          </p:cNvPr>
          <p:cNvSpPr/>
          <p:nvPr/>
        </p:nvSpPr>
        <p:spPr>
          <a:xfrm rot="566785">
            <a:off x="6033088" y="4043946"/>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feil: Chevron 135">
            <a:extLst>
              <a:ext uri="{FF2B5EF4-FFF2-40B4-BE49-F238E27FC236}">
                <a16:creationId xmlns:a16="http://schemas.microsoft.com/office/drawing/2014/main" id="{D8F5057E-6415-2444-8CCA-178C077A8CFD}"/>
              </a:ext>
            </a:extLst>
          </p:cNvPr>
          <p:cNvSpPr/>
          <p:nvPr/>
        </p:nvSpPr>
        <p:spPr>
          <a:xfrm rot="466515">
            <a:off x="6300153" y="409401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feil: Chevron 136">
            <a:extLst>
              <a:ext uri="{FF2B5EF4-FFF2-40B4-BE49-F238E27FC236}">
                <a16:creationId xmlns:a16="http://schemas.microsoft.com/office/drawing/2014/main" id="{89639ECB-F256-654C-A9D9-B87C64B3B1C5}"/>
              </a:ext>
            </a:extLst>
          </p:cNvPr>
          <p:cNvSpPr/>
          <p:nvPr/>
        </p:nvSpPr>
        <p:spPr>
          <a:xfrm rot="184689">
            <a:off x="6566631" y="4119522"/>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feil: Chevron 137">
            <a:extLst>
              <a:ext uri="{FF2B5EF4-FFF2-40B4-BE49-F238E27FC236}">
                <a16:creationId xmlns:a16="http://schemas.microsoft.com/office/drawing/2014/main" id="{0DF493DB-25FF-2F4B-B9F2-487B2975E067}"/>
              </a:ext>
            </a:extLst>
          </p:cNvPr>
          <p:cNvSpPr/>
          <p:nvPr/>
        </p:nvSpPr>
        <p:spPr>
          <a:xfrm rot="184689">
            <a:off x="6833109" y="4145025"/>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Pfeil: Chevron 138">
            <a:extLst>
              <a:ext uri="{FF2B5EF4-FFF2-40B4-BE49-F238E27FC236}">
                <a16:creationId xmlns:a16="http://schemas.microsoft.com/office/drawing/2014/main" id="{0AFD3C20-694C-364C-8000-D9A007C548F7}"/>
              </a:ext>
            </a:extLst>
          </p:cNvPr>
          <p:cNvSpPr/>
          <p:nvPr/>
        </p:nvSpPr>
        <p:spPr>
          <a:xfrm>
            <a:off x="7094056" y="4151583"/>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Pfeil: Chevron 139">
            <a:extLst>
              <a:ext uri="{FF2B5EF4-FFF2-40B4-BE49-F238E27FC236}">
                <a16:creationId xmlns:a16="http://schemas.microsoft.com/office/drawing/2014/main" id="{44B07825-2406-8342-B795-FB8B79849135}"/>
              </a:ext>
            </a:extLst>
          </p:cNvPr>
          <p:cNvSpPr/>
          <p:nvPr/>
        </p:nvSpPr>
        <p:spPr>
          <a:xfrm>
            <a:off x="7355003" y="4158141"/>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feil: Chevron 140">
            <a:extLst>
              <a:ext uri="{FF2B5EF4-FFF2-40B4-BE49-F238E27FC236}">
                <a16:creationId xmlns:a16="http://schemas.microsoft.com/office/drawing/2014/main" id="{7B46280B-EFDE-8348-82F9-2CAA50E87708}"/>
              </a:ext>
            </a:extLst>
          </p:cNvPr>
          <p:cNvSpPr/>
          <p:nvPr/>
        </p:nvSpPr>
        <p:spPr>
          <a:xfrm>
            <a:off x="7615950" y="416469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Pfeil: Chevron 141">
            <a:extLst>
              <a:ext uri="{FF2B5EF4-FFF2-40B4-BE49-F238E27FC236}">
                <a16:creationId xmlns:a16="http://schemas.microsoft.com/office/drawing/2014/main" id="{970AC0D5-1F50-4A4B-987D-6B83AEE5978A}"/>
              </a:ext>
            </a:extLst>
          </p:cNvPr>
          <p:cNvSpPr/>
          <p:nvPr/>
        </p:nvSpPr>
        <p:spPr>
          <a:xfrm>
            <a:off x="7876897" y="4171257"/>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feil: Chevron 142">
            <a:extLst>
              <a:ext uri="{FF2B5EF4-FFF2-40B4-BE49-F238E27FC236}">
                <a16:creationId xmlns:a16="http://schemas.microsoft.com/office/drawing/2014/main" id="{69E81180-23E8-9044-A04C-A3EA1C2C8E2E}"/>
              </a:ext>
            </a:extLst>
          </p:cNvPr>
          <p:cNvSpPr/>
          <p:nvPr/>
        </p:nvSpPr>
        <p:spPr>
          <a:xfrm>
            <a:off x="8137844" y="4177815"/>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feil: Chevron 143">
            <a:extLst>
              <a:ext uri="{FF2B5EF4-FFF2-40B4-BE49-F238E27FC236}">
                <a16:creationId xmlns:a16="http://schemas.microsoft.com/office/drawing/2014/main" id="{15618C05-943D-C641-B2D5-3C430F27154E}"/>
              </a:ext>
            </a:extLst>
          </p:cNvPr>
          <p:cNvSpPr/>
          <p:nvPr/>
        </p:nvSpPr>
        <p:spPr>
          <a:xfrm rot="21449093">
            <a:off x="8391742" y="4171258"/>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Pfeil: Chevron 144">
            <a:extLst>
              <a:ext uri="{FF2B5EF4-FFF2-40B4-BE49-F238E27FC236}">
                <a16:creationId xmlns:a16="http://schemas.microsoft.com/office/drawing/2014/main" id="{8AF1E396-9E6B-A047-9022-3342C8E9C314}"/>
              </a:ext>
            </a:extLst>
          </p:cNvPr>
          <p:cNvSpPr/>
          <p:nvPr/>
        </p:nvSpPr>
        <p:spPr>
          <a:xfrm rot="21079607">
            <a:off x="8658870" y="4140702"/>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feil: Chevron 146">
            <a:extLst>
              <a:ext uri="{FF2B5EF4-FFF2-40B4-BE49-F238E27FC236}">
                <a16:creationId xmlns:a16="http://schemas.microsoft.com/office/drawing/2014/main" id="{9AE825F0-BD1A-7642-931C-0A9B553D8EA7}"/>
              </a:ext>
            </a:extLst>
          </p:cNvPr>
          <p:cNvSpPr/>
          <p:nvPr/>
        </p:nvSpPr>
        <p:spPr>
          <a:xfrm rot="20768729">
            <a:off x="9168754" y="4045883"/>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feil: Chevron 147">
            <a:extLst>
              <a:ext uri="{FF2B5EF4-FFF2-40B4-BE49-F238E27FC236}">
                <a16:creationId xmlns:a16="http://schemas.microsoft.com/office/drawing/2014/main" id="{DFCBF526-310A-9344-80F0-8BE8772332D2}"/>
              </a:ext>
            </a:extLst>
          </p:cNvPr>
          <p:cNvSpPr/>
          <p:nvPr/>
        </p:nvSpPr>
        <p:spPr>
          <a:xfrm rot="20481447">
            <a:off x="9417743" y="3958565"/>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Pfeil: Chevron 148">
            <a:extLst>
              <a:ext uri="{FF2B5EF4-FFF2-40B4-BE49-F238E27FC236}">
                <a16:creationId xmlns:a16="http://schemas.microsoft.com/office/drawing/2014/main" id="{78B12F17-0FDE-D14D-B692-48E9B036EC45}"/>
              </a:ext>
            </a:extLst>
          </p:cNvPr>
          <p:cNvSpPr/>
          <p:nvPr/>
        </p:nvSpPr>
        <p:spPr>
          <a:xfrm rot="20208456">
            <a:off x="9648559" y="3856339"/>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Pfeil: gebogen 98">
            <a:extLst>
              <a:ext uri="{FF2B5EF4-FFF2-40B4-BE49-F238E27FC236}">
                <a16:creationId xmlns:a16="http://schemas.microsoft.com/office/drawing/2014/main" id="{18CD22A5-C6E8-3841-9721-2C40B04686FB}"/>
              </a:ext>
            </a:extLst>
          </p:cNvPr>
          <p:cNvSpPr/>
          <p:nvPr/>
        </p:nvSpPr>
        <p:spPr>
          <a:xfrm rot="16200000" flipH="1">
            <a:off x="8516131" y="1490620"/>
            <a:ext cx="1042904" cy="1628319"/>
          </a:xfrm>
          <a:prstGeom prst="bentArrow">
            <a:avLst>
              <a:gd name="adj1" fmla="val 19116"/>
              <a:gd name="adj2" fmla="val 17299"/>
              <a:gd name="adj3" fmla="val 19076"/>
              <a:gd name="adj4" fmla="val 43750"/>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900">
              <a:solidFill>
                <a:schemeClr val="tx1">
                  <a:lumMod val="65000"/>
                  <a:lumOff val="35000"/>
                </a:schemeClr>
              </a:solidFill>
            </a:endParaRPr>
          </a:p>
        </p:txBody>
      </p:sp>
      <p:sp>
        <p:nvSpPr>
          <p:cNvPr id="32" name="Rechteck 30">
            <a:extLst>
              <a:ext uri="{FF2B5EF4-FFF2-40B4-BE49-F238E27FC236}">
                <a16:creationId xmlns:a16="http://schemas.microsoft.com/office/drawing/2014/main" id="{7B155843-9613-EE4F-89DD-95826823AEBC}"/>
              </a:ext>
            </a:extLst>
          </p:cNvPr>
          <p:cNvSpPr/>
          <p:nvPr/>
        </p:nvSpPr>
        <p:spPr>
          <a:xfrm>
            <a:off x="6320481" y="1495167"/>
            <a:ext cx="4868562" cy="3239845"/>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hteck 29">
            <a:extLst>
              <a:ext uri="{FF2B5EF4-FFF2-40B4-BE49-F238E27FC236}">
                <a16:creationId xmlns:a16="http://schemas.microsoft.com/office/drawing/2014/main" id="{BA33BAC0-846B-364D-BBF4-886983B02F97}"/>
              </a:ext>
            </a:extLst>
          </p:cNvPr>
          <p:cNvSpPr/>
          <p:nvPr/>
        </p:nvSpPr>
        <p:spPr>
          <a:xfrm>
            <a:off x="1002957" y="1495167"/>
            <a:ext cx="3525794" cy="3239845"/>
          </a:xfrm>
          <a:prstGeom prst="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feil: nach rechts 14">
            <a:extLst>
              <a:ext uri="{FF2B5EF4-FFF2-40B4-BE49-F238E27FC236}">
                <a16:creationId xmlns:a16="http://schemas.microsoft.com/office/drawing/2014/main" id="{73895B74-F4E0-744F-81D9-D39E1CB316FB}"/>
              </a:ext>
            </a:extLst>
          </p:cNvPr>
          <p:cNvSpPr/>
          <p:nvPr/>
        </p:nvSpPr>
        <p:spPr>
          <a:xfrm>
            <a:off x="2842053" y="2322388"/>
            <a:ext cx="1062682"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MQTT</a:t>
            </a:r>
          </a:p>
        </p:txBody>
      </p:sp>
      <p:sp>
        <p:nvSpPr>
          <p:cNvPr id="35" name="Inhaltsplatzhalter 106">
            <a:extLst>
              <a:ext uri="{FF2B5EF4-FFF2-40B4-BE49-F238E27FC236}">
                <a16:creationId xmlns:a16="http://schemas.microsoft.com/office/drawing/2014/main" id="{C7BEC603-DB14-B341-9993-76D65441FE8A}"/>
              </a:ext>
            </a:extLst>
          </p:cNvPr>
          <p:cNvSpPr txBox="1">
            <a:spLocks/>
          </p:cNvSpPr>
          <p:nvPr/>
        </p:nvSpPr>
        <p:spPr>
          <a:xfrm>
            <a:off x="838200" y="5158512"/>
            <a:ext cx="10515600" cy="113725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t>Event data is often routed via multiple hops and often using different protocols</a:t>
            </a:r>
          </a:p>
          <a:p>
            <a:pPr>
              <a:lnSpc>
                <a:spcPct val="120000"/>
              </a:lnSpc>
            </a:pPr>
            <a:r>
              <a:rPr lang="en-US"/>
              <a:t>How is what gets sent here easily routed to and stored here in hybrid edge/cloud and multi-cloud systems?</a:t>
            </a:r>
          </a:p>
        </p:txBody>
      </p:sp>
      <p:pic>
        <p:nvPicPr>
          <p:cNvPr id="36" name="Grafik 4" descr="Ein Bild, das Elektronik, Schaltkreis enthält.&#10;&#10;Automatisch generierte Beschreibung">
            <a:extLst>
              <a:ext uri="{FF2B5EF4-FFF2-40B4-BE49-F238E27FC236}">
                <a16:creationId xmlns:a16="http://schemas.microsoft.com/office/drawing/2014/main" id="{10797959-F09B-FC45-A29C-16ACB4EF1ED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264" t="25856" r="13033" b="30000"/>
          <a:stretch/>
        </p:blipFill>
        <p:spPr>
          <a:xfrm>
            <a:off x="1129918" y="2062973"/>
            <a:ext cx="1643449" cy="997881"/>
          </a:xfrm>
          <a:prstGeom prst="rect">
            <a:avLst/>
          </a:prstGeom>
        </p:spPr>
      </p:pic>
      <p:sp>
        <p:nvSpPr>
          <p:cNvPr id="37" name="Textfeld 17">
            <a:extLst>
              <a:ext uri="{FF2B5EF4-FFF2-40B4-BE49-F238E27FC236}">
                <a16:creationId xmlns:a16="http://schemas.microsoft.com/office/drawing/2014/main" id="{FB8AE2D8-C319-D844-AC98-C10E7B4246A9}"/>
              </a:ext>
            </a:extLst>
          </p:cNvPr>
          <p:cNvSpPr txBox="1"/>
          <p:nvPr/>
        </p:nvSpPr>
        <p:spPr>
          <a:xfrm>
            <a:off x="2749931" y="2665494"/>
            <a:ext cx="769763" cy="430887"/>
          </a:xfrm>
          <a:prstGeom prst="rect">
            <a:avLst/>
          </a:prstGeom>
          <a:noFill/>
        </p:spPr>
        <p:txBody>
          <a:bodyPr wrap="none" rtlCol="0">
            <a:spAutoFit/>
          </a:bodyPr>
          <a:lstStyle/>
          <a:p>
            <a:r>
              <a:rPr lang="en-US" sz="1100"/>
              <a:t>Telemetry</a:t>
            </a:r>
            <a:br>
              <a:rPr lang="en-US" sz="1100"/>
            </a:br>
            <a:r>
              <a:rPr lang="en-US" sz="1100"/>
              <a:t>Alerts</a:t>
            </a:r>
          </a:p>
        </p:txBody>
      </p:sp>
      <p:sp>
        <p:nvSpPr>
          <p:cNvPr id="38" name="Rechteck 18">
            <a:extLst>
              <a:ext uri="{FF2B5EF4-FFF2-40B4-BE49-F238E27FC236}">
                <a16:creationId xmlns:a16="http://schemas.microsoft.com/office/drawing/2014/main" id="{C7C9C899-0B93-D043-9694-9AF21CD54D59}"/>
              </a:ext>
            </a:extLst>
          </p:cNvPr>
          <p:cNvSpPr/>
          <p:nvPr/>
        </p:nvSpPr>
        <p:spPr>
          <a:xfrm>
            <a:off x="4003589" y="1859691"/>
            <a:ext cx="982362" cy="2696301"/>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lumMod val="85000"/>
                    <a:lumOff val="15000"/>
                  </a:schemeClr>
                </a:solidFill>
              </a:rPr>
              <a:t>IoT Field Gateway</a:t>
            </a:r>
          </a:p>
        </p:txBody>
      </p:sp>
      <p:pic>
        <p:nvPicPr>
          <p:cNvPr id="39" name="Grafik 20" descr="Kopf mit Zahnrädern">
            <a:extLst>
              <a:ext uri="{FF2B5EF4-FFF2-40B4-BE49-F238E27FC236}">
                <a16:creationId xmlns:a16="http://schemas.microsoft.com/office/drawing/2014/main" id="{1A6B2CDD-4B62-7241-8A41-43D3F711F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0065" y="2541719"/>
            <a:ext cx="330374" cy="330374"/>
          </a:xfrm>
          <a:prstGeom prst="rect">
            <a:avLst/>
          </a:prstGeom>
        </p:spPr>
      </p:pic>
      <p:pic>
        <p:nvPicPr>
          <p:cNvPr id="40" name="Grafik 22" descr="Statistik">
            <a:extLst>
              <a:ext uri="{FF2B5EF4-FFF2-40B4-BE49-F238E27FC236}">
                <a16:creationId xmlns:a16="http://schemas.microsoft.com/office/drawing/2014/main" id="{143960F5-7420-5F4F-8C97-6BBB5C2E74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9692" y="2541720"/>
            <a:ext cx="330373" cy="330373"/>
          </a:xfrm>
          <a:prstGeom prst="rect">
            <a:avLst/>
          </a:prstGeom>
        </p:spPr>
      </p:pic>
      <p:sp>
        <p:nvSpPr>
          <p:cNvPr id="41" name="Pfeil: nach rechts 23">
            <a:extLst>
              <a:ext uri="{FF2B5EF4-FFF2-40B4-BE49-F238E27FC236}">
                <a16:creationId xmlns:a16="http://schemas.microsoft.com/office/drawing/2014/main" id="{D15B4E1F-9524-D74A-857C-C04FBA728CEE}"/>
              </a:ext>
            </a:extLst>
          </p:cNvPr>
          <p:cNvSpPr/>
          <p:nvPr/>
        </p:nvSpPr>
        <p:spPr>
          <a:xfrm>
            <a:off x="5065821" y="2097104"/>
            <a:ext cx="1601426"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NATS, Kafka, AMQP</a:t>
            </a:r>
          </a:p>
        </p:txBody>
      </p:sp>
      <p:grpSp>
        <p:nvGrpSpPr>
          <p:cNvPr id="42" name="Gruppieren 24">
            <a:extLst>
              <a:ext uri="{FF2B5EF4-FFF2-40B4-BE49-F238E27FC236}">
                <a16:creationId xmlns:a16="http://schemas.microsoft.com/office/drawing/2014/main" id="{AED50CE0-7A65-A94C-AE2F-2F8E12400E90}"/>
              </a:ext>
            </a:extLst>
          </p:cNvPr>
          <p:cNvGrpSpPr/>
          <p:nvPr/>
        </p:nvGrpSpPr>
        <p:grpSpPr>
          <a:xfrm>
            <a:off x="5161050" y="1949247"/>
            <a:ext cx="347440" cy="353186"/>
            <a:chOff x="3231292" y="2520778"/>
            <a:chExt cx="508686" cy="517101"/>
          </a:xfrm>
        </p:grpSpPr>
        <p:sp>
          <p:nvSpPr>
            <p:cNvPr id="43" name="Rechteck 25">
              <a:extLst>
                <a:ext uri="{FF2B5EF4-FFF2-40B4-BE49-F238E27FC236}">
                  <a16:creationId xmlns:a16="http://schemas.microsoft.com/office/drawing/2014/main" id="{AB629601-D9EC-CD4A-8C7E-9635413861AB}"/>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uppieren 26">
              <a:extLst>
                <a:ext uri="{FF2B5EF4-FFF2-40B4-BE49-F238E27FC236}">
                  <a16:creationId xmlns:a16="http://schemas.microsoft.com/office/drawing/2014/main" id="{E5C94340-9ACB-0942-9054-AE467BA84197}"/>
                </a:ext>
              </a:extLst>
            </p:cNvPr>
            <p:cNvGrpSpPr/>
            <p:nvPr/>
          </p:nvGrpSpPr>
          <p:grpSpPr>
            <a:xfrm>
              <a:off x="3231292" y="2544638"/>
              <a:ext cx="508686" cy="493241"/>
              <a:chOff x="5715000" y="3009900"/>
              <a:chExt cx="762000" cy="838200"/>
            </a:xfrm>
          </p:grpSpPr>
          <p:sp>
            <p:nvSpPr>
              <p:cNvPr id="45" name="Freihandform: Form 27">
                <a:extLst>
                  <a:ext uri="{FF2B5EF4-FFF2-40B4-BE49-F238E27FC236}">
                    <a16:creationId xmlns:a16="http://schemas.microsoft.com/office/drawing/2014/main" id="{ACCD9452-EB0E-9447-9EFD-48E0E62F943F}"/>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46" name="Grafik 28" descr="Blitz">
                <a:extLst>
                  <a:ext uri="{FF2B5EF4-FFF2-40B4-BE49-F238E27FC236}">
                    <a16:creationId xmlns:a16="http://schemas.microsoft.com/office/drawing/2014/main" id="{11564064-017D-4C49-85CE-EAEE6CD43C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sp>
        <p:nvSpPr>
          <p:cNvPr id="47" name="Rechteck 31">
            <a:extLst>
              <a:ext uri="{FF2B5EF4-FFF2-40B4-BE49-F238E27FC236}">
                <a16:creationId xmlns:a16="http://schemas.microsoft.com/office/drawing/2014/main" id="{79677F1C-F232-8D4E-B463-D5E4FA752AEE}"/>
              </a:ext>
            </a:extLst>
          </p:cNvPr>
          <p:cNvSpPr/>
          <p:nvPr/>
        </p:nvSpPr>
        <p:spPr>
          <a:xfrm>
            <a:off x="6768325" y="1823530"/>
            <a:ext cx="1295164" cy="10027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rPr>
              <a:t>Event </a:t>
            </a:r>
            <a:br>
              <a:rPr lang="en-US" sz="1400">
                <a:solidFill>
                  <a:schemeClr val="tx1">
                    <a:lumMod val="85000"/>
                    <a:lumOff val="15000"/>
                  </a:schemeClr>
                </a:solidFill>
              </a:rPr>
            </a:br>
            <a:r>
              <a:rPr lang="en-US" sz="1400">
                <a:solidFill>
                  <a:schemeClr val="tx1">
                    <a:lumMod val="85000"/>
                    <a:lumOff val="15000"/>
                  </a:schemeClr>
                </a:solidFill>
              </a:rPr>
              <a:t>Stream</a:t>
            </a:r>
            <a:br>
              <a:rPr lang="en-US" sz="1400">
                <a:solidFill>
                  <a:schemeClr val="tx1">
                    <a:lumMod val="85000"/>
                    <a:lumOff val="15000"/>
                  </a:schemeClr>
                </a:solidFill>
              </a:rPr>
            </a:br>
            <a:r>
              <a:rPr lang="en-US" sz="1400">
                <a:solidFill>
                  <a:schemeClr val="tx1">
                    <a:lumMod val="85000"/>
                    <a:lumOff val="15000"/>
                  </a:schemeClr>
                </a:solidFill>
              </a:rPr>
              <a:t>Broker</a:t>
            </a:r>
          </a:p>
        </p:txBody>
      </p:sp>
      <p:sp>
        <p:nvSpPr>
          <p:cNvPr id="48" name="Pfeil: nach rechts 32">
            <a:extLst>
              <a:ext uri="{FF2B5EF4-FFF2-40B4-BE49-F238E27FC236}">
                <a16:creationId xmlns:a16="http://schemas.microsoft.com/office/drawing/2014/main" id="{F4648F13-CC5D-2942-8AF7-E8ADDF47BE32}"/>
              </a:ext>
            </a:extLst>
          </p:cNvPr>
          <p:cNvSpPr/>
          <p:nvPr/>
        </p:nvSpPr>
        <p:spPr>
          <a:xfrm>
            <a:off x="8164567" y="2153129"/>
            <a:ext cx="1723464"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Kafka, AMQP</a:t>
            </a:r>
          </a:p>
        </p:txBody>
      </p:sp>
      <p:sp>
        <p:nvSpPr>
          <p:cNvPr id="49" name="Rechteck 38">
            <a:extLst>
              <a:ext uri="{FF2B5EF4-FFF2-40B4-BE49-F238E27FC236}">
                <a16:creationId xmlns:a16="http://schemas.microsoft.com/office/drawing/2014/main" id="{379DDA03-D557-6A41-8421-705D20287453}"/>
              </a:ext>
            </a:extLst>
          </p:cNvPr>
          <p:cNvSpPr/>
          <p:nvPr/>
        </p:nvSpPr>
        <p:spPr>
          <a:xfrm>
            <a:off x="9961235" y="1677275"/>
            <a:ext cx="982362" cy="1325563"/>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lumMod val="85000"/>
                    <a:lumOff val="15000"/>
                  </a:schemeClr>
                </a:solidFill>
              </a:rPr>
              <a:t>Cloud Stream Analytics</a:t>
            </a:r>
          </a:p>
        </p:txBody>
      </p:sp>
      <p:pic>
        <p:nvPicPr>
          <p:cNvPr id="50" name="Grafik 39" descr="Kopf mit Zahnrädern">
            <a:extLst>
              <a:ext uri="{FF2B5EF4-FFF2-40B4-BE49-F238E27FC236}">
                <a16:creationId xmlns:a16="http://schemas.microsoft.com/office/drawing/2014/main" id="{152A8815-3694-8A47-ACC6-D52D03B233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9536" y="2570500"/>
            <a:ext cx="330374" cy="330374"/>
          </a:xfrm>
          <a:prstGeom prst="rect">
            <a:avLst/>
          </a:prstGeom>
        </p:spPr>
      </p:pic>
      <p:pic>
        <p:nvPicPr>
          <p:cNvPr id="51" name="Grafik 40" descr="Statistik">
            <a:extLst>
              <a:ext uri="{FF2B5EF4-FFF2-40B4-BE49-F238E27FC236}">
                <a16:creationId xmlns:a16="http://schemas.microsoft.com/office/drawing/2014/main" id="{174C18A8-7736-5046-88B1-D61105549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69163" y="2570501"/>
            <a:ext cx="330373" cy="330373"/>
          </a:xfrm>
          <a:prstGeom prst="rect">
            <a:avLst/>
          </a:prstGeom>
        </p:spPr>
      </p:pic>
      <p:pic>
        <p:nvPicPr>
          <p:cNvPr id="52" name="Grafik 42" descr="Datenbank">
            <a:extLst>
              <a:ext uri="{FF2B5EF4-FFF2-40B4-BE49-F238E27FC236}">
                <a16:creationId xmlns:a16="http://schemas.microsoft.com/office/drawing/2014/main" id="{FBE9BEB1-994F-5841-86ED-A6A52233E2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37908" y="2149808"/>
            <a:ext cx="438665" cy="438665"/>
          </a:xfrm>
          <a:prstGeom prst="rect">
            <a:avLst/>
          </a:prstGeom>
        </p:spPr>
      </p:pic>
      <p:sp>
        <p:nvSpPr>
          <p:cNvPr id="53" name="Textfeld 43">
            <a:extLst>
              <a:ext uri="{FF2B5EF4-FFF2-40B4-BE49-F238E27FC236}">
                <a16:creationId xmlns:a16="http://schemas.microsoft.com/office/drawing/2014/main" id="{2B6ECB3B-E8B0-DC4D-9FB1-5312107791A4}"/>
              </a:ext>
            </a:extLst>
          </p:cNvPr>
          <p:cNvSpPr txBox="1"/>
          <p:nvPr/>
        </p:nvSpPr>
        <p:spPr>
          <a:xfrm>
            <a:off x="5081909" y="2404963"/>
            <a:ext cx="769763" cy="261610"/>
          </a:xfrm>
          <a:prstGeom prst="rect">
            <a:avLst/>
          </a:prstGeom>
          <a:noFill/>
        </p:spPr>
        <p:txBody>
          <a:bodyPr wrap="none" rtlCol="0">
            <a:spAutoFit/>
          </a:bodyPr>
          <a:lstStyle/>
          <a:p>
            <a:r>
              <a:rPr lang="en-US" sz="1100"/>
              <a:t>Telemetry</a:t>
            </a:r>
          </a:p>
        </p:txBody>
      </p:sp>
      <p:sp>
        <p:nvSpPr>
          <p:cNvPr id="54" name="Pfeil: nach rechts 44">
            <a:extLst>
              <a:ext uri="{FF2B5EF4-FFF2-40B4-BE49-F238E27FC236}">
                <a16:creationId xmlns:a16="http://schemas.microsoft.com/office/drawing/2014/main" id="{3B589DA4-9742-AA47-90EF-015EEFD98528}"/>
              </a:ext>
            </a:extLst>
          </p:cNvPr>
          <p:cNvSpPr/>
          <p:nvPr/>
        </p:nvSpPr>
        <p:spPr>
          <a:xfrm>
            <a:off x="5065821" y="3012439"/>
            <a:ext cx="1601426"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HTTP</a:t>
            </a:r>
          </a:p>
        </p:txBody>
      </p:sp>
      <p:sp>
        <p:nvSpPr>
          <p:cNvPr id="55" name="Textfeld 50">
            <a:extLst>
              <a:ext uri="{FF2B5EF4-FFF2-40B4-BE49-F238E27FC236}">
                <a16:creationId xmlns:a16="http://schemas.microsoft.com/office/drawing/2014/main" id="{69420793-74F4-1749-A486-B3A22598282A}"/>
              </a:ext>
            </a:extLst>
          </p:cNvPr>
          <p:cNvSpPr txBox="1"/>
          <p:nvPr/>
        </p:nvSpPr>
        <p:spPr>
          <a:xfrm>
            <a:off x="5056245" y="4228047"/>
            <a:ext cx="519694" cy="261610"/>
          </a:xfrm>
          <a:prstGeom prst="rect">
            <a:avLst/>
          </a:prstGeom>
          <a:noFill/>
        </p:spPr>
        <p:txBody>
          <a:bodyPr wrap="none" rtlCol="0">
            <a:spAutoFit/>
          </a:bodyPr>
          <a:lstStyle/>
          <a:p>
            <a:r>
              <a:rPr lang="en-US" sz="1100"/>
              <a:t>Alerts</a:t>
            </a:r>
          </a:p>
        </p:txBody>
      </p:sp>
      <p:sp>
        <p:nvSpPr>
          <p:cNvPr id="56" name="Pfeil: nach rechts 52">
            <a:extLst>
              <a:ext uri="{FF2B5EF4-FFF2-40B4-BE49-F238E27FC236}">
                <a16:creationId xmlns:a16="http://schemas.microsoft.com/office/drawing/2014/main" id="{3377E2D8-5E79-054D-A045-71CC86BE823A}"/>
              </a:ext>
            </a:extLst>
          </p:cNvPr>
          <p:cNvSpPr/>
          <p:nvPr/>
        </p:nvSpPr>
        <p:spPr>
          <a:xfrm>
            <a:off x="5065821" y="3857848"/>
            <a:ext cx="1601426"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NATS, MQTT, AMQP</a:t>
            </a:r>
          </a:p>
        </p:txBody>
      </p:sp>
      <p:sp>
        <p:nvSpPr>
          <p:cNvPr id="57" name="Rechteck 53">
            <a:extLst>
              <a:ext uri="{FF2B5EF4-FFF2-40B4-BE49-F238E27FC236}">
                <a16:creationId xmlns:a16="http://schemas.microsoft.com/office/drawing/2014/main" id="{2E12AC13-791B-AB4D-83E1-6ABB3329512A}"/>
              </a:ext>
            </a:extLst>
          </p:cNvPr>
          <p:cNvSpPr/>
          <p:nvPr/>
        </p:nvSpPr>
        <p:spPr>
          <a:xfrm>
            <a:off x="6780255" y="2874226"/>
            <a:ext cx="2263239" cy="778638"/>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rPr>
              <a:t>Functions &amp; </a:t>
            </a:r>
            <a:br>
              <a:rPr lang="en-US" sz="1400">
                <a:solidFill>
                  <a:schemeClr val="tx1">
                    <a:lumMod val="85000"/>
                    <a:lumOff val="15000"/>
                  </a:schemeClr>
                </a:solidFill>
              </a:rPr>
            </a:br>
            <a:r>
              <a:rPr lang="en-US" sz="1400">
                <a:solidFill>
                  <a:schemeClr val="tx1">
                    <a:lumMod val="85000"/>
                    <a:lumOff val="15000"/>
                  </a:schemeClr>
                </a:solidFill>
              </a:rPr>
              <a:t>Services</a:t>
            </a:r>
          </a:p>
        </p:txBody>
      </p:sp>
      <p:sp>
        <p:nvSpPr>
          <p:cNvPr id="58" name="Rechteck 54">
            <a:extLst>
              <a:ext uri="{FF2B5EF4-FFF2-40B4-BE49-F238E27FC236}">
                <a16:creationId xmlns:a16="http://schemas.microsoft.com/office/drawing/2014/main" id="{89F93850-A440-DA4D-B7E5-7909E62FEA68}"/>
              </a:ext>
            </a:extLst>
          </p:cNvPr>
          <p:cNvSpPr/>
          <p:nvPr/>
        </p:nvSpPr>
        <p:spPr>
          <a:xfrm>
            <a:off x="6784658" y="3707037"/>
            <a:ext cx="1278832" cy="848955"/>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85000"/>
                    <a:lumOff val="15000"/>
                  </a:schemeClr>
                </a:solidFill>
              </a:rPr>
              <a:t>Pub/Sub &amp; </a:t>
            </a:r>
            <a:br>
              <a:rPr lang="en-US" sz="1400">
                <a:solidFill>
                  <a:schemeClr val="tx1">
                    <a:lumMod val="85000"/>
                    <a:lumOff val="15000"/>
                  </a:schemeClr>
                </a:solidFill>
              </a:rPr>
            </a:br>
            <a:r>
              <a:rPr lang="en-US" sz="1400">
                <a:solidFill>
                  <a:schemeClr val="tx1">
                    <a:lumMod val="85000"/>
                    <a:lumOff val="15000"/>
                  </a:schemeClr>
                </a:solidFill>
              </a:rPr>
              <a:t>Queues </a:t>
            </a:r>
          </a:p>
        </p:txBody>
      </p:sp>
      <p:grpSp>
        <p:nvGrpSpPr>
          <p:cNvPr id="59" name="Gruppieren 55">
            <a:extLst>
              <a:ext uri="{FF2B5EF4-FFF2-40B4-BE49-F238E27FC236}">
                <a16:creationId xmlns:a16="http://schemas.microsoft.com/office/drawing/2014/main" id="{7E9B547C-3FB7-6644-BD9D-338C12EDC016}"/>
              </a:ext>
            </a:extLst>
          </p:cNvPr>
          <p:cNvGrpSpPr/>
          <p:nvPr/>
        </p:nvGrpSpPr>
        <p:grpSpPr>
          <a:xfrm>
            <a:off x="3041400" y="2179992"/>
            <a:ext cx="347440" cy="353186"/>
            <a:chOff x="3231292" y="2520778"/>
            <a:chExt cx="508686" cy="517101"/>
          </a:xfrm>
        </p:grpSpPr>
        <p:sp>
          <p:nvSpPr>
            <p:cNvPr id="60" name="Rechteck 56">
              <a:extLst>
                <a:ext uri="{FF2B5EF4-FFF2-40B4-BE49-F238E27FC236}">
                  <a16:creationId xmlns:a16="http://schemas.microsoft.com/office/drawing/2014/main" id="{B6568271-20D9-F84C-986F-C521BABBEBF9}"/>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uppieren 57">
              <a:extLst>
                <a:ext uri="{FF2B5EF4-FFF2-40B4-BE49-F238E27FC236}">
                  <a16:creationId xmlns:a16="http://schemas.microsoft.com/office/drawing/2014/main" id="{05A492A5-5F1B-FB44-85E1-8D6C01DAB020}"/>
                </a:ext>
              </a:extLst>
            </p:cNvPr>
            <p:cNvGrpSpPr/>
            <p:nvPr/>
          </p:nvGrpSpPr>
          <p:grpSpPr>
            <a:xfrm>
              <a:off x="3231292" y="2544638"/>
              <a:ext cx="508686" cy="493241"/>
              <a:chOff x="5715000" y="3009900"/>
              <a:chExt cx="762000" cy="838200"/>
            </a:xfrm>
          </p:grpSpPr>
          <p:sp>
            <p:nvSpPr>
              <p:cNvPr id="62" name="Freihandform: Form 58">
                <a:extLst>
                  <a:ext uri="{FF2B5EF4-FFF2-40B4-BE49-F238E27FC236}">
                    <a16:creationId xmlns:a16="http://schemas.microsoft.com/office/drawing/2014/main" id="{8716C2C6-78DE-884B-90C9-256930D0C572}"/>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63" name="Grafik 59" descr="Blitz">
                <a:extLst>
                  <a:ext uri="{FF2B5EF4-FFF2-40B4-BE49-F238E27FC236}">
                    <a16:creationId xmlns:a16="http://schemas.microsoft.com/office/drawing/2014/main" id="{5BBD82DA-3CC3-244D-83DD-4D1C81B2D2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pic>
        <p:nvPicPr>
          <p:cNvPr id="64" name="Grafik 62" descr="Filter">
            <a:extLst>
              <a:ext uri="{FF2B5EF4-FFF2-40B4-BE49-F238E27FC236}">
                <a16:creationId xmlns:a16="http://schemas.microsoft.com/office/drawing/2014/main" id="{1C43DF6D-4632-A941-B802-9C121CDF78A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69102" y="3839879"/>
            <a:ext cx="394387" cy="394387"/>
          </a:xfrm>
          <a:prstGeom prst="rect">
            <a:avLst/>
          </a:prstGeom>
        </p:spPr>
      </p:pic>
      <p:pic>
        <p:nvPicPr>
          <p:cNvPr id="65" name="Grafik 64" descr="Zahnräder">
            <a:extLst>
              <a:ext uri="{FF2B5EF4-FFF2-40B4-BE49-F238E27FC236}">
                <a16:creationId xmlns:a16="http://schemas.microsoft.com/office/drawing/2014/main" id="{A71AA6CB-A17F-F948-BFC4-814CD27F19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53663" y="2999531"/>
            <a:ext cx="569972" cy="569972"/>
          </a:xfrm>
          <a:prstGeom prst="rect">
            <a:avLst/>
          </a:prstGeom>
        </p:spPr>
      </p:pic>
      <p:grpSp>
        <p:nvGrpSpPr>
          <p:cNvPr id="66" name="Gruppieren 65">
            <a:extLst>
              <a:ext uri="{FF2B5EF4-FFF2-40B4-BE49-F238E27FC236}">
                <a16:creationId xmlns:a16="http://schemas.microsoft.com/office/drawing/2014/main" id="{A0E3F9D6-32D1-B940-9299-446B5FAFB120}"/>
              </a:ext>
            </a:extLst>
          </p:cNvPr>
          <p:cNvGrpSpPr/>
          <p:nvPr/>
        </p:nvGrpSpPr>
        <p:grpSpPr>
          <a:xfrm>
            <a:off x="8671386" y="2019275"/>
            <a:ext cx="347440" cy="353186"/>
            <a:chOff x="3231292" y="2520778"/>
            <a:chExt cx="508686" cy="517101"/>
          </a:xfrm>
        </p:grpSpPr>
        <p:sp>
          <p:nvSpPr>
            <p:cNvPr id="67" name="Rechteck 66">
              <a:extLst>
                <a:ext uri="{FF2B5EF4-FFF2-40B4-BE49-F238E27FC236}">
                  <a16:creationId xmlns:a16="http://schemas.microsoft.com/office/drawing/2014/main" id="{3F31C838-AA24-EC4E-BB49-44C82FCDB989}"/>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uppieren 67">
              <a:extLst>
                <a:ext uri="{FF2B5EF4-FFF2-40B4-BE49-F238E27FC236}">
                  <a16:creationId xmlns:a16="http://schemas.microsoft.com/office/drawing/2014/main" id="{8D802306-84ED-704B-B073-3E9E420DEA8A}"/>
                </a:ext>
              </a:extLst>
            </p:cNvPr>
            <p:cNvGrpSpPr/>
            <p:nvPr/>
          </p:nvGrpSpPr>
          <p:grpSpPr>
            <a:xfrm>
              <a:off x="3231292" y="2544638"/>
              <a:ext cx="508686" cy="493241"/>
              <a:chOff x="5715000" y="3009900"/>
              <a:chExt cx="762000" cy="838200"/>
            </a:xfrm>
          </p:grpSpPr>
          <p:sp>
            <p:nvSpPr>
              <p:cNvPr id="69" name="Freihandform: Form 68">
                <a:extLst>
                  <a:ext uri="{FF2B5EF4-FFF2-40B4-BE49-F238E27FC236}">
                    <a16:creationId xmlns:a16="http://schemas.microsoft.com/office/drawing/2014/main" id="{D8CA7E5D-FB5C-ED4A-820A-2C3567BFED83}"/>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70" name="Grafik 69" descr="Blitz">
                <a:extLst>
                  <a:ext uri="{FF2B5EF4-FFF2-40B4-BE49-F238E27FC236}">
                    <a16:creationId xmlns:a16="http://schemas.microsoft.com/office/drawing/2014/main" id="{E60785E6-12F3-4142-90B0-05A97CA1B8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grpSp>
        <p:nvGrpSpPr>
          <p:cNvPr id="71" name="Gruppieren 70">
            <a:extLst>
              <a:ext uri="{FF2B5EF4-FFF2-40B4-BE49-F238E27FC236}">
                <a16:creationId xmlns:a16="http://schemas.microsoft.com/office/drawing/2014/main" id="{2CF27DD0-4C5E-9844-938F-8B150C83082A}"/>
              </a:ext>
            </a:extLst>
          </p:cNvPr>
          <p:cNvGrpSpPr/>
          <p:nvPr/>
        </p:nvGrpSpPr>
        <p:grpSpPr>
          <a:xfrm>
            <a:off x="5164697" y="2900874"/>
            <a:ext cx="347440" cy="353186"/>
            <a:chOff x="3231292" y="2520778"/>
            <a:chExt cx="508686" cy="517101"/>
          </a:xfrm>
        </p:grpSpPr>
        <p:sp>
          <p:nvSpPr>
            <p:cNvPr id="72" name="Rechteck 71">
              <a:extLst>
                <a:ext uri="{FF2B5EF4-FFF2-40B4-BE49-F238E27FC236}">
                  <a16:creationId xmlns:a16="http://schemas.microsoft.com/office/drawing/2014/main" id="{DD51F70E-90B0-9149-9870-D48636FC4E06}"/>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uppieren 72">
              <a:extLst>
                <a:ext uri="{FF2B5EF4-FFF2-40B4-BE49-F238E27FC236}">
                  <a16:creationId xmlns:a16="http://schemas.microsoft.com/office/drawing/2014/main" id="{8FE4283B-7FD5-A347-8D39-453986431D89}"/>
                </a:ext>
              </a:extLst>
            </p:cNvPr>
            <p:cNvGrpSpPr/>
            <p:nvPr/>
          </p:nvGrpSpPr>
          <p:grpSpPr>
            <a:xfrm>
              <a:off x="3231292" y="2544638"/>
              <a:ext cx="508686" cy="493241"/>
              <a:chOff x="5715000" y="3009900"/>
              <a:chExt cx="762000" cy="838200"/>
            </a:xfrm>
          </p:grpSpPr>
          <p:sp>
            <p:nvSpPr>
              <p:cNvPr id="74" name="Freihandform: Form 73">
                <a:extLst>
                  <a:ext uri="{FF2B5EF4-FFF2-40B4-BE49-F238E27FC236}">
                    <a16:creationId xmlns:a16="http://schemas.microsoft.com/office/drawing/2014/main" id="{8064CC4A-92FC-D743-B5C2-8EBE5EFBB94A}"/>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75" name="Grafik 74" descr="Blitz">
                <a:extLst>
                  <a:ext uri="{FF2B5EF4-FFF2-40B4-BE49-F238E27FC236}">
                    <a16:creationId xmlns:a16="http://schemas.microsoft.com/office/drawing/2014/main" id="{B2D29013-878F-264C-868E-85D5035607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grpSp>
        <p:nvGrpSpPr>
          <p:cNvPr id="76" name="Gruppieren 75">
            <a:extLst>
              <a:ext uri="{FF2B5EF4-FFF2-40B4-BE49-F238E27FC236}">
                <a16:creationId xmlns:a16="http://schemas.microsoft.com/office/drawing/2014/main" id="{6674FA56-B4DD-794D-A7CA-FBAAAF87A992}"/>
              </a:ext>
            </a:extLst>
          </p:cNvPr>
          <p:cNvGrpSpPr/>
          <p:nvPr/>
        </p:nvGrpSpPr>
        <p:grpSpPr>
          <a:xfrm>
            <a:off x="5164697" y="3681255"/>
            <a:ext cx="347440" cy="353186"/>
            <a:chOff x="3231292" y="2520778"/>
            <a:chExt cx="508686" cy="517101"/>
          </a:xfrm>
        </p:grpSpPr>
        <p:sp>
          <p:nvSpPr>
            <p:cNvPr id="77" name="Rechteck 76">
              <a:extLst>
                <a:ext uri="{FF2B5EF4-FFF2-40B4-BE49-F238E27FC236}">
                  <a16:creationId xmlns:a16="http://schemas.microsoft.com/office/drawing/2014/main" id="{CCE42C93-2D8C-144E-89D5-F369CF0E9855}"/>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uppieren 77">
              <a:extLst>
                <a:ext uri="{FF2B5EF4-FFF2-40B4-BE49-F238E27FC236}">
                  <a16:creationId xmlns:a16="http://schemas.microsoft.com/office/drawing/2014/main" id="{72C20AF1-4012-9946-835C-699B57080596}"/>
                </a:ext>
              </a:extLst>
            </p:cNvPr>
            <p:cNvGrpSpPr/>
            <p:nvPr/>
          </p:nvGrpSpPr>
          <p:grpSpPr>
            <a:xfrm>
              <a:off x="3231292" y="2544638"/>
              <a:ext cx="508686" cy="493241"/>
              <a:chOff x="5715000" y="3009900"/>
              <a:chExt cx="762000" cy="838200"/>
            </a:xfrm>
          </p:grpSpPr>
          <p:sp>
            <p:nvSpPr>
              <p:cNvPr id="79" name="Freihandform: Form 78">
                <a:extLst>
                  <a:ext uri="{FF2B5EF4-FFF2-40B4-BE49-F238E27FC236}">
                    <a16:creationId xmlns:a16="http://schemas.microsoft.com/office/drawing/2014/main" id="{66FBB0C0-2DB5-AC46-8F3B-113C3FB02200}"/>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80" name="Grafik 79" descr="Blitz">
                <a:extLst>
                  <a:ext uri="{FF2B5EF4-FFF2-40B4-BE49-F238E27FC236}">
                    <a16:creationId xmlns:a16="http://schemas.microsoft.com/office/drawing/2014/main" id="{6739D00A-096A-9B47-A876-3F2614010D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sp>
        <p:nvSpPr>
          <p:cNvPr id="81" name="Pfeil: gebogen 82">
            <a:extLst>
              <a:ext uri="{FF2B5EF4-FFF2-40B4-BE49-F238E27FC236}">
                <a16:creationId xmlns:a16="http://schemas.microsoft.com/office/drawing/2014/main" id="{958C5DA0-B409-4F4A-8AD7-3413DDED0255}"/>
              </a:ext>
            </a:extLst>
          </p:cNvPr>
          <p:cNvSpPr/>
          <p:nvPr/>
        </p:nvSpPr>
        <p:spPr>
          <a:xfrm rot="16200000" flipV="1">
            <a:off x="8263567" y="3589074"/>
            <a:ext cx="589474" cy="825401"/>
          </a:xfrm>
          <a:prstGeom prst="bentArrow">
            <a:avLst>
              <a:gd name="adj1" fmla="val 33334"/>
              <a:gd name="adj2" fmla="val 25000"/>
              <a:gd name="adj3" fmla="val 25000"/>
              <a:gd name="adj4" fmla="val 43750"/>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900">
              <a:solidFill>
                <a:schemeClr val="tx1">
                  <a:lumMod val="65000"/>
                  <a:lumOff val="35000"/>
                </a:schemeClr>
              </a:solidFill>
            </a:endParaRPr>
          </a:p>
        </p:txBody>
      </p:sp>
      <p:sp>
        <p:nvSpPr>
          <p:cNvPr id="82" name="Rechteck 83">
            <a:extLst>
              <a:ext uri="{FF2B5EF4-FFF2-40B4-BE49-F238E27FC236}">
                <a16:creationId xmlns:a16="http://schemas.microsoft.com/office/drawing/2014/main" id="{AA9A4D64-F279-EE47-B9C8-8502D1CB2174}"/>
              </a:ext>
            </a:extLst>
          </p:cNvPr>
          <p:cNvSpPr/>
          <p:nvPr/>
        </p:nvSpPr>
        <p:spPr>
          <a:xfrm>
            <a:off x="9961235" y="3072600"/>
            <a:ext cx="982362" cy="127896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lumMod val="85000"/>
                    <a:lumOff val="15000"/>
                  </a:schemeClr>
                </a:solidFill>
              </a:rPr>
              <a:t>Data Lakes</a:t>
            </a:r>
          </a:p>
        </p:txBody>
      </p:sp>
      <p:pic>
        <p:nvPicPr>
          <p:cNvPr id="83" name="Grafik 84" descr="Datenbank">
            <a:extLst>
              <a:ext uri="{FF2B5EF4-FFF2-40B4-BE49-F238E27FC236}">
                <a16:creationId xmlns:a16="http://schemas.microsoft.com/office/drawing/2014/main" id="{CBA918A9-8A07-F949-9EE3-BD3D9FAEE7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33083" y="3560579"/>
            <a:ext cx="438665" cy="438665"/>
          </a:xfrm>
          <a:prstGeom prst="rect">
            <a:avLst/>
          </a:prstGeom>
        </p:spPr>
      </p:pic>
      <p:sp>
        <p:nvSpPr>
          <p:cNvPr id="84" name="Pfeil: nach rechts 85">
            <a:extLst>
              <a:ext uri="{FF2B5EF4-FFF2-40B4-BE49-F238E27FC236}">
                <a16:creationId xmlns:a16="http://schemas.microsoft.com/office/drawing/2014/main" id="{DD3BFA76-94C0-B542-A1C4-BBD558C41565}"/>
              </a:ext>
            </a:extLst>
          </p:cNvPr>
          <p:cNvSpPr/>
          <p:nvPr/>
        </p:nvSpPr>
        <p:spPr>
          <a:xfrm>
            <a:off x="9106929" y="3130839"/>
            <a:ext cx="772191" cy="438664"/>
          </a:xfrm>
          <a:prstGeom prst="rightArrow">
            <a:avLst/>
          </a:prstGeom>
          <a:solidFill>
            <a:schemeClr val="accent4">
              <a:lumMod val="20000"/>
              <a:lumOff val="8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rPr>
              <a:t>HTTP</a:t>
            </a:r>
          </a:p>
        </p:txBody>
      </p:sp>
      <p:grpSp>
        <p:nvGrpSpPr>
          <p:cNvPr id="85" name="Gruppieren 86">
            <a:extLst>
              <a:ext uri="{FF2B5EF4-FFF2-40B4-BE49-F238E27FC236}">
                <a16:creationId xmlns:a16="http://schemas.microsoft.com/office/drawing/2014/main" id="{826F63C4-92C6-714A-91A5-525A59C9D46F}"/>
              </a:ext>
            </a:extLst>
          </p:cNvPr>
          <p:cNvGrpSpPr/>
          <p:nvPr/>
        </p:nvGrpSpPr>
        <p:grpSpPr>
          <a:xfrm>
            <a:off x="9129706" y="2952194"/>
            <a:ext cx="347440" cy="353186"/>
            <a:chOff x="3231292" y="2520778"/>
            <a:chExt cx="508686" cy="517101"/>
          </a:xfrm>
        </p:grpSpPr>
        <p:sp>
          <p:nvSpPr>
            <p:cNvPr id="86" name="Rechteck 87">
              <a:extLst>
                <a:ext uri="{FF2B5EF4-FFF2-40B4-BE49-F238E27FC236}">
                  <a16:creationId xmlns:a16="http://schemas.microsoft.com/office/drawing/2014/main" id="{E23E05E7-9B98-B449-A69C-605607DDF88B}"/>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uppieren 88">
              <a:extLst>
                <a:ext uri="{FF2B5EF4-FFF2-40B4-BE49-F238E27FC236}">
                  <a16:creationId xmlns:a16="http://schemas.microsoft.com/office/drawing/2014/main" id="{1EAF2761-3C11-8D40-9470-E0C94A41E090}"/>
                </a:ext>
              </a:extLst>
            </p:cNvPr>
            <p:cNvGrpSpPr/>
            <p:nvPr/>
          </p:nvGrpSpPr>
          <p:grpSpPr>
            <a:xfrm>
              <a:off x="3231292" y="2544638"/>
              <a:ext cx="508686" cy="493241"/>
              <a:chOff x="5715000" y="3009900"/>
              <a:chExt cx="762000" cy="838200"/>
            </a:xfrm>
          </p:grpSpPr>
          <p:sp>
            <p:nvSpPr>
              <p:cNvPr id="88" name="Freihandform: Form 89">
                <a:extLst>
                  <a:ext uri="{FF2B5EF4-FFF2-40B4-BE49-F238E27FC236}">
                    <a16:creationId xmlns:a16="http://schemas.microsoft.com/office/drawing/2014/main" id="{53DDF391-D725-ED4D-B861-FB359D2F111D}"/>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89" name="Grafik 90" descr="Blitz">
                <a:extLst>
                  <a:ext uri="{FF2B5EF4-FFF2-40B4-BE49-F238E27FC236}">
                    <a16:creationId xmlns:a16="http://schemas.microsoft.com/office/drawing/2014/main" id="{FC43C1DB-EF41-0247-B319-2ECECB0A8F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grpSp>
        <p:nvGrpSpPr>
          <p:cNvPr id="90" name="Gruppieren 91">
            <a:extLst>
              <a:ext uri="{FF2B5EF4-FFF2-40B4-BE49-F238E27FC236}">
                <a16:creationId xmlns:a16="http://schemas.microsoft.com/office/drawing/2014/main" id="{E34CAF5F-6CF3-4347-9EB4-8614E238E824}"/>
              </a:ext>
            </a:extLst>
          </p:cNvPr>
          <p:cNvGrpSpPr/>
          <p:nvPr/>
        </p:nvGrpSpPr>
        <p:grpSpPr>
          <a:xfrm>
            <a:off x="8180901" y="3772483"/>
            <a:ext cx="347440" cy="353186"/>
            <a:chOff x="3231292" y="2520778"/>
            <a:chExt cx="508686" cy="517101"/>
          </a:xfrm>
        </p:grpSpPr>
        <p:sp>
          <p:nvSpPr>
            <p:cNvPr id="91" name="Rechteck 92">
              <a:extLst>
                <a:ext uri="{FF2B5EF4-FFF2-40B4-BE49-F238E27FC236}">
                  <a16:creationId xmlns:a16="http://schemas.microsoft.com/office/drawing/2014/main" id="{827A78D3-42D5-1D47-AF5A-A9F943349FD6}"/>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uppieren 93">
              <a:extLst>
                <a:ext uri="{FF2B5EF4-FFF2-40B4-BE49-F238E27FC236}">
                  <a16:creationId xmlns:a16="http://schemas.microsoft.com/office/drawing/2014/main" id="{E583EDD2-412A-8A43-9366-2227FB946EE3}"/>
                </a:ext>
              </a:extLst>
            </p:cNvPr>
            <p:cNvGrpSpPr/>
            <p:nvPr/>
          </p:nvGrpSpPr>
          <p:grpSpPr>
            <a:xfrm>
              <a:off x="3231292" y="2544638"/>
              <a:ext cx="508686" cy="493241"/>
              <a:chOff x="5715000" y="3009900"/>
              <a:chExt cx="762000" cy="838200"/>
            </a:xfrm>
          </p:grpSpPr>
          <p:sp>
            <p:nvSpPr>
              <p:cNvPr id="93" name="Freihandform: Form 94">
                <a:extLst>
                  <a:ext uri="{FF2B5EF4-FFF2-40B4-BE49-F238E27FC236}">
                    <a16:creationId xmlns:a16="http://schemas.microsoft.com/office/drawing/2014/main" id="{ADE18CE1-E48E-D941-AA70-5819489E7A4E}"/>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94" name="Grafik 95" descr="Blitz">
                <a:extLst>
                  <a:ext uri="{FF2B5EF4-FFF2-40B4-BE49-F238E27FC236}">
                    <a16:creationId xmlns:a16="http://schemas.microsoft.com/office/drawing/2014/main" id="{0CD7296B-71BA-6442-8BCC-1394421724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sp>
        <p:nvSpPr>
          <p:cNvPr id="95" name="Rechteck 96">
            <a:extLst>
              <a:ext uri="{FF2B5EF4-FFF2-40B4-BE49-F238E27FC236}">
                <a16:creationId xmlns:a16="http://schemas.microsoft.com/office/drawing/2014/main" id="{1BBF0137-E2A3-CB42-9CCC-B287AC11ADDD}"/>
              </a:ext>
            </a:extLst>
          </p:cNvPr>
          <p:cNvSpPr/>
          <p:nvPr/>
        </p:nvSpPr>
        <p:spPr>
          <a:xfrm>
            <a:off x="8107874" y="4077180"/>
            <a:ext cx="982361" cy="230832"/>
          </a:xfrm>
          <a:prstGeom prst="rect">
            <a:avLst/>
          </a:prstGeom>
        </p:spPr>
        <p:txBody>
          <a:bodyPr wrap="square">
            <a:spAutoFit/>
          </a:bodyPr>
          <a:lstStyle/>
          <a:p>
            <a:r>
              <a:rPr lang="en-US" sz="900">
                <a:solidFill>
                  <a:schemeClr val="tx1">
                    <a:lumMod val="65000"/>
                    <a:lumOff val="35000"/>
                  </a:schemeClr>
                </a:solidFill>
              </a:rPr>
              <a:t>AMQP, NATS</a:t>
            </a:r>
          </a:p>
        </p:txBody>
      </p:sp>
      <p:sp>
        <p:nvSpPr>
          <p:cNvPr id="96" name="Textfeld 97">
            <a:extLst>
              <a:ext uri="{FF2B5EF4-FFF2-40B4-BE49-F238E27FC236}">
                <a16:creationId xmlns:a16="http://schemas.microsoft.com/office/drawing/2014/main" id="{E2974035-7DE4-8940-92D0-DD037C204833}"/>
              </a:ext>
            </a:extLst>
          </p:cNvPr>
          <p:cNvSpPr txBox="1"/>
          <p:nvPr/>
        </p:nvSpPr>
        <p:spPr>
          <a:xfrm>
            <a:off x="5089644" y="3336420"/>
            <a:ext cx="519694" cy="261610"/>
          </a:xfrm>
          <a:prstGeom prst="rect">
            <a:avLst/>
          </a:prstGeom>
          <a:noFill/>
        </p:spPr>
        <p:txBody>
          <a:bodyPr wrap="none" rtlCol="0">
            <a:spAutoFit/>
          </a:bodyPr>
          <a:lstStyle/>
          <a:p>
            <a:r>
              <a:rPr lang="en-US" sz="1100"/>
              <a:t>Alerts</a:t>
            </a:r>
          </a:p>
        </p:txBody>
      </p:sp>
      <p:grpSp>
        <p:nvGrpSpPr>
          <p:cNvPr id="97" name="Gruppieren 99">
            <a:extLst>
              <a:ext uri="{FF2B5EF4-FFF2-40B4-BE49-F238E27FC236}">
                <a16:creationId xmlns:a16="http://schemas.microsoft.com/office/drawing/2014/main" id="{22C47F3E-B3AC-244F-A2D0-15E90FECCE45}"/>
              </a:ext>
            </a:extLst>
          </p:cNvPr>
          <p:cNvGrpSpPr/>
          <p:nvPr/>
        </p:nvGrpSpPr>
        <p:grpSpPr>
          <a:xfrm>
            <a:off x="9385480" y="1523644"/>
            <a:ext cx="347440" cy="353186"/>
            <a:chOff x="3231292" y="2520778"/>
            <a:chExt cx="508686" cy="517101"/>
          </a:xfrm>
        </p:grpSpPr>
        <p:sp>
          <p:nvSpPr>
            <p:cNvPr id="98" name="Rechteck 100">
              <a:extLst>
                <a:ext uri="{FF2B5EF4-FFF2-40B4-BE49-F238E27FC236}">
                  <a16:creationId xmlns:a16="http://schemas.microsoft.com/office/drawing/2014/main" id="{CC0DE2F8-FAC4-8A47-9854-A46F428BC2E3}"/>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uppieren 101">
              <a:extLst>
                <a:ext uri="{FF2B5EF4-FFF2-40B4-BE49-F238E27FC236}">
                  <a16:creationId xmlns:a16="http://schemas.microsoft.com/office/drawing/2014/main" id="{1432B3B0-A127-A74F-BD8E-CAD8373B1DAA}"/>
                </a:ext>
              </a:extLst>
            </p:cNvPr>
            <p:cNvGrpSpPr/>
            <p:nvPr/>
          </p:nvGrpSpPr>
          <p:grpSpPr>
            <a:xfrm>
              <a:off x="3231292" y="2544638"/>
              <a:ext cx="508686" cy="493241"/>
              <a:chOff x="5715000" y="3009900"/>
              <a:chExt cx="762000" cy="838200"/>
            </a:xfrm>
          </p:grpSpPr>
          <p:sp>
            <p:nvSpPr>
              <p:cNvPr id="100" name="Freihandform: Form 102">
                <a:extLst>
                  <a:ext uri="{FF2B5EF4-FFF2-40B4-BE49-F238E27FC236}">
                    <a16:creationId xmlns:a16="http://schemas.microsoft.com/office/drawing/2014/main" id="{D9D120F0-855E-5C44-BDB5-699827B9717E}"/>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101" name="Grafik 103" descr="Blitz">
                <a:extLst>
                  <a:ext uri="{FF2B5EF4-FFF2-40B4-BE49-F238E27FC236}">
                    <a16:creationId xmlns:a16="http://schemas.microsoft.com/office/drawing/2014/main" id="{31C659DF-D269-AD43-A631-59DD6074B1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4927" y="3214816"/>
                <a:ext cx="282145" cy="282145"/>
              </a:xfrm>
              <a:prstGeom prst="rect">
                <a:avLst/>
              </a:prstGeom>
            </p:spPr>
          </p:pic>
        </p:grpSp>
      </p:grpSp>
      <p:sp>
        <p:nvSpPr>
          <p:cNvPr id="102" name="Rechteck 104">
            <a:extLst>
              <a:ext uri="{FF2B5EF4-FFF2-40B4-BE49-F238E27FC236}">
                <a16:creationId xmlns:a16="http://schemas.microsoft.com/office/drawing/2014/main" id="{5D608962-D6E1-8E4E-9210-4A7B261A0371}"/>
              </a:ext>
            </a:extLst>
          </p:cNvPr>
          <p:cNvSpPr/>
          <p:nvPr/>
        </p:nvSpPr>
        <p:spPr>
          <a:xfrm>
            <a:off x="8981230" y="1767913"/>
            <a:ext cx="428322" cy="230832"/>
          </a:xfrm>
          <a:prstGeom prst="rect">
            <a:avLst/>
          </a:prstGeom>
        </p:spPr>
        <p:txBody>
          <a:bodyPr wrap="none">
            <a:spAutoFit/>
          </a:bodyPr>
          <a:lstStyle/>
          <a:p>
            <a:r>
              <a:rPr lang="en-US" sz="900">
                <a:solidFill>
                  <a:schemeClr val="tx1">
                    <a:lumMod val="65000"/>
                    <a:lumOff val="35000"/>
                  </a:schemeClr>
                </a:solidFill>
              </a:rPr>
              <a:t>HTTP</a:t>
            </a:r>
            <a:endParaRPr lang="en-US" sz="900"/>
          </a:p>
        </p:txBody>
      </p:sp>
      <p:sp>
        <p:nvSpPr>
          <p:cNvPr id="103" name="Rechteck 107">
            <a:extLst>
              <a:ext uri="{FF2B5EF4-FFF2-40B4-BE49-F238E27FC236}">
                <a16:creationId xmlns:a16="http://schemas.microsoft.com/office/drawing/2014/main" id="{E0E0D180-FBD9-7D42-B5B5-3E469770624B}"/>
              </a:ext>
            </a:extLst>
          </p:cNvPr>
          <p:cNvSpPr/>
          <p:nvPr/>
        </p:nvSpPr>
        <p:spPr>
          <a:xfrm>
            <a:off x="3562969" y="5568843"/>
            <a:ext cx="648730" cy="44411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Gerade Verbindung mit Pfeil 109">
            <a:extLst>
              <a:ext uri="{FF2B5EF4-FFF2-40B4-BE49-F238E27FC236}">
                <a16:creationId xmlns:a16="http://schemas.microsoft.com/office/drawing/2014/main" id="{451F83A9-CA0A-1044-8131-9B01DE5EA5E5}"/>
              </a:ext>
            </a:extLst>
          </p:cNvPr>
          <p:cNvCxnSpPr>
            <a:cxnSpLocks/>
            <a:stCxn id="103" idx="0"/>
            <a:endCxn id="36" idx="2"/>
          </p:cNvCxnSpPr>
          <p:nvPr/>
        </p:nvCxnSpPr>
        <p:spPr>
          <a:xfrm rot="16200000" flipV="1">
            <a:off x="1665495" y="3347003"/>
            <a:ext cx="2507989" cy="1935691"/>
          </a:xfrm>
          <a:prstGeom prst="curvedConnector3">
            <a:avLst>
              <a:gd name="adj1" fmla="val 5000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Rechteck 113">
            <a:extLst>
              <a:ext uri="{FF2B5EF4-FFF2-40B4-BE49-F238E27FC236}">
                <a16:creationId xmlns:a16="http://schemas.microsoft.com/office/drawing/2014/main" id="{D6B3FBA2-5CA2-3B47-8D83-47CF0A6B7FB5}"/>
              </a:ext>
            </a:extLst>
          </p:cNvPr>
          <p:cNvSpPr/>
          <p:nvPr/>
        </p:nvSpPr>
        <p:spPr>
          <a:xfrm>
            <a:off x="7163895" y="5528491"/>
            <a:ext cx="648730" cy="44411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Gerade Verbindung mit Pfeil 109">
            <a:extLst>
              <a:ext uri="{FF2B5EF4-FFF2-40B4-BE49-F238E27FC236}">
                <a16:creationId xmlns:a16="http://schemas.microsoft.com/office/drawing/2014/main" id="{70F1ED70-B5ED-7048-A29D-FC3B2E5EB518}"/>
              </a:ext>
            </a:extLst>
          </p:cNvPr>
          <p:cNvCxnSpPr>
            <a:cxnSpLocks/>
            <a:stCxn id="105" idx="0"/>
            <a:endCxn id="82" idx="2"/>
          </p:cNvCxnSpPr>
          <p:nvPr/>
        </p:nvCxnSpPr>
        <p:spPr>
          <a:xfrm rot="5400000" flipH="1" flipV="1">
            <a:off x="8381873" y="3457948"/>
            <a:ext cx="1176931" cy="2964156"/>
          </a:xfrm>
          <a:prstGeom prst="curvedConnector3">
            <a:avLst>
              <a:gd name="adj1" fmla="val 50000"/>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Pfeil: Chevron 145">
            <a:extLst>
              <a:ext uri="{FF2B5EF4-FFF2-40B4-BE49-F238E27FC236}">
                <a16:creationId xmlns:a16="http://schemas.microsoft.com/office/drawing/2014/main" id="{43774355-0CC3-EA44-B3F9-61BD45F1DFF2}"/>
              </a:ext>
            </a:extLst>
          </p:cNvPr>
          <p:cNvSpPr/>
          <p:nvPr/>
        </p:nvSpPr>
        <p:spPr>
          <a:xfrm rot="21010599">
            <a:off x="8913880" y="4099453"/>
            <a:ext cx="380960" cy="453994"/>
          </a:xfrm>
          <a:prstGeom prst="chevr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8" name="Textfeld 150">
            <a:extLst>
              <a:ext uri="{FF2B5EF4-FFF2-40B4-BE49-F238E27FC236}">
                <a16:creationId xmlns:a16="http://schemas.microsoft.com/office/drawing/2014/main" id="{E8EF8615-4FAF-8649-B086-A19AD69E89A0}"/>
              </a:ext>
            </a:extLst>
          </p:cNvPr>
          <p:cNvSpPr txBox="1"/>
          <p:nvPr/>
        </p:nvSpPr>
        <p:spPr>
          <a:xfrm>
            <a:off x="3277297" y="2107631"/>
            <a:ext cx="396262" cy="215444"/>
          </a:xfrm>
          <a:prstGeom prst="rect">
            <a:avLst/>
          </a:prstGeom>
          <a:noFill/>
        </p:spPr>
        <p:txBody>
          <a:bodyPr wrap="none" rtlCol="0">
            <a:spAutoFit/>
          </a:bodyPr>
          <a:lstStyle/>
          <a:p>
            <a:r>
              <a:rPr lang="en-US" sz="800"/>
              <a:t>JSON</a:t>
            </a:r>
          </a:p>
        </p:txBody>
      </p:sp>
      <p:sp>
        <p:nvSpPr>
          <p:cNvPr id="109" name="Textfeld 151">
            <a:extLst>
              <a:ext uri="{FF2B5EF4-FFF2-40B4-BE49-F238E27FC236}">
                <a16:creationId xmlns:a16="http://schemas.microsoft.com/office/drawing/2014/main" id="{FDCF55D4-0B48-5240-B6E7-3896EAE81F46}"/>
              </a:ext>
            </a:extLst>
          </p:cNvPr>
          <p:cNvSpPr txBox="1"/>
          <p:nvPr/>
        </p:nvSpPr>
        <p:spPr>
          <a:xfrm>
            <a:off x="5492067" y="1945716"/>
            <a:ext cx="380232" cy="215444"/>
          </a:xfrm>
          <a:prstGeom prst="rect">
            <a:avLst/>
          </a:prstGeom>
          <a:noFill/>
        </p:spPr>
        <p:txBody>
          <a:bodyPr wrap="none" rtlCol="0">
            <a:spAutoFit/>
          </a:bodyPr>
          <a:lstStyle/>
          <a:p>
            <a:r>
              <a:rPr lang="en-US" sz="800"/>
              <a:t>Avro</a:t>
            </a:r>
          </a:p>
        </p:txBody>
      </p:sp>
      <p:sp>
        <p:nvSpPr>
          <p:cNvPr id="110" name="Textfeld 152">
            <a:extLst>
              <a:ext uri="{FF2B5EF4-FFF2-40B4-BE49-F238E27FC236}">
                <a16:creationId xmlns:a16="http://schemas.microsoft.com/office/drawing/2014/main" id="{3BC6252F-86FB-8C44-B254-E305881C394E}"/>
              </a:ext>
            </a:extLst>
          </p:cNvPr>
          <p:cNvSpPr txBox="1"/>
          <p:nvPr/>
        </p:nvSpPr>
        <p:spPr>
          <a:xfrm>
            <a:off x="5455601" y="2870171"/>
            <a:ext cx="396262" cy="215444"/>
          </a:xfrm>
          <a:prstGeom prst="rect">
            <a:avLst/>
          </a:prstGeom>
          <a:noFill/>
        </p:spPr>
        <p:txBody>
          <a:bodyPr wrap="none" rtlCol="0">
            <a:spAutoFit/>
          </a:bodyPr>
          <a:lstStyle/>
          <a:p>
            <a:r>
              <a:rPr lang="en-US" sz="800"/>
              <a:t>JSON</a:t>
            </a:r>
          </a:p>
        </p:txBody>
      </p:sp>
    </p:spTree>
    <p:extLst>
      <p:ext uri="{BB962C8B-B14F-4D97-AF65-F5344CB8AC3E}">
        <p14:creationId xmlns:p14="http://schemas.microsoft.com/office/powerpoint/2010/main" val="1520949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el 105">
            <a:extLst>
              <a:ext uri="{FF2B5EF4-FFF2-40B4-BE49-F238E27FC236}">
                <a16:creationId xmlns:a16="http://schemas.microsoft.com/office/drawing/2014/main" id="{224CCB15-7742-4114-B7EE-9E7E7498AC0E}"/>
              </a:ext>
            </a:extLst>
          </p:cNvPr>
          <p:cNvSpPr>
            <a:spLocks noGrp="1"/>
          </p:cNvSpPr>
          <p:nvPr>
            <p:ph type="title"/>
          </p:nvPr>
        </p:nvSpPr>
        <p:spPr/>
        <p:txBody>
          <a:bodyPr/>
          <a:lstStyle/>
          <a:p>
            <a:r>
              <a:rPr lang="en-US"/>
              <a:t>Why CloudEvents?</a:t>
            </a:r>
          </a:p>
        </p:txBody>
      </p:sp>
      <p:sp>
        <p:nvSpPr>
          <p:cNvPr id="108" name="Inhaltsplatzhalter 107">
            <a:extLst>
              <a:ext uri="{FF2B5EF4-FFF2-40B4-BE49-F238E27FC236}">
                <a16:creationId xmlns:a16="http://schemas.microsoft.com/office/drawing/2014/main" id="{71818C35-8D35-41D0-8661-1A09F716EF73}"/>
              </a:ext>
            </a:extLst>
          </p:cNvPr>
          <p:cNvSpPr>
            <a:spLocks noGrp="1"/>
          </p:cNvSpPr>
          <p:nvPr>
            <p:ph idx="1"/>
          </p:nvPr>
        </p:nvSpPr>
        <p:spPr>
          <a:xfrm>
            <a:off x="838201" y="1825625"/>
            <a:ext cx="4152362" cy="4447254"/>
          </a:xfrm>
        </p:spPr>
        <p:txBody>
          <a:bodyPr>
            <a:normAutofit fontScale="62500" lnSpcReduction="20000"/>
          </a:bodyPr>
          <a:lstStyle/>
          <a:p>
            <a:pPr>
              <a:lnSpc>
                <a:spcPct val="120000"/>
              </a:lnSpc>
            </a:pPr>
            <a:r>
              <a:rPr lang="en-US"/>
              <a:t>Binds to existing standard application protocols</a:t>
            </a:r>
          </a:p>
          <a:p>
            <a:pPr>
              <a:lnSpc>
                <a:spcPct val="120000"/>
              </a:lnSpc>
            </a:pPr>
            <a:r>
              <a:rPr lang="en-US"/>
              <a:t>Does not try to abstract away protocols but leverages each for its strengths</a:t>
            </a:r>
          </a:p>
          <a:p>
            <a:pPr>
              <a:lnSpc>
                <a:spcPct val="120000"/>
              </a:lnSpc>
            </a:pPr>
            <a:r>
              <a:rPr lang="en-US"/>
              <a:t>Integrates with existing messaging and eventing stacks</a:t>
            </a:r>
          </a:p>
          <a:p>
            <a:pPr>
              <a:lnSpc>
                <a:spcPct val="120000"/>
              </a:lnSpc>
            </a:pPr>
            <a:r>
              <a:rPr lang="en-US"/>
              <a:t>Leverages existing data encodings and is easy to adapt to new ones (Protobuf, CBOR, MsgPack, etc.)</a:t>
            </a:r>
          </a:p>
          <a:p>
            <a:pPr>
              <a:lnSpc>
                <a:spcPct val="120000"/>
              </a:lnSpc>
            </a:pPr>
            <a:r>
              <a:rPr lang="en-US"/>
              <a:t>Allows for protocol switching and transcoding on multi-hop routes</a:t>
            </a:r>
          </a:p>
          <a:p>
            <a:pPr>
              <a:lnSpc>
                <a:spcPct val="120000"/>
              </a:lnSpc>
            </a:pPr>
            <a:endParaRPr lang="en-US"/>
          </a:p>
        </p:txBody>
      </p:sp>
      <p:cxnSp>
        <p:nvCxnSpPr>
          <p:cNvPr id="4" name="Verbinder: gekrümmt 29">
            <a:extLst>
              <a:ext uri="{FF2B5EF4-FFF2-40B4-BE49-F238E27FC236}">
                <a16:creationId xmlns:a16="http://schemas.microsoft.com/office/drawing/2014/main" id="{B8A09441-CBB5-564D-8B2C-53B4C4EF3288}"/>
              </a:ext>
            </a:extLst>
          </p:cNvPr>
          <p:cNvCxnSpPr>
            <a:cxnSpLocks/>
            <a:stCxn id="48" idx="4"/>
            <a:endCxn id="6" idx="0"/>
          </p:cNvCxnSpPr>
          <p:nvPr/>
        </p:nvCxnSpPr>
        <p:spPr>
          <a:xfrm rot="5400000">
            <a:off x="6482252" y="4719485"/>
            <a:ext cx="664114" cy="5723"/>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 name="Verbinder: gekrümmt 32">
            <a:extLst>
              <a:ext uri="{FF2B5EF4-FFF2-40B4-BE49-F238E27FC236}">
                <a16:creationId xmlns:a16="http://schemas.microsoft.com/office/drawing/2014/main" id="{6BCE3877-0128-434C-AD41-E041BE593A82}"/>
              </a:ext>
            </a:extLst>
          </p:cNvPr>
          <p:cNvCxnSpPr>
            <a:cxnSpLocks/>
            <a:stCxn id="42" idx="4"/>
            <a:endCxn id="7" idx="0"/>
          </p:cNvCxnSpPr>
          <p:nvPr/>
        </p:nvCxnSpPr>
        <p:spPr>
          <a:xfrm rot="5400000">
            <a:off x="7025689" y="4275674"/>
            <a:ext cx="672115" cy="885340"/>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Ellipse 36">
            <a:extLst>
              <a:ext uri="{FF2B5EF4-FFF2-40B4-BE49-F238E27FC236}">
                <a16:creationId xmlns:a16="http://schemas.microsoft.com/office/drawing/2014/main" id="{7DA52752-4C3C-3447-B9A9-FA8C007A4393}"/>
              </a:ext>
            </a:extLst>
          </p:cNvPr>
          <p:cNvSpPr/>
          <p:nvPr/>
        </p:nvSpPr>
        <p:spPr>
          <a:xfrm>
            <a:off x="6752647" y="5054403"/>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37">
            <a:extLst>
              <a:ext uri="{FF2B5EF4-FFF2-40B4-BE49-F238E27FC236}">
                <a16:creationId xmlns:a16="http://schemas.microsoft.com/office/drawing/2014/main" id="{2E26EE61-2202-4342-8243-CFDBFB747BF9}"/>
              </a:ext>
            </a:extLst>
          </p:cNvPr>
          <p:cNvSpPr/>
          <p:nvPr/>
        </p:nvSpPr>
        <p:spPr>
          <a:xfrm>
            <a:off x="6860276" y="5054402"/>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38">
            <a:extLst>
              <a:ext uri="{FF2B5EF4-FFF2-40B4-BE49-F238E27FC236}">
                <a16:creationId xmlns:a16="http://schemas.microsoft.com/office/drawing/2014/main" id="{F2E80EF7-227A-8A42-957B-22478FCE368D}"/>
              </a:ext>
            </a:extLst>
          </p:cNvPr>
          <p:cNvSpPr/>
          <p:nvPr/>
        </p:nvSpPr>
        <p:spPr>
          <a:xfrm>
            <a:off x="6967905" y="5054401"/>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39">
            <a:extLst>
              <a:ext uri="{FF2B5EF4-FFF2-40B4-BE49-F238E27FC236}">
                <a16:creationId xmlns:a16="http://schemas.microsoft.com/office/drawing/2014/main" id="{132D30F5-DDEB-4247-AB01-A14A79BC71DC}"/>
              </a:ext>
            </a:extLst>
          </p:cNvPr>
          <p:cNvSpPr/>
          <p:nvPr/>
        </p:nvSpPr>
        <p:spPr>
          <a:xfrm>
            <a:off x="7075534" y="5054400"/>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40">
            <a:extLst>
              <a:ext uri="{FF2B5EF4-FFF2-40B4-BE49-F238E27FC236}">
                <a16:creationId xmlns:a16="http://schemas.microsoft.com/office/drawing/2014/main" id="{F1076744-FBA0-F74A-9A57-AB15D2CB205C}"/>
              </a:ext>
            </a:extLst>
          </p:cNvPr>
          <p:cNvSpPr/>
          <p:nvPr/>
        </p:nvSpPr>
        <p:spPr>
          <a:xfrm>
            <a:off x="7183163" y="5054399"/>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41">
            <a:extLst>
              <a:ext uri="{FF2B5EF4-FFF2-40B4-BE49-F238E27FC236}">
                <a16:creationId xmlns:a16="http://schemas.microsoft.com/office/drawing/2014/main" id="{599F9848-6ACF-934C-B59E-64A6C59D62F6}"/>
              </a:ext>
            </a:extLst>
          </p:cNvPr>
          <p:cNvSpPr/>
          <p:nvPr/>
        </p:nvSpPr>
        <p:spPr>
          <a:xfrm>
            <a:off x="7290792" y="5054398"/>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42">
            <a:extLst>
              <a:ext uri="{FF2B5EF4-FFF2-40B4-BE49-F238E27FC236}">
                <a16:creationId xmlns:a16="http://schemas.microsoft.com/office/drawing/2014/main" id="{CC28B8B8-66D9-8142-8B53-A9F8723FC89C}"/>
              </a:ext>
            </a:extLst>
          </p:cNvPr>
          <p:cNvSpPr/>
          <p:nvPr/>
        </p:nvSpPr>
        <p:spPr>
          <a:xfrm>
            <a:off x="7692662" y="5054405"/>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43">
            <a:extLst>
              <a:ext uri="{FF2B5EF4-FFF2-40B4-BE49-F238E27FC236}">
                <a16:creationId xmlns:a16="http://schemas.microsoft.com/office/drawing/2014/main" id="{50549D49-74F9-8F46-AD15-B0CDFE3AA1F7}"/>
              </a:ext>
            </a:extLst>
          </p:cNvPr>
          <p:cNvSpPr/>
          <p:nvPr/>
        </p:nvSpPr>
        <p:spPr>
          <a:xfrm>
            <a:off x="7800291" y="5054404"/>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44">
            <a:extLst>
              <a:ext uri="{FF2B5EF4-FFF2-40B4-BE49-F238E27FC236}">
                <a16:creationId xmlns:a16="http://schemas.microsoft.com/office/drawing/2014/main" id="{E142132E-4FF9-1242-AB1B-83ABDCCB5431}"/>
              </a:ext>
            </a:extLst>
          </p:cNvPr>
          <p:cNvSpPr/>
          <p:nvPr/>
        </p:nvSpPr>
        <p:spPr>
          <a:xfrm>
            <a:off x="7907920" y="5054403"/>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45">
            <a:extLst>
              <a:ext uri="{FF2B5EF4-FFF2-40B4-BE49-F238E27FC236}">
                <a16:creationId xmlns:a16="http://schemas.microsoft.com/office/drawing/2014/main" id="{6BFD3552-6C9C-1644-8C5F-F52B79C31AC4}"/>
              </a:ext>
            </a:extLst>
          </p:cNvPr>
          <p:cNvSpPr/>
          <p:nvPr/>
        </p:nvSpPr>
        <p:spPr>
          <a:xfrm>
            <a:off x="8015549" y="5054402"/>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lipse 46">
            <a:extLst>
              <a:ext uri="{FF2B5EF4-FFF2-40B4-BE49-F238E27FC236}">
                <a16:creationId xmlns:a16="http://schemas.microsoft.com/office/drawing/2014/main" id="{7BF50FC8-FDF1-3448-B727-633676821CF3}"/>
              </a:ext>
            </a:extLst>
          </p:cNvPr>
          <p:cNvSpPr/>
          <p:nvPr/>
        </p:nvSpPr>
        <p:spPr>
          <a:xfrm>
            <a:off x="8123178" y="5054401"/>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lipse 47">
            <a:extLst>
              <a:ext uri="{FF2B5EF4-FFF2-40B4-BE49-F238E27FC236}">
                <a16:creationId xmlns:a16="http://schemas.microsoft.com/office/drawing/2014/main" id="{DBBB3CD3-2F4A-E245-BAF4-288DCE6DE937}"/>
              </a:ext>
            </a:extLst>
          </p:cNvPr>
          <p:cNvSpPr/>
          <p:nvPr/>
        </p:nvSpPr>
        <p:spPr>
          <a:xfrm>
            <a:off x="8230807" y="5054400"/>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llipse 48">
            <a:extLst>
              <a:ext uri="{FF2B5EF4-FFF2-40B4-BE49-F238E27FC236}">
                <a16:creationId xmlns:a16="http://schemas.microsoft.com/office/drawing/2014/main" id="{D00FD24C-4345-6A40-A79F-7C1983FFCC66}"/>
              </a:ext>
            </a:extLst>
          </p:cNvPr>
          <p:cNvSpPr/>
          <p:nvPr/>
        </p:nvSpPr>
        <p:spPr>
          <a:xfrm>
            <a:off x="8580141" y="5064630"/>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lipse 49">
            <a:extLst>
              <a:ext uri="{FF2B5EF4-FFF2-40B4-BE49-F238E27FC236}">
                <a16:creationId xmlns:a16="http://schemas.microsoft.com/office/drawing/2014/main" id="{2A861E32-EAAC-5246-BB0D-7FC893E6ED3F}"/>
              </a:ext>
            </a:extLst>
          </p:cNvPr>
          <p:cNvSpPr/>
          <p:nvPr/>
        </p:nvSpPr>
        <p:spPr>
          <a:xfrm>
            <a:off x="8687770" y="5064629"/>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50">
            <a:extLst>
              <a:ext uri="{FF2B5EF4-FFF2-40B4-BE49-F238E27FC236}">
                <a16:creationId xmlns:a16="http://schemas.microsoft.com/office/drawing/2014/main" id="{9B37F594-C00D-8E4E-A9A9-80D47C2B06D7}"/>
              </a:ext>
            </a:extLst>
          </p:cNvPr>
          <p:cNvSpPr/>
          <p:nvPr/>
        </p:nvSpPr>
        <p:spPr>
          <a:xfrm>
            <a:off x="8795399" y="5064628"/>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51">
            <a:extLst>
              <a:ext uri="{FF2B5EF4-FFF2-40B4-BE49-F238E27FC236}">
                <a16:creationId xmlns:a16="http://schemas.microsoft.com/office/drawing/2014/main" id="{50DDFE7F-B5B4-8E41-9299-000C3296DC3B}"/>
              </a:ext>
            </a:extLst>
          </p:cNvPr>
          <p:cNvSpPr/>
          <p:nvPr/>
        </p:nvSpPr>
        <p:spPr>
          <a:xfrm>
            <a:off x="8903028" y="5064627"/>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Ellipse 52">
            <a:extLst>
              <a:ext uri="{FF2B5EF4-FFF2-40B4-BE49-F238E27FC236}">
                <a16:creationId xmlns:a16="http://schemas.microsoft.com/office/drawing/2014/main" id="{6A4810C8-9A4D-ED48-8423-754559689C49}"/>
              </a:ext>
            </a:extLst>
          </p:cNvPr>
          <p:cNvSpPr/>
          <p:nvPr/>
        </p:nvSpPr>
        <p:spPr>
          <a:xfrm>
            <a:off x="9010657" y="5064626"/>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53">
            <a:extLst>
              <a:ext uri="{FF2B5EF4-FFF2-40B4-BE49-F238E27FC236}">
                <a16:creationId xmlns:a16="http://schemas.microsoft.com/office/drawing/2014/main" id="{50BFEA17-2580-6241-A923-1E63F9514AF2}"/>
              </a:ext>
            </a:extLst>
          </p:cNvPr>
          <p:cNvSpPr/>
          <p:nvPr/>
        </p:nvSpPr>
        <p:spPr>
          <a:xfrm>
            <a:off x="9118286" y="5064625"/>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54">
            <a:extLst>
              <a:ext uri="{FF2B5EF4-FFF2-40B4-BE49-F238E27FC236}">
                <a16:creationId xmlns:a16="http://schemas.microsoft.com/office/drawing/2014/main" id="{9BFB69B5-083D-9345-88AF-B1781668F1B2}"/>
              </a:ext>
            </a:extLst>
          </p:cNvPr>
          <p:cNvSpPr/>
          <p:nvPr/>
        </p:nvSpPr>
        <p:spPr>
          <a:xfrm>
            <a:off x="9461789" y="5064630"/>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llipse 55">
            <a:extLst>
              <a:ext uri="{FF2B5EF4-FFF2-40B4-BE49-F238E27FC236}">
                <a16:creationId xmlns:a16="http://schemas.microsoft.com/office/drawing/2014/main" id="{DDF6BD99-CFDF-9A47-8778-9A12179B7527}"/>
              </a:ext>
            </a:extLst>
          </p:cNvPr>
          <p:cNvSpPr/>
          <p:nvPr/>
        </p:nvSpPr>
        <p:spPr>
          <a:xfrm>
            <a:off x="9569418" y="5064629"/>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llipse 56">
            <a:extLst>
              <a:ext uri="{FF2B5EF4-FFF2-40B4-BE49-F238E27FC236}">
                <a16:creationId xmlns:a16="http://schemas.microsoft.com/office/drawing/2014/main" id="{6AAFD6A2-EFDF-0448-BC45-BAFCCDDDA1CE}"/>
              </a:ext>
            </a:extLst>
          </p:cNvPr>
          <p:cNvSpPr/>
          <p:nvPr/>
        </p:nvSpPr>
        <p:spPr>
          <a:xfrm>
            <a:off x="9677047" y="5064628"/>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lipse 57">
            <a:extLst>
              <a:ext uri="{FF2B5EF4-FFF2-40B4-BE49-F238E27FC236}">
                <a16:creationId xmlns:a16="http://schemas.microsoft.com/office/drawing/2014/main" id="{AF4535E2-11F5-FC4A-9AF3-C8260E3F7D0E}"/>
              </a:ext>
            </a:extLst>
          </p:cNvPr>
          <p:cNvSpPr/>
          <p:nvPr/>
        </p:nvSpPr>
        <p:spPr>
          <a:xfrm>
            <a:off x="9784676" y="5064627"/>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58">
            <a:extLst>
              <a:ext uri="{FF2B5EF4-FFF2-40B4-BE49-F238E27FC236}">
                <a16:creationId xmlns:a16="http://schemas.microsoft.com/office/drawing/2014/main" id="{A25F9D10-8A84-9A42-A355-0728415579FD}"/>
              </a:ext>
            </a:extLst>
          </p:cNvPr>
          <p:cNvSpPr/>
          <p:nvPr/>
        </p:nvSpPr>
        <p:spPr>
          <a:xfrm>
            <a:off x="9892305" y="5064626"/>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59">
            <a:extLst>
              <a:ext uri="{FF2B5EF4-FFF2-40B4-BE49-F238E27FC236}">
                <a16:creationId xmlns:a16="http://schemas.microsoft.com/office/drawing/2014/main" id="{174322EB-B680-A844-B8E8-90CDAC4BC033}"/>
              </a:ext>
            </a:extLst>
          </p:cNvPr>
          <p:cNvSpPr/>
          <p:nvPr/>
        </p:nvSpPr>
        <p:spPr>
          <a:xfrm>
            <a:off x="9999934" y="5064625"/>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lipse 60">
            <a:extLst>
              <a:ext uri="{FF2B5EF4-FFF2-40B4-BE49-F238E27FC236}">
                <a16:creationId xmlns:a16="http://schemas.microsoft.com/office/drawing/2014/main" id="{6D7F745F-4235-6E4E-B1FF-B5D58E994BA8}"/>
              </a:ext>
            </a:extLst>
          </p:cNvPr>
          <p:cNvSpPr/>
          <p:nvPr/>
        </p:nvSpPr>
        <p:spPr>
          <a:xfrm>
            <a:off x="10372774" y="5064630"/>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Ellipse 61">
            <a:extLst>
              <a:ext uri="{FF2B5EF4-FFF2-40B4-BE49-F238E27FC236}">
                <a16:creationId xmlns:a16="http://schemas.microsoft.com/office/drawing/2014/main" id="{9702D628-74E9-7F4B-9564-7E3922D5EB71}"/>
              </a:ext>
            </a:extLst>
          </p:cNvPr>
          <p:cNvSpPr/>
          <p:nvPr/>
        </p:nvSpPr>
        <p:spPr>
          <a:xfrm>
            <a:off x="10480403" y="5064629"/>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lipse 62">
            <a:extLst>
              <a:ext uri="{FF2B5EF4-FFF2-40B4-BE49-F238E27FC236}">
                <a16:creationId xmlns:a16="http://schemas.microsoft.com/office/drawing/2014/main" id="{543CAF05-3621-1F43-9644-293496C7E9B6}"/>
              </a:ext>
            </a:extLst>
          </p:cNvPr>
          <p:cNvSpPr/>
          <p:nvPr/>
        </p:nvSpPr>
        <p:spPr>
          <a:xfrm>
            <a:off x="10588032" y="5064628"/>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lipse 63">
            <a:extLst>
              <a:ext uri="{FF2B5EF4-FFF2-40B4-BE49-F238E27FC236}">
                <a16:creationId xmlns:a16="http://schemas.microsoft.com/office/drawing/2014/main" id="{1D7ADB72-F55B-F042-B021-66D5F1E2C544}"/>
              </a:ext>
            </a:extLst>
          </p:cNvPr>
          <p:cNvSpPr/>
          <p:nvPr/>
        </p:nvSpPr>
        <p:spPr>
          <a:xfrm>
            <a:off x="10695661" y="5064627"/>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lipse 64">
            <a:extLst>
              <a:ext uri="{FF2B5EF4-FFF2-40B4-BE49-F238E27FC236}">
                <a16:creationId xmlns:a16="http://schemas.microsoft.com/office/drawing/2014/main" id="{80255120-1A2A-0042-A540-6A6689FF6982}"/>
              </a:ext>
            </a:extLst>
          </p:cNvPr>
          <p:cNvSpPr/>
          <p:nvPr/>
        </p:nvSpPr>
        <p:spPr>
          <a:xfrm>
            <a:off x="10803290" y="5064626"/>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lipse 65">
            <a:extLst>
              <a:ext uri="{FF2B5EF4-FFF2-40B4-BE49-F238E27FC236}">
                <a16:creationId xmlns:a16="http://schemas.microsoft.com/office/drawing/2014/main" id="{6EA16426-4704-8143-93BD-C8C1F9D7F97E}"/>
              </a:ext>
            </a:extLst>
          </p:cNvPr>
          <p:cNvSpPr/>
          <p:nvPr/>
        </p:nvSpPr>
        <p:spPr>
          <a:xfrm>
            <a:off x="10910919" y="5064625"/>
            <a:ext cx="117599" cy="11320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lipse 67">
            <a:extLst>
              <a:ext uri="{FF2B5EF4-FFF2-40B4-BE49-F238E27FC236}">
                <a16:creationId xmlns:a16="http://schemas.microsoft.com/office/drawing/2014/main" id="{4AF1353F-20F0-5543-87EB-D446DFA656CF}"/>
              </a:ext>
            </a:extLst>
          </p:cNvPr>
          <p:cNvSpPr/>
          <p:nvPr/>
        </p:nvSpPr>
        <p:spPr>
          <a:xfrm>
            <a:off x="8763107" y="4280447"/>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lipse 68">
            <a:extLst>
              <a:ext uri="{FF2B5EF4-FFF2-40B4-BE49-F238E27FC236}">
                <a16:creationId xmlns:a16="http://schemas.microsoft.com/office/drawing/2014/main" id="{4BB722F9-7312-A14B-87CC-93621559ADF9}"/>
              </a:ext>
            </a:extLst>
          </p:cNvPr>
          <p:cNvSpPr/>
          <p:nvPr/>
        </p:nvSpPr>
        <p:spPr>
          <a:xfrm>
            <a:off x="8870736" y="4280446"/>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lipse 69">
            <a:extLst>
              <a:ext uri="{FF2B5EF4-FFF2-40B4-BE49-F238E27FC236}">
                <a16:creationId xmlns:a16="http://schemas.microsoft.com/office/drawing/2014/main" id="{0954F019-810E-7747-9FCA-7519494B15E4}"/>
              </a:ext>
            </a:extLst>
          </p:cNvPr>
          <p:cNvSpPr/>
          <p:nvPr/>
        </p:nvSpPr>
        <p:spPr>
          <a:xfrm>
            <a:off x="8978365" y="4280445"/>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Ellipse 70">
            <a:extLst>
              <a:ext uri="{FF2B5EF4-FFF2-40B4-BE49-F238E27FC236}">
                <a16:creationId xmlns:a16="http://schemas.microsoft.com/office/drawing/2014/main" id="{0696CDBE-1C9C-9046-BE52-8AEBB25B49C2}"/>
              </a:ext>
            </a:extLst>
          </p:cNvPr>
          <p:cNvSpPr/>
          <p:nvPr/>
        </p:nvSpPr>
        <p:spPr>
          <a:xfrm>
            <a:off x="9085994" y="4280444"/>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llipse 71">
            <a:extLst>
              <a:ext uri="{FF2B5EF4-FFF2-40B4-BE49-F238E27FC236}">
                <a16:creationId xmlns:a16="http://schemas.microsoft.com/office/drawing/2014/main" id="{538B1F23-93DE-D744-8318-F5945B8527BC}"/>
              </a:ext>
            </a:extLst>
          </p:cNvPr>
          <p:cNvSpPr/>
          <p:nvPr/>
        </p:nvSpPr>
        <p:spPr>
          <a:xfrm>
            <a:off x="9193623" y="4280443"/>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72">
            <a:extLst>
              <a:ext uri="{FF2B5EF4-FFF2-40B4-BE49-F238E27FC236}">
                <a16:creationId xmlns:a16="http://schemas.microsoft.com/office/drawing/2014/main" id="{D8192E02-5FA4-D94D-9B73-B87987B19B36}"/>
              </a:ext>
            </a:extLst>
          </p:cNvPr>
          <p:cNvSpPr/>
          <p:nvPr/>
        </p:nvSpPr>
        <p:spPr>
          <a:xfrm>
            <a:off x="9301252" y="4280442"/>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Ellipse 73">
            <a:extLst>
              <a:ext uri="{FF2B5EF4-FFF2-40B4-BE49-F238E27FC236}">
                <a16:creationId xmlns:a16="http://schemas.microsoft.com/office/drawing/2014/main" id="{4F38B20B-E43A-C842-8C5A-FBD7F049F342}"/>
              </a:ext>
            </a:extLst>
          </p:cNvPr>
          <p:cNvSpPr/>
          <p:nvPr/>
        </p:nvSpPr>
        <p:spPr>
          <a:xfrm>
            <a:off x="7745616" y="4269083"/>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74">
            <a:extLst>
              <a:ext uri="{FF2B5EF4-FFF2-40B4-BE49-F238E27FC236}">
                <a16:creationId xmlns:a16="http://schemas.microsoft.com/office/drawing/2014/main" id="{C9B52AAC-5D2C-1244-9464-357230C3573D}"/>
              </a:ext>
            </a:extLst>
          </p:cNvPr>
          <p:cNvSpPr/>
          <p:nvPr/>
        </p:nvSpPr>
        <p:spPr>
          <a:xfrm>
            <a:off x="7853245" y="4269082"/>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Ellipse 75">
            <a:extLst>
              <a:ext uri="{FF2B5EF4-FFF2-40B4-BE49-F238E27FC236}">
                <a16:creationId xmlns:a16="http://schemas.microsoft.com/office/drawing/2014/main" id="{364781BF-CB48-6D43-92BF-1B4651E5B229}"/>
              </a:ext>
            </a:extLst>
          </p:cNvPr>
          <p:cNvSpPr/>
          <p:nvPr/>
        </p:nvSpPr>
        <p:spPr>
          <a:xfrm>
            <a:off x="7960874" y="4269081"/>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76">
            <a:extLst>
              <a:ext uri="{FF2B5EF4-FFF2-40B4-BE49-F238E27FC236}">
                <a16:creationId xmlns:a16="http://schemas.microsoft.com/office/drawing/2014/main" id="{65F0C7BD-D082-A248-8598-9574F01AFEF5}"/>
              </a:ext>
            </a:extLst>
          </p:cNvPr>
          <p:cNvSpPr/>
          <p:nvPr/>
        </p:nvSpPr>
        <p:spPr>
          <a:xfrm>
            <a:off x="8068503" y="4269080"/>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Ellipse 77">
            <a:extLst>
              <a:ext uri="{FF2B5EF4-FFF2-40B4-BE49-F238E27FC236}">
                <a16:creationId xmlns:a16="http://schemas.microsoft.com/office/drawing/2014/main" id="{0C509811-1BEA-4645-BA03-8B473CF93CD6}"/>
              </a:ext>
            </a:extLst>
          </p:cNvPr>
          <p:cNvSpPr/>
          <p:nvPr/>
        </p:nvSpPr>
        <p:spPr>
          <a:xfrm>
            <a:off x="8176132" y="4269079"/>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78">
            <a:extLst>
              <a:ext uri="{FF2B5EF4-FFF2-40B4-BE49-F238E27FC236}">
                <a16:creationId xmlns:a16="http://schemas.microsoft.com/office/drawing/2014/main" id="{6E9245CF-BB67-9043-8843-7D6E9C27453D}"/>
              </a:ext>
            </a:extLst>
          </p:cNvPr>
          <p:cNvSpPr/>
          <p:nvPr/>
        </p:nvSpPr>
        <p:spPr>
          <a:xfrm>
            <a:off x="8283761" y="4269078"/>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Ellipse 79">
            <a:extLst>
              <a:ext uri="{FF2B5EF4-FFF2-40B4-BE49-F238E27FC236}">
                <a16:creationId xmlns:a16="http://schemas.microsoft.com/office/drawing/2014/main" id="{2DBC8779-937D-4649-8833-108B8863C611}"/>
              </a:ext>
            </a:extLst>
          </p:cNvPr>
          <p:cNvSpPr/>
          <p:nvPr/>
        </p:nvSpPr>
        <p:spPr>
          <a:xfrm>
            <a:off x="6758370" y="4277085"/>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Ellipse 80">
            <a:extLst>
              <a:ext uri="{FF2B5EF4-FFF2-40B4-BE49-F238E27FC236}">
                <a16:creationId xmlns:a16="http://schemas.microsoft.com/office/drawing/2014/main" id="{7F9CBA41-8C4E-E544-A2F0-310E6209F92F}"/>
              </a:ext>
            </a:extLst>
          </p:cNvPr>
          <p:cNvSpPr/>
          <p:nvPr/>
        </p:nvSpPr>
        <p:spPr>
          <a:xfrm>
            <a:off x="6865999" y="4277084"/>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Ellipse 81">
            <a:extLst>
              <a:ext uri="{FF2B5EF4-FFF2-40B4-BE49-F238E27FC236}">
                <a16:creationId xmlns:a16="http://schemas.microsoft.com/office/drawing/2014/main" id="{E1C341F4-9157-954E-8467-4D6A6DCC6526}"/>
              </a:ext>
            </a:extLst>
          </p:cNvPr>
          <p:cNvSpPr/>
          <p:nvPr/>
        </p:nvSpPr>
        <p:spPr>
          <a:xfrm>
            <a:off x="6973628" y="4277083"/>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Ellipse 82">
            <a:extLst>
              <a:ext uri="{FF2B5EF4-FFF2-40B4-BE49-F238E27FC236}">
                <a16:creationId xmlns:a16="http://schemas.microsoft.com/office/drawing/2014/main" id="{6F61A398-7382-9F48-B036-B1EB07D01956}"/>
              </a:ext>
            </a:extLst>
          </p:cNvPr>
          <p:cNvSpPr/>
          <p:nvPr/>
        </p:nvSpPr>
        <p:spPr>
          <a:xfrm>
            <a:off x="7081257" y="4277082"/>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Ellipse 83">
            <a:extLst>
              <a:ext uri="{FF2B5EF4-FFF2-40B4-BE49-F238E27FC236}">
                <a16:creationId xmlns:a16="http://schemas.microsoft.com/office/drawing/2014/main" id="{6309231D-948E-0E47-B241-870C628F1D3E}"/>
              </a:ext>
            </a:extLst>
          </p:cNvPr>
          <p:cNvSpPr/>
          <p:nvPr/>
        </p:nvSpPr>
        <p:spPr>
          <a:xfrm>
            <a:off x="7188886" y="4277081"/>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Ellipse 84">
            <a:extLst>
              <a:ext uri="{FF2B5EF4-FFF2-40B4-BE49-F238E27FC236}">
                <a16:creationId xmlns:a16="http://schemas.microsoft.com/office/drawing/2014/main" id="{86197481-8603-DD47-8B49-B652F03A056C}"/>
              </a:ext>
            </a:extLst>
          </p:cNvPr>
          <p:cNvSpPr/>
          <p:nvPr/>
        </p:nvSpPr>
        <p:spPr>
          <a:xfrm>
            <a:off x="7296515" y="4277080"/>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Verbinder: gekrümmt 89">
            <a:extLst>
              <a:ext uri="{FF2B5EF4-FFF2-40B4-BE49-F238E27FC236}">
                <a16:creationId xmlns:a16="http://schemas.microsoft.com/office/drawing/2014/main" id="{9CDA0B19-D34B-964D-94A3-752589A47DF8}"/>
              </a:ext>
            </a:extLst>
          </p:cNvPr>
          <p:cNvCxnSpPr>
            <a:cxnSpLocks/>
            <a:stCxn id="43" idx="4"/>
            <a:endCxn id="12" idx="0"/>
          </p:cNvCxnSpPr>
          <p:nvPr/>
        </p:nvCxnSpPr>
        <p:spPr>
          <a:xfrm rot="5400000">
            <a:off x="7495695" y="4638054"/>
            <a:ext cx="672119" cy="160583"/>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5" name="Verbinder: gekrümmt 92">
            <a:extLst>
              <a:ext uri="{FF2B5EF4-FFF2-40B4-BE49-F238E27FC236}">
                <a16:creationId xmlns:a16="http://schemas.microsoft.com/office/drawing/2014/main" id="{23C1D9F6-6F14-2545-9923-74140CEC5A55}"/>
              </a:ext>
            </a:extLst>
          </p:cNvPr>
          <p:cNvCxnSpPr>
            <a:cxnSpLocks/>
            <a:stCxn id="44" idx="4"/>
            <a:endCxn id="18" idx="1"/>
          </p:cNvCxnSpPr>
          <p:nvPr/>
        </p:nvCxnSpPr>
        <p:spPr>
          <a:xfrm rot="16200000" flipH="1">
            <a:off x="7959057" y="4442901"/>
            <a:ext cx="698923" cy="577689"/>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6" name="Verbinder: gekrümmt 95">
            <a:extLst>
              <a:ext uri="{FF2B5EF4-FFF2-40B4-BE49-F238E27FC236}">
                <a16:creationId xmlns:a16="http://schemas.microsoft.com/office/drawing/2014/main" id="{F08559FA-E3E0-D74A-A6F0-D1A7A6483A15}"/>
              </a:ext>
            </a:extLst>
          </p:cNvPr>
          <p:cNvCxnSpPr>
            <a:cxnSpLocks/>
            <a:stCxn id="45" idx="5"/>
            <a:endCxn id="24" idx="0"/>
          </p:cNvCxnSpPr>
          <p:nvPr/>
        </p:nvCxnSpPr>
        <p:spPr>
          <a:xfrm rot="16200000" flipH="1">
            <a:off x="8495272" y="4039313"/>
            <a:ext cx="698924" cy="1351709"/>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7" name="Verbinder: gekrümmt 98">
            <a:extLst>
              <a:ext uri="{FF2B5EF4-FFF2-40B4-BE49-F238E27FC236}">
                <a16:creationId xmlns:a16="http://schemas.microsoft.com/office/drawing/2014/main" id="{03603C4B-007F-0C4B-A667-4FA342D938F7}"/>
              </a:ext>
            </a:extLst>
          </p:cNvPr>
          <p:cNvCxnSpPr>
            <a:cxnSpLocks/>
            <a:stCxn id="46" idx="5"/>
            <a:endCxn id="30" idx="0"/>
          </p:cNvCxnSpPr>
          <p:nvPr/>
        </p:nvCxnSpPr>
        <p:spPr>
          <a:xfrm rot="16200000" flipH="1">
            <a:off x="9004579" y="3637634"/>
            <a:ext cx="698925" cy="2155065"/>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8" name="Verbinder: gekrümmt 106">
            <a:extLst>
              <a:ext uri="{FF2B5EF4-FFF2-40B4-BE49-F238E27FC236}">
                <a16:creationId xmlns:a16="http://schemas.microsoft.com/office/drawing/2014/main" id="{CD745ADC-283D-5843-AC5E-C31D792275D3}"/>
              </a:ext>
            </a:extLst>
          </p:cNvPr>
          <p:cNvCxnSpPr>
            <a:cxnSpLocks/>
            <a:stCxn id="36" idx="4"/>
            <a:endCxn id="8" idx="0"/>
          </p:cNvCxnSpPr>
          <p:nvPr/>
        </p:nvCxnSpPr>
        <p:spPr>
          <a:xfrm rot="5400000">
            <a:off x="7593931" y="3826425"/>
            <a:ext cx="660750" cy="1795202"/>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9" name="Verbinder: gekrümmt 110">
            <a:extLst>
              <a:ext uri="{FF2B5EF4-FFF2-40B4-BE49-F238E27FC236}">
                <a16:creationId xmlns:a16="http://schemas.microsoft.com/office/drawing/2014/main" id="{ED9C5203-5A4E-8B48-A1F0-334F10CEFBBE}"/>
              </a:ext>
            </a:extLst>
          </p:cNvPr>
          <p:cNvCxnSpPr>
            <a:cxnSpLocks/>
            <a:stCxn id="37" idx="4"/>
            <a:endCxn id="13" idx="0"/>
          </p:cNvCxnSpPr>
          <p:nvPr/>
        </p:nvCxnSpPr>
        <p:spPr>
          <a:xfrm rot="5400000">
            <a:off x="8063937" y="4188805"/>
            <a:ext cx="660754" cy="1070445"/>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0" name="Verbinder: gekrümmt 113">
            <a:extLst>
              <a:ext uri="{FF2B5EF4-FFF2-40B4-BE49-F238E27FC236}">
                <a16:creationId xmlns:a16="http://schemas.microsoft.com/office/drawing/2014/main" id="{B70190F3-629B-124B-8578-2F7A24DD1DCA}"/>
              </a:ext>
            </a:extLst>
          </p:cNvPr>
          <p:cNvCxnSpPr>
            <a:cxnSpLocks/>
            <a:stCxn id="38" idx="4"/>
            <a:endCxn id="19" idx="0"/>
          </p:cNvCxnSpPr>
          <p:nvPr/>
        </p:nvCxnSpPr>
        <p:spPr>
          <a:xfrm rot="5400000">
            <a:off x="8556378" y="4583842"/>
            <a:ext cx="670980" cy="290595"/>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1" name="Verbinder: gekrümmt 116">
            <a:extLst>
              <a:ext uri="{FF2B5EF4-FFF2-40B4-BE49-F238E27FC236}">
                <a16:creationId xmlns:a16="http://schemas.microsoft.com/office/drawing/2014/main" id="{562CCB56-1CBE-4B44-AA8E-05CBDF3929F2}"/>
              </a:ext>
            </a:extLst>
          </p:cNvPr>
          <p:cNvCxnSpPr>
            <a:cxnSpLocks/>
            <a:stCxn id="39" idx="4"/>
            <a:endCxn id="25" idx="0"/>
          </p:cNvCxnSpPr>
          <p:nvPr/>
        </p:nvCxnSpPr>
        <p:spPr>
          <a:xfrm rot="16200000" flipH="1">
            <a:off x="9051016" y="4487426"/>
            <a:ext cx="670981" cy="483424"/>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62" name="Verbinder: gekrümmt 119">
            <a:extLst>
              <a:ext uri="{FF2B5EF4-FFF2-40B4-BE49-F238E27FC236}">
                <a16:creationId xmlns:a16="http://schemas.microsoft.com/office/drawing/2014/main" id="{89F610D8-454B-7443-BA27-049294AFF7AD}"/>
              </a:ext>
            </a:extLst>
          </p:cNvPr>
          <p:cNvCxnSpPr>
            <a:cxnSpLocks/>
            <a:stCxn id="40" idx="3"/>
            <a:endCxn id="31" idx="0"/>
          </p:cNvCxnSpPr>
          <p:nvPr/>
        </p:nvCxnSpPr>
        <p:spPr>
          <a:xfrm rot="16200000" flipH="1">
            <a:off x="9531244" y="4056670"/>
            <a:ext cx="687560" cy="1328358"/>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63" name="Ellipse 124">
            <a:extLst>
              <a:ext uri="{FF2B5EF4-FFF2-40B4-BE49-F238E27FC236}">
                <a16:creationId xmlns:a16="http://schemas.microsoft.com/office/drawing/2014/main" id="{845D9BE7-FA5E-7E40-A31B-CC5A28D7D2CC}"/>
              </a:ext>
            </a:extLst>
          </p:cNvPr>
          <p:cNvSpPr/>
          <p:nvPr/>
        </p:nvSpPr>
        <p:spPr>
          <a:xfrm>
            <a:off x="10065223" y="3660814"/>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Ellipse 125">
            <a:extLst>
              <a:ext uri="{FF2B5EF4-FFF2-40B4-BE49-F238E27FC236}">
                <a16:creationId xmlns:a16="http://schemas.microsoft.com/office/drawing/2014/main" id="{9719867D-1D78-FA47-8A8C-73C7E2B5BD82}"/>
              </a:ext>
            </a:extLst>
          </p:cNvPr>
          <p:cNvSpPr/>
          <p:nvPr/>
        </p:nvSpPr>
        <p:spPr>
          <a:xfrm>
            <a:off x="10172852" y="3660813"/>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Ellipse 126">
            <a:extLst>
              <a:ext uri="{FF2B5EF4-FFF2-40B4-BE49-F238E27FC236}">
                <a16:creationId xmlns:a16="http://schemas.microsoft.com/office/drawing/2014/main" id="{3EBAF471-B3B6-904F-A605-675A3157359A}"/>
              </a:ext>
            </a:extLst>
          </p:cNvPr>
          <p:cNvSpPr/>
          <p:nvPr/>
        </p:nvSpPr>
        <p:spPr>
          <a:xfrm>
            <a:off x="10280481" y="3660812"/>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Ellipse 127">
            <a:extLst>
              <a:ext uri="{FF2B5EF4-FFF2-40B4-BE49-F238E27FC236}">
                <a16:creationId xmlns:a16="http://schemas.microsoft.com/office/drawing/2014/main" id="{CBBD3F48-D1D6-FF4D-BD34-B7AB390D6637}"/>
              </a:ext>
            </a:extLst>
          </p:cNvPr>
          <p:cNvSpPr/>
          <p:nvPr/>
        </p:nvSpPr>
        <p:spPr>
          <a:xfrm>
            <a:off x="10388110" y="3660811"/>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llipse 128">
            <a:extLst>
              <a:ext uri="{FF2B5EF4-FFF2-40B4-BE49-F238E27FC236}">
                <a16:creationId xmlns:a16="http://schemas.microsoft.com/office/drawing/2014/main" id="{F5BD645C-8991-604A-98EA-4B585EFCFA61}"/>
              </a:ext>
            </a:extLst>
          </p:cNvPr>
          <p:cNvSpPr/>
          <p:nvPr/>
        </p:nvSpPr>
        <p:spPr>
          <a:xfrm>
            <a:off x="10495739" y="3660810"/>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Ellipse 129">
            <a:extLst>
              <a:ext uri="{FF2B5EF4-FFF2-40B4-BE49-F238E27FC236}">
                <a16:creationId xmlns:a16="http://schemas.microsoft.com/office/drawing/2014/main" id="{90757C08-EB84-334E-A3F4-02CD754EF28C}"/>
              </a:ext>
            </a:extLst>
          </p:cNvPr>
          <p:cNvSpPr/>
          <p:nvPr/>
        </p:nvSpPr>
        <p:spPr>
          <a:xfrm>
            <a:off x="10603368" y="3660809"/>
            <a:ext cx="117599" cy="113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Verbinder: gekrümmt 130">
            <a:extLst>
              <a:ext uri="{FF2B5EF4-FFF2-40B4-BE49-F238E27FC236}">
                <a16:creationId xmlns:a16="http://schemas.microsoft.com/office/drawing/2014/main" id="{85D374CC-0C4B-9243-BA45-FAA15C784794}"/>
              </a:ext>
            </a:extLst>
          </p:cNvPr>
          <p:cNvCxnSpPr>
            <a:cxnSpLocks/>
            <a:stCxn id="68" idx="4"/>
            <a:endCxn id="32" idx="1"/>
          </p:cNvCxnSpPr>
          <p:nvPr/>
        </p:nvCxnSpPr>
        <p:spPr>
          <a:xfrm rot="5400000">
            <a:off x="9980115" y="4399152"/>
            <a:ext cx="1307193" cy="56914"/>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0" name="Verbinder: gekrümmt 133">
            <a:extLst>
              <a:ext uri="{FF2B5EF4-FFF2-40B4-BE49-F238E27FC236}">
                <a16:creationId xmlns:a16="http://schemas.microsoft.com/office/drawing/2014/main" id="{E19C09A5-58E7-CD45-9A08-F9FC60642E6D}"/>
              </a:ext>
            </a:extLst>
          </p:cNvPr>
          <p:cNvCxnSpPr>
            <a:cxnSpLocks/>
            <a:stCxn id="67" idx="4"/>
            <a:endCxn id="26" idx="0"/>
          </p:cNvCxnSpPr>
          <p:nvPr/>
        </p:nvCxnSpPr>
        <p:spPr>
          <a:xfrm rot="5400000">
            <a:off x="9499886" y="4009975"/>
            <a:ext cx="1290614" cy="818692"/>
          </a:xfrm>
          <a:prstGeom prst="curved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1" name="Verbinder: gekrümmt 137">
            <a:extLst>
              <a:ext uri="{FF2B5EF4-FFF2-40B4-BE49-F238E27FC236}">
                <a16:creationId xmlns:a16="http://schemas.microsoft.com/office/drawing/2014/main" id="{46922182-F2A6-EF4C-8D40-A11E4088586D}"/>
              </a:ext>
            </a:extLst>
          </p:cNvPr>
          <p:cNvCxnSpPr>
            <a:cxnSpLocks/>
            <a:stCxn id="66" idx="4"/>
            <a:endCxn id="14" idx="0"/>
          </p:cNvCxnSpPr>
          <p:nvPr/>
        </p:nvCxnSpPr>
        <p:spPr>
          <a:xfrm rot="5400000">
            <a:off x="8566621" y="3174114"/>
            <a:ext cx="1280388" cy="2480190"/>
          </a:xfrm>
          <a:prstGeom prst="curvedConnector3">
            <a:avLst>
              <a:gd name="adj1" fmla="val 65924"/>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2" name="Verbinder: gekrümmt 140">
            <a:extLst>
              <a:ext uri="{FF2B5EF4-FFF2-40B4-BE49-F238E27FC236}">
                <a16:creationId xmlns:a16="http://schemas.microsoft.com/office/drawing/2014/main" id="{E3123106-5CDD-014C-BA5C-DF866131F42F}"/>
              </a:ext>
            </a:extLst>
          </p:cNvPr>
          <p:cNvCxnSpPr>
            <a:cxnSpLocks/>
            <a:stCxn id="65" idx="4"/>
            <a:endCxn id="9" idx="0"/>
          </p:cNvCxnSpPr>
          <p:nvPr/>
        </p:nvCxnSpPr>
        <p:spPr>
          <a:xfrm rot="5400000">
            <a:off x="8096616" y="2811735"/>
            <a:ext cx="1280384" cy="3204947"/>
          </a:xfrm>
          <a:prstGeom prst="curvedConnector3">
            <a:avLst>
              <a:gd name="adj1" fmla="val 61098"/>
            </a:avLst>
          </a:prstGeom>
          <a:ln>
            <a:tailEnd type="triangle"/>
          </a:ln>
        </p:spPr>
        <p:style>
          <a:lnRef idx="3">
            <a:schemeClr val="accent4"/>
          </a:lnRef>
          <a:fillRef idx="0">
            <a:schemeClr val="accent4"/>
          </a:fillRef>
          <a:effectRef idx="2">
            <a:schemeClr val="accent4"/>
          </a:effectRef>
          <a:fontRef idx="minor">
            <a:schemeClr val="tx1"/>
          </a:fontRef>
        </p:style>
      </p:cxnSp>
      <p:sp>
        <p:nvSpPr>
          <p:cNvPr id="73" name="Rechteck 6">
            <a:extLst>
              <a:ext uri="{FF2B5EF4-FFF2-40B4-BE49-F238E27FC236}">
                <a16:creationId xmlns:a16="http://schemas.microsoft.com/office/drawing/2014/main" id="{96221FBE-0679-AD4D-AEED-C672014A206F}"/>
              </a:ext>
            </a:extLst>
          </p:cNvPr>
          <p:cNvSpPr/>
          <p:nvPr/>
        </p:nvSpPr>
        <p:spPr>
          <a:xfrm>
            <a:off x="6315097" y="1575486"/>
            <a:ext cx="5038703" cy="2200327"/>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err="1">
                <a:solidFill>
                  <a:schemeClr val="tx1">
                    <a:lumMod val="85000"/>
                    <a:lumOff val="15000"/>
                  </a:schemeClr>
                </a:solidFill>
              </a:rPr>
              <a:t>CloudEvent</a:t>
            </a:r>
            <a:endParaRPr lang="en-US" sz="1400">
              <a:solidFill>
                <a:schemeClr val="tx1">
                  <a:lumMod val="85000"/>
                  <a:lumOff val="15000"/>
                </a:schemeClr>
              </a:solidFill>
            </a:endParaRPr>
          </a:p>
        </p:txBody>
      </p:sp>
      <p:sp>
        <p:nvSpPr>
          <p:cNvPr id="74" name="Rechteck 14">
            <a:extLst>
              <a:ext uri="{FF2B5EF4-FFF2-40B4-BE49-F238E27FC236}">
                <a16:creationId xmlns:a16="http://schemas.microsoft.com/office/drawing/2014/main" id="{43334D92-E00A-1B49-8C0E-D987217F2C76}"/>
              </a:ext>
            </a:extLst>
          </p:cNvPr>
          <p:cNvSpPr/>
          <p:nvPr/>
        </p:nvSpPr>
        <p:spPr>
          <a:xfrm>
            <a:off x="8606288" y="3929449"/>
            <a:ext cx="945291" cy="4641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JSON</a:t>
            </a:r>
          </a:p>
        </p:txBody>
      </p:sp>
      <p:sp>
        <p:nvSpPr>
          <p:cNvPr id="75" name="Rechteck 15">
            <a:extLst>
              <a:ext uri="{FF2B5EF4-FFF2-40B4-BE49-F238E27FC236}">
                <a16:creationId xmlns:a16="http://schemas.microsoft.com/office/drawing/2014/main" id="{5C0C4008-3A1C-E446-B934-CBE1A2AD7E1B}"/>
              </a:ext>
            </a:extLst>
          </p:cNvPr>
          <p:cNvSpPr/>
          <p:nvPr/>
        </p:nvSpPr>
        <p:spPr>
          <a:xfrm>
            <a:off x="7609510" y="3929448"/>
            <a:ext cx="945291" cy="4641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Avro</a:t>
            </a:r>
          </a:p>
        </p:txBody>
      </p:sp>
      <p:sp>
        <p:nvSpPr>
          <p:cNvPr id="76" name="Rechteck 16">
            <a:extLst>
              <a:ext uri="{FF2B5EF4-FFF2-40B4-BE49-F238E27FC236}">
                <a16:creationId xmlns:a16="http://schemas.microsoft.com/office/drawing/2014/main" id="{7DA1BD2E-121A-654A-A0D5-E070121B5B64}"/>
              </a:ext>
            </a:extLst>
          </p:cNvPr>
          <p:cNvSpPr/>
          <p:nvPr/>
        </p:nvSpPr>
        <p:spPr>
          <a:xfrm>
            <a:off x="6612732" y="3929447"/>
            <a:ext cx="945291" cy="4641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AMQP</a:t>
            </a:r>
          </a:p>
        </p:txBody>
      </p:sp>
      <p:sp>
        <p:nvSpPr>
          <p:cNvPr id="77" name="Pfeil: nach unten 18">
            <a:extLst>
              <a:ext uri="{FF2B5EF4-FFF2-40B4-BE49-F238E27FC236}">
                <a16:creationId xmlns:a16="http://schemas.microsoft.com/office/drawing/2014/main" id="{2C24235A-846D-D741-9CB6-3D9CDC9BAAA5}"/>
              </a:ext>
            </a:extLst>
          </p:cNvPr>
          <p:cNvSpPr/>
          <p:nvPr/>
        </p:nvSpPr>
        <p:spPr>
          <a:xfrm>
            <a:off x="7543031" y="5055908"/>
            <a:ext cx="945291" cy="464199"/>
          </a:xfrm>
          <a:prstGeom prst="downArrow">
            <a:avLst>
              <a:gd name="adj1" fmla="val 77726"/>
              <a:gd name="adj2" fmla="val 50000"/>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HTTP</a:t>
            </a:r>
          </a:p>
        </p:txBody>
      </p:sp>
      <p:sp>
        <p:nvSpPr>
          <p:cNvPr id="78" name="Pfeil: nach unten 19">
            <a:extLst>
              <a:ext uri="{FF2B5EF4-FFF2-40B4-BE49-F238E27FC236}">
                <a16:creationId xmlns:a16="http://schemas.microsoft.com/office/drawing/2014/main" id="{C972363B-4B5E-DC48-B147-81F5114C8785}"/>
              </a:ext>
            </a:extLst>
          </p:cNvPr>
          <p:cNvSpPr/>
          <p:nvPr/>
        </p:nvSpPr>
        <p:spPr>
          <a:xfrm>
            <a:off x="6612731" y="5055907"/>
            <a:ext cx="945291" cy="464199"/>
          </a:xfrm>
          <a:prstGeom prst="downArrow">
            <a:avLst>
              <a:gd name="adj1" fmla="val 77726"/>
              <a:gd name="adj2" fmla="val 50000"/>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AMQP</a:t>
            </a:r>
          </a:p>
        </p:txBody>
      </p:sp>
      <p:sp>
        <p:nvSpPr>
          <p:cNvPr id="79" name="Pfeil: nach unten 20">
            <a:extLst>
              <a:ext uri="{FF2B5EF4-FFF2-40B4-BE49-F238E27FC236}">
                <a16:creationId xmlns:a16="http://schemas.microsoft.com/office/drawing/2014/main" id="{F3EF50D8-BEB8-7448-9B11-0B291963142E}"/>
              </a:ext>
            </a:extLst>
          </p:cNvPr>
          <p:cNvSpPr/>
          <p:nvPr/>
        </p:nvSpPr>
        <p:spPr>
          <a:xfrm>
            <a:off x="8414761" y="5055909"/>
            <a:ext cx="945291" cy="464199"/>
          </a:xfrm>
          <a:prstGeom prst="downArrow">
            <a:avLst>
              <a:gd name="adj1" fmla="val 77726"/>
              <a:gd name="adj2" fmla="val 50000"/>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NATS</a:t>
            </a:r>
          </a:p>
        </p:txBody>
      </p:sp>
      <p:sp>
        <p:nvSpPr>
          <p:cNvPr id="80" name="Pfeil: nach unten 21">
            <a:extLst>
              <a:ext uri="{FF2B5EF4-FFF2-40B4-BE49-F238E27FC236}">
                <a16:creationId xmlns:a16="http://schemas.microsoft.com/office/drawing/2014/main" id="{7910639D-4FB7-1E4F-9130-C3C66E24C909}"/>
              </a:ext>
            </a:extLst>
          </p:cNvPr>
          <p:cNvSpPr/>
          <p:nvPr/>
        </p:nvSpPr>
        <p:spPr>
          <a:xfrm>
            <a:off x="9315776" y="5066759"/>
            <a:ext cx="945291" cy="464199"/>
          </a:xfrm>
          <a:prstGeom prst="downArrow">
            <a:avLst>
              <a:gd name="adj1" fmla="val 77726"/>
              <a:gd name="adj2" fmla="val 50000"/>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Kafka</a:t>
            </a:r>
          </a:p>
        </p:txBody>
      </p:sp>
      <p:sp>
        <p:nvSpPr>
          <p:cNvPr id="81" name="Pfeil: nach unten 22">
            <a:extLst>
              <a:ext uri="{FF2B5EF4-FFF2-40B4-BE49-F238E27FC236}">
                <a16:creationId xmlns:a16="http://schemas.microsoft.com/office/drawing/2014/main" id="{27C47BEF-2B83-3C48-85B8-D917CB80142C}"/>
              </a:ext>
            </a:extLst>
          </p:cNvPr>
          <p:cNvSpPr/>
          <p:nvPr/>
        </p:nvSpPr>
        <p:spPr>
          <a:xfrm>
            <a:off x="10216791" y="5066759"/>
            <a:ext cx="945291" cy="464199"/>
          </a:xfrm>
          <a:prstGeom prst="downArrow">
            <a:avLst>
              <a:gd name="adj1" fmla="val 77726"/>
              <a:gd name="adj2" fmla="val 50000"/>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a:t>MQTT</a:t>
            </a:r>
          </a:p>
        </p:txBody>
      </p:sp>
      <p:grpSp>
        <p:nvGrpSpPr>
          <p:cNvPr id="82" name="Gruppieren 9">
            <a:extLst>
              <a:ext uri="{FF2B5EF4-FFF2-40B4-BE49-F238E27FC236}">
                <a16:creationId xmlns:a16="http://schemas.microsoft.com/office/drawing/2014/main" id="{9A61D349-E843-1443-8CBA-BC6D279EC6BB}"/>
              </a:ext>
            </a:extLst>
          </p:cNvPr>
          <p:cNvGrpSpPr/>
          <p:nvPr/>
        </p:nvGrpSpPr>
        <p:grpSpPr>
          <a:xfrm>
            <a:off x="6604997" y="1433661"/>
            <a:ext cx="347440" cy="353186"/>
            <a:chOff x="3231292" y="2520778"/>
            <a:chExt cx="508686" cy="517101"/>
          </a:xfrm>
        </p:grpSpPr>
        <p:sp>
          <p:nvSpPr>
            <p:cNvPr id="83" name="Rechteck 10">
              <a:extLst>
                <a:ext uri="{FF2B5EF4-FFF2-40B4-BE49-F238E27FC236}">
                  <a16:creationId xmlns:a16="http://schemas.microsoft.com/office/drawing/2014/main" id="{4ED1ACCF-B1AF-3D4D-AE1B-66FDD659FD05}"/>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uppieren 11">
              <a:extLst>
                <a:ext uri="{FF2B5EF4-FFF2-40B4-BE49-F238E27FC236}">
                  <a16:creationId xmlns:a16="http://schemas.microsoft.com/office/drawing/2014/main" id="{209474B6-BDF3-444C-81B4-6AD30FC9E85C}"/>
                </a:ext>
              </a:extLst>
            </p:cNvPr>
            <p:cNvGrpSpPr/>
            <p:nvPr/>
          </p:nvGrpSpPr>
          <p:grpSpPr>
            <a:xfrm>
              <a:off x="3231292" y="2544638"/>
              <a:ext cx="508686" cy="493241"/>
              <a:chOff x="5715000" y="3009900"/>
              <a:chExt cx="762000" cy="838200"/>
            </a:xfrm>
          </p:grpSpPr>
          <p:sp>
            <p:nvSpPr>
              <p:cNvPr id="85" name="Freihandform: Form 12">
                <a:extLst>
                  <a:ext uri="{FF2B5EF4-FFF2-40B4-BE49-F238E27FC236}">
                    <a16:creationId xmlns:a16="http://schemas.microsoft.com/office/drawing/2014/main" id="{854B4081-AB01-EA49-A428-FA3D87C2C7F2}"/>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86" name="Grafik 13" descr="Blitz">
                <a:extLst>
                  <a:ext uri="{FF2B5EF4-FFF2-40B4-BE49-F238E27FC236}">
                    <a16:creationId xmlns:a16="http://schemas.microsoft.com/office/drawing/2014/main" id="{5C4A167A-5C89-1245-BF53-47558D1627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4927" y="3214816"/>
                <a:ext cx="282145" cy="282145"/>
              </a:xfrm>
              <a:prstGeom prst="rect">
                <a:avLst/>
              </a:prstGeom>
            </p:spPr>
          </p:pic>
        </p:grpSp>
      </p:grpSp>
      <p:sp>
        <p:nvSpPr>
          <p:cNvPr id="87" name="Geschweifte Klammer links 152">
            <a:extLst>
              <a:ext uri="{FF2B5EF4-FFF2-40B4-BE49-F238E27FC236}">
                <a16:creationId xmlns:a16="http://schemas.microsoft.com/office/drawing/2014/main" id="{39D1F9F2-D189-F349-990A-BA3174DFFD11}"/>
              </a:ext>
            </a:extLst>
          </p:cNvPr>
          <p:cNvSpPr/>
          <p:nvPr/>
        </p:nvSpPr>
        <p:spPr>
          <a:xfrm>
            <a:off x="6315098" y="3929447"/>
            <a:ext cx="196775" cy="460837"/>
          </a:xfrm>
          <a:prstGeom prst="leftBrace">
            <a:avLst>
              <a:gd name="adj1" fmla="val 8333"/>
              <a:gd name="adj2" fmla="val 487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Geschweifte Klammer links 153">
            <a:extLst>
              <a:ext uri="{FF2B5EF4-FFF2-40B4-BE49-F238E27FC236}">
                <a16:creationId xmlns:a16="http://schemas.microsoft.com/office/drawing/2014/main" id="{A0853D8D-B667-054C-AFEA-21DDB3A78EFC}"/>
              </a:ext>
            </a:extLst>
          </p:cNvPr>
          <p:cNvSpPr/>
          <p:nvPr/>
        </p:nvSpPr>
        <p:spPr>
          <a:xfrm>
            <a:off x="6283829" y="5045680"/>
            <a:ext cx="196775" cy="459256"/>
          </a:xfrm>
          <a:prstGeom prst="leftBrace">
            <a:avLst>
              <a:gd name="adj1" fmla="val 8333"/>
              <a:gd name="adj2" fmla="val 4874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feld 154">
            <a:extLst>
              <a:ext uri="{FF2B5EF4-FFF2-40B4-BE49-F238E27FC236}">
                <a16:creationId xmlns:a16="http://schemas.microsoft.com/office/drawing/2014/main" id="{52F21CD1-1040-5B4B-AEFB-7A4873E1FEBD}"/>
              </a:ext>
            </a:extLst>
          </p:cNvPr>
          <p:cNvSpPr txBox="1"/>
          <p:nvPr/>
        </p:nvSpPr>
        <p:spPr>
          <a:xfrm>
            <a:off x="4681793" y="3789040"/>
            <a:ext cx="1637271" cy="738664"/>
          </a:xfrm>
          <a:prstGeom prst="rect">
            <a:avLst/>
          </a:prstGeom>
          <a:noFill/>
        </p:spPr>
        <p:txBody>
          <a:bodyPr wrap="square" rtlCol="0">
            <a:spAutoFit/>
          </a:bodyPr>
          <a:lstStyle/>
          <a:p>
            <a:pPr algn="r"/>
            <a:r>
              <a:rPr lang="en-US" sz="1400"/>
              <a:t>structured data encodings (extensible)</a:t>
            </a:r>
          </a:p>
        </p:txBody>
      </p:sp>
      <p:sp>
        <p:nvSpPr>
          <p:cNvPr id="90" name="Textfeld 155">
            <a:extLst>
              <a:ext uri="{FF2B5EF4-FFF2-40B4-BE49-F238E27FC236}">
                <a16:creationId xmlns:a16="http://schemas.microsoft.com/office/drawing/2014/main" id="{F9385B38-94DC-6C4C-A9CA-504727C3639E}"/>
              </a:ext>
            </a:extLst>
          </p:cNvPr>
          <p:cNvSpPr txBox="1"/>
          <p:nvPr/>
        </p:nvSpPr>
        <p:spPr>
          <a:xfrm>
            <a:off x="4604811" y="4888185"/>
            <a:ext cx="1637271" cy="738664"/>
          </a:xfrm>
          <a:prstGeom prst="rect">
            <a:avLst/>
          </a:prstGeom>
          <a:noFill/>
        </p:spPr>
        <p:txBody>
          <a:bodyPr wrap="square" rtlCol="0">
            <a:spAutoFit/>
          </a:bodyPr>
          <a:lstStyle/>
          <a:p>
            <a:pPr algn="r"/>
            <a:r>
              <a:rPr lang="en-US" sz="1400"/>
              <a:t>application protocol mappings (extensible)</a:t>
            </a:r>
          </a:p>
        </p:txBody>
      </p:sp>
      <p:sp>
        <p:nvSpPr>
          <p:cNvPr id="91" name="Geschweifte Klammer links 156">
            <a:extLst>
              <a:ext uri="{FF2B5EF4-FFF2-40B4-BE49-F238E27FC236}">
                <a16:creationId xmlns:a16="http://schemas.microsoft.com/office/drawing/2014/main" id="{DD0559A3-A06B-7B48-BCB2-E44B4EA8BF13}"/>
              </a:ext>
            </a:extLst>
          </p:cNvPr>
          <p:cNvSpPr/>
          <p:nvPr/>
        </p:nvSpPr>
        <p:spPr>
          <a:xfrm rot="5400000">
            <a:off x="10297691" y="3209327"/>
            <a:ext cx="147840" cy="842108"/>
          </a:xfrm>
          <a:prstGeom prst="leftBrace">
            <a:avLst>
              <a:gd name="adj1" fmla="val 8333"/>
              <a:gd name="adj2" fmla="val 4874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Textfeld 157">
            <a:extLst>
              <a:ext uri="{FF2B5EF4-FFF2-40B4-BE49-F238E27FC236}">
                <a16:creationId xmlns:a16="http://schemas.microsoft.com/office/drawing/2014/main" id="{7A3227B8-5595-974B-9635-2E5E6432416E}"/>
              </a:ext>
            </a:extLst>
          </p:cNvPr>
          <p:cNvSpPr txBox="1"/>
          <p:nvPr/>
        </p:nvSpPr>
        <p:spPr>
          <a:xfrm>
            <a:off x="9451106" y="2966571"/>
            <a:ext cx="1821387" cy="577081"/>
          </a:xfrm>
          <a:prstGeom prst="rect">
            <a:avLst/>
          </a:prstGeom>
          <a:noFill/>
        </p:spPr>
        <p:txBody>
          <a:bodyPr wrap="square" rtlCol="0">
            <a:spAutoFit/>
          </a:bodyPr>
          <a:lstStyle/>
          <a:p>
            <a:pPr algn="ctr"/>
            <a:r>
              <a:rPr lang="en-US" sz="1050"/>
              <a:t>“binary” direct projection onto protocol message</a:t>
            </a:r>
            <a:br>
              <a:rPr lang="en-US" sz="1050"/>
            </a:br>
            <a:r>
              <a:rPr lang="en-US" sz="1050"/>
              <a:t>(most efficient protocol use)</a:t>
            </a:r>
          </a:p>
        </p:txBody>
      </p:sp>
      <p:sp>
        <p:nvSpPr>
          <p:cNvPr id="93" name="Geschweifte Klammer links 158">
            <a:extLst>
              <a:ext uri="{FF2B5EF4-FFF2-40B4-BE49-F238E27FC236}">
                <a16:creationId xmlns:a16="http://schemas.microsoft.com/office/drawing/2014/main" id="{6C71CDF2-8250-E445-86B0-A1B5F1696C42}"/>
              </a:ext>
            </a:extLst>
          </p:cNvPr>
          <p:cNvSpPr/>
          <p:nvPr/>
        </p:nvSpPr>
        <p:spPr>
          <a:xfrm rot="5400000">
            <a:off x="8000842" y="2176285"/>
            <a:ext cx="162624" cy="2938848"/>
          </a:xfrm>
          <a:prstGeom prst="leftBrace">
            <a:avLst>
              <a:gd name="adj1" fmla="val 8333"/>
              <a:gd name="adj2" fmla="val 48744"/>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Textfeld 159">
            <a:extLst>
              <a:ext uri="{FF2B5EF4-FFF2-40B4-BE49-F238E27FC236}">
                <a16:creationId xmlns:a16="http://schemas.microsoft.com/office/drawing/2014/main" id="{E0B763D3-5CDE-BF40-9250-7756B1748A0E}"/>
              </a:ext>
            </a:extLst>
          </p:cNvPr>
          <p:cNvSpPr txBox="1"/>
          <p:nvPr/>
        </p:nvSpPr>
        <p:spPr>
          <a:xfrm>
            <a:off x="6747768" y="2975629"/>
            <a:ext cx="2622019" cy="577081"/>
          </a:xfrm>
          <a:prstGeom prst="rect">
            <a:avLst/>
          </a:prstGeom>
          <a:noFill/>
        </p:spPr>
        <p:txBody>
          <a:bodyPr wrap="square" rtlCol="0">
            <a:spAutoFit/>
          </a:bodyPr>
          <a:lstStyle/>
          <a:p>
            <a:pPr algn="ctr"/>
            <a:r>
              <a:rPr lang="en-US" sz="1050"/>
              <a:t>“structured” projection onto self-contained data structure using standard encodings</a:t>
            </a:r>
            <a:br>
              <a:rPr lang="en-US" sz="1050"/>
            </a:br>
            <a:r>
              <a:rPr lang="en-US" sz="1050"/>
              <a:t>(easily routable, storable as-is)</a:t>
            </a:r>
          </a:p>
        </p:txBody>
      </p:sp>
      <p:sp>
        <p:nvSpPr>
          <p:cNvPr id="95" name="Rechteck 162">
            <a:extLst>
              <a:ext uri="{FF2B5EF4-FFF2-40B4-BE49-F238E27FC236}">
                <a16:creationId xmlns:a16="http://schemas.microsoft.com/office/drawing/2014/main" id="{2EF7460F-A23A-7D47-93AB-3E166AFE0010}"/>
              </a:ext>
            </a:extLst>
          </p:cNvPr>
          <p:cNvSpPr/>
          <p:nvPr/>
        </p:nvSpPr>
        <p:spPr>
          <a:xfrm>
            <a:off x="6686866" y="1933832"/>
            <a:ext cx="4415788" cy="930936"/>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6" name="Pfeil: nach unten 166">
            <a:extLst>
              <a:ext uri="{FF2B5EF4-FFF2-40B4-BE49-F238E27FC236}">
                <a16:creationId xmlns:a16="http://schemas.microsoft.com/office/drawing/2014/main" id="{397F856D-4CF7-214A-B01A-3E7008F4403A}"/>
              </a:ext>
            </a:extLst>
          </p:cNvPr>
          <p:cNvSpPr/>
          <p:nvPr/>
        </p:nvSpPr>
        <p:spPr>
          <a:xfrm>
            <a:off x="7939218" y="2785527"/>
            <a:ext cx="401595" cy="210115"/>
          </a:xfrm>
          <a:prstGeom prst="downArrow">
            <a:avLst/>
          </a:prstGeom>
          <a:ln>
            <a:no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Pfeil: nach unten 167">
            <a:extLst>
              <a:ext uri="{FF2B5EF4-FFF2-40B4-BE49-F238E27FC236}">
                <a16:creationId xmlns:a16="http://schemas.microsoft.com/office/drawing/2014/main" id="{37957A6C-EAAE-5E43-979E-C9FFB45E4C13}"/>
              </a:ext>
            </a:extLst>
          </p:cNvPr>
          <p:cNvSpPr/>
          <p:nvPr/>
        </p:nvSpPr>
        <p:spPr>
          <a:xfrm>
            <a:off x="10152943" y="2789210"/>
            <a:ext cx="401595" cy="210115"/>
          </a:xfrm>
          <a:prstGeom prst="downArrow">
            <a:avLst/>
          </a:prstGeom>
          <a:ln>
            <a:no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8" name="Rechteck 163">
            <a:extLst>
              <a:ext uri="{FF2B5EF4-FFF2-40B4-BE49-F238E27FC236}">
                <a16:creationId xmlns:a16="http://schemas.microsoft.com/office/drawing/2014/main" id="{B78F9A2C-7841-F74B-90E1-A7F67CC5995C}"/>
              </a:ext>
            </a:extLst>
          </p:cNvPr>
          <p:cNvSpPr/>
          <p:nvPr/>
        </p:nvSpPr>
        <p:spPr>
          <a:xfrm>
            <a:off x="6944382" y="1999601"/>
            <a:ext cx="1221487" cy="799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Common Context  Attributes</a:t>
            </a:r>
          </a:p>
        </p:txBody>
      </p:sp>
      <p:sp>
        <p:nvSpPr>
          <p:cNvPr id="99" name="Rechteck 164">
            <a:extLst>
              <a:ext uri="{FF2B5EF4-FFF2-40B4-BE49-F238E27FC236}">
                <a16:creationId xmlns:a16="http://schemas.microsoft.com/office/drawing/2014/main" id="{E38181A4-2CC2-024C-9FEA-525FAB11DDEE}"/>
              </a:ext>
            </a:extLst>
          </p:cNvPr>
          <p:cNvSpPr/>
          <p:nvPr/>
        </p:nvSpPr>
        <p:spPr>
          <a:xfrm>
            <a:off x="8243244" y="2003390"/>
            <a:ext cx="1299042" cy="80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Event Data</a:t>
            </a:r>
          </a:p>
        </p:txBody>
      </p:sp>
      <p:sp>
        <p:nvSpPr>
          <p:cNvPr id="100" name="Rechteck 165">
            <a:extLst>
              <a:ext uri="{FF2B5EF4-FFF2-40B4-BE49-F238E27FC236}">
                <a16:creationId xmlns:a16="http://schemas.microsoft.com/office/drawing/2014/main" id="{9CE8BC08-A9D2-6A47-A31F-DB5CCC2DC403}"/>
              </a:ext>
            </a:extLst>
          </p:cNvPr>
          <p:cNvSpPr/>
          <p:nvPr/>
        </p:nvSpPr>
        <p:spPr>
          <a:xfrm>
            <a:off x="9601612" y="1996993"/>
            <a:ext cx="1324350" cy="80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Common and User Defined Extension Attributes</a:t>
            </a:r>
          </a:p>
        </p:txBody>
      </p:sp>
      <p:cxnSp>
        <p:nvCxnSpPr>
          <p:cNvPr id="101" name="Verbinder: gekrümmt 171">
            <a:extLst>
              <a:ext uri="{FF2B5EF4-FFF2-40B4-BE49-F238E27FC236}">
                <a16:creationId xmlns:a16="http://schemas.microsoft.com/office/drawing/2014/main" id="{1E7CF8ED-69A3-CA49-A839-F02C226A02EF}"/>
              </a:ext>
            </a:extLst>
          </p:cNvPr>
          <p:cNvCxnSpPr>
            <a:cxnSpLocks/>
            <a:endCxn id="74" idx="0"/>
          </p:cNvCxnSpPr>
          <p:nvPr/>
        </p:nvCxnSpPr>
        <p:spPr>
          <a:xfrm>
            <a:off x="9076403" y="3770356"/>
            <a:ext cx="2531" cy="15909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2" name="Verbinder: gekrümmt 171">
            <a:extLst>
              <a:ext uri="{FF2B5EF4-FFF2-40B4-BE49-F238E27FC236}">
                <a16:creationId xmlns:a16="http://schemas.microsoft.com/office/drawing/2014/main" id="{6721F279-772F-9441-A63A-0A97DF31CC47}"/>
              </a:ext>
            </a:extLst>
          </p:cNvPr>
          <p:cNvCxnSpPr>
            <a:cxnSpLocks/>
            <a:endCxn id="75" idx="0"/>
          </p:cNvCxnSpPr>
          <p:nvPr/>
        </p:nvCxnSpPr>
        <p:spPr>
          <a:xfrm>
            <a:off x="8082156" y="3763789"/>
            <a:ext cx="0" cy="16565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3" name="Verbinder: gekrümmt 171">
            <a:extLst>
              <a:ext uri="{FF2B5EF4-FFF2-40B4-BE49-F238E27FC236}">
                <a16:creationId xmlns:a16="http://schemas.microsoft.com/office/drawing/2014/main" id="{801ED110-779C-FE4E-95F9-1662B37E1FDC}"/>
              </a:ext>
            </a:extLst>
          </p:cNvPr>
          <p:cNvCxnSpPr>
            <a:cxnSpLocks/>
          </p:cNvCxnSpPr>
          <p:nvPr/>
        </p:nvCxnSpPr>
        <p:spPr>
          <a:xfrm>
            <a:off x="7087909" y="3774012"/>
            <a:ext cx="0" cy="15330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4968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545C-2DE8-4DAF-B6F0-3A3640EC2F9E}"/>
              </a:ext>
            </a:extLst>
          </p:cNvPr>
          <p:cNvSpPr>
            <a:spLocks noGrp="1"/>
          </p:cNvSpPr>
          <p:nvPr>
            <p:ph type="title"/>
          </p:nvPr>
        </p:nvSpPr>
        <p:spPr/>
        <p:txBody>
          <a:bodyPr/>
          <a:lstStyle/>
          <a:p>
            <a:r>
              <a:rPr lang="en-US"/>
              <a:t>Service Bus Architectural Patterns</a:t>
            </a:r>
          </a:p>
        </p:txBody>
      </p:sp>
      <p:sp>
        <p:nvSpPr>
          <p:cNvPr id="13" name="Inhaltsplatzhalter 12">
            <a:extLst>
              <a:ext uri="{FF2B5EF4-FFF2-40B4-BE49-F238E27FC236}">
                <a16:creationId xmlns:a16="http://schemas.microsoft.com/office/drawing/2014/main" id="{D98924C0-9988-4A44-AD56-174AA701C80A}"/>
              </a:ext>
            </a:extLst>
          </p:cNvPr>
          <p:cNvSpPr>
            <a:spLocks noGrp="1"/>
          </p:cNvSpPr>
          <p:nvPr>
            <p:ph idx="32"/>
          </p:nvPr>
        </p:nvSpPr>
        <p:spPr>
          <a:xfrm>
            <a:off x="457200" y="5834050"/>
            <a:ext cx="11277599" cy="546897"/>
          </a:xfrm>
        </p:spPr>
        <p:txBody>
          <a:bodyPr>
            <a:normAutofit/>
          </a:bodyPr>
          <a:lstStyle/>
          <a:p>
            <a:pPr marL="0" indent="0" algn="ctr">
              <a:buNone/>
            </a:pPr>
            <a:r>
              <a:rPr lang="en-US" sz="1600"/>
              <a:t>Service Bus is a “swiss army knife” for messaging-driven workloads.</a:t>
            </a:r>
          </a:p>
        </p:txBody>
      </p:sp>
      <p:sp>
        <p:nvSpPr>
          <p:cNvPr id="7" name="Pfeil: nach rechts 6">
            <a:extLst>
              <a:ext uri="{FF2B5EF4-FFF2-40B4-BE49-F238E27FC236}">
                <a16:creationId xmlns:a16="http://schemas.microsoft.com/office/drawing/2014/main" id="{0864FC93-27F1-4C68-9DCF-053D00B4D76A}"/>
              </a:ext>
            </a:extLst>
          </p:cNvPr>
          <p:cNvSpPr/>
          <p:nvPr/>
        </p:nvSpPr>
        <p:spPr>
          <a:xfrm>
            <a:off x="2205551" y="2338886"/>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69356366-4E91-4F03-99EA-60D2BED4C09F}"/>
              </a:ext>
            </a:extLst>
          </p:cNvPr>
          <p:cNvSpPr txBox="1"/>
          <p:nvPr/>
        </p:nvSpPr>
        <p:spPr>
          <a:xfrm>
            <a:off x="823848" y="2277937"/>
            <a:ext cx="1487867" cy="369332"/>
          </a:xfrm>
          <a:prstGeom prst="rect">
            <a:avLst/>
          </a:prstGeom>
          <a:noFill/>
        </p:spPr>
        <p:txBody>
          <a:bodyPr wrap="square" rtlCol="0">
            <a:spAutoFit/>
          </a:bodyPr>
          <a:lstStyle/>
          <a:p>
            <a:pPr algn="ctr"/>
            <a:r>
              <a:rPr lang="en-US"/>
              <a:t>Queues</a:t>
            </a:r>
          </a:p>
        </p:txBody>
      </p:sp>
      <p:pic>
        <p:nvPicPr>
          <p:cNvPr id="14" name="Picture 2" descr="E-Mail, envelope, gmail - , google - , letztere, mail, message Symbol">
            <a:extLst>
              <a:ext uri="{FF2B5EF4-FFF2-40B4-BE49-F238E27FC236}">
                <a16:creationId xmlns:a16="http://schemas.microsoft.com/office/drawing/2014/main" id="{0D9A935F-8247-457D-88FA-6CB9BD4208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322" y="2160822"/>
            <a:ext cx="224784" cy="22478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uppieren 32">
            <a:extLst>
              <a:ext uri="{FF2B5EF4-FFF2-40B4-BE49-F238E27FC236}">
                <a16:creationId xmlns:a16="http://schemas.microsoft.com/office/drawing/2014/main" id="{DB159245-3E41-4227-9FE1-F6F6A96224E8}"/>
              </a:ext>
            </a:extLst>
          </p:cNvPr>
          <p:cNvGrpSpPr/>
          <p:nvPr/>
        </p:nvGrpSpPr>
        <p:grpSpPr>
          <a:xfrm>
            <a:off x="3230178" y="2073710"/>
            <a:ext cx="3042761" cy="841248"/>
            <a:chOff x="3230178" y="2073710"/>
            <a:chExt cx="3042761" cy="841248"/>
          </a:xfrm>
        </p:grpSpPr>
        <p:sp>
          <p:nvSpPr>
            <p:cNvPr id="5" name="Rechteck 4">
              <a:extLst>
                <a:ext uri="{FF2B5EF4-FFF2-40B4-BE49-F238E27FC236}">
                  <a16:creationId xmlns:a16="http://schemas.microsoft.com/office/drawing/2014/main" id="{A2DDD9D6-FD61-4B83-994C-6C44210E368A}"/>
                </a:ext>
              </a:extLst>
            </p:cNvPr>
            <p:cNvSpPr/>
            <p:nvPr/>
          </p:nvSpPr>
          <p:spPr>
            <a:xfrm>
              <a:off x="3230178" y="2073710"/>
              <a:ext cx="2109918"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3B60A4CA-26C4-4C2D-B20A-E484357DA883}"/>
                </a:ext>
              </a:extLst>
            </p:cNvPr>
            <p:cNvSpPr/>
            <p:nvPr/>
          </p:nvSpPr>
          <p:spPr>
            <a:xfrm>
              <a:off x="3342455" y="2134171"/>
              <a:ext cx="720326" cy="720326"/>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Flussdiagramm: Datenträger mit direktem Zugriff 7">
              <a:extLst>
                <a:ext uri="{FF2B5EF4-FFF2-40B4-BE49-F238E27FC236}">
                  <a16:creationId xmlns:a16="http://schemas.microsoft.com/office/drawing/2014/main" id="{F4A9F1E1-31D4-4512-9274-C793099AA186}"/>
                </a:ext>
              </a:extLst>
            </p:cNvPr>
            <p:cNvSpPr/>
            <p:nvPr/>
          </p:nvSpPr>
          <p:spPr>
            <a:xfrm>
              <a:off x="4162867" y="2258923"/>
              <a:ext cx="1085790" cy="470822"/>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180-Grad 8">
              <a:extLst>
                <a:ext uri="{FF2B5EF4-FFF2-40B4-BE49-F238E27FC236}">
                  <a16:creationId xmlns:a16="http://schemas.microsoft.com/office/drawing/2014/main" id="{0DA55423-E129-4057-8C0D-5F1B9F27B649}"/>
                </a:ext>
              </a:extLst>
            </p:cNvPr>
            <p:cNvSpPr/>
            <p:nvPr/>
          </p:nvSpPr>
          <p:spPr>
            <a:xfrm rot="16200000">
              <a:off x="5392929" y="1889623"/>
              <a:ext cx="479466" cy="118252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E-Mail, envelope, gmail - , google - , letztere, mail, message Symbol">
              <a:extLst>
                <a:ext uri="{FF2B5EF4-FFF2-40B4-BE49-F238E27FC236}">
                  <a16:creationId xmlns:a16="http://schemas.microsoft.com/office/drawing/2014/main" id="{00CE009C-790F-4F63-AD18-D16137B790F5}"/>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260663" y="238560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Mail, envelope, gmail - , google - , letztere, mail, message Symbol">
              <a:extLst>
                <a:ext uri="{FF2B5EF4-FFF2-40B4-BE49-F238E27FC236}">
                  <a16:creationId xmlns:a16="http://schemas.microsoft.com/office/drawing/2014/main" id="{241015C8-3D19-40C2-95AD-9DF199A3F16A}"/>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534124" y="238560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Mail, envelope, gmail - , google - , letztere, mail, message Symbol">
              <a:extLst>
                <a:ext uri="{FF2B5EF4-FFF2-40B4-BE49-F238E27FC236}">
                  <a16:creationId xmlns:a16="http://schemas.microsoft.com/office/drawing/2014/main" id="{BD13BF9A-D3C7-422D-8FEC-326B6453A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5" y="2249799"/>
              <a:ext cx="224784" cy="22478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echteck 17">
            <a:extLst>
              <a:ext uri="{FF2B5EF4-FFF2-40B4-BE49-F238E27FC236}">
                <a16:creationId xmlns:a16="http://schemas.microsoft.com/office/drawing/2014/main" id="{F2D3539D-8362-4404-AFC0-6C827B280550}"/>
              </a:ext>
            </a:extLst>
          </p:cNvPr>
          <p:cNvSpPr/>
          <p:nvPr/>
        </p:nvSpPr>
        <p:spPr>
          <a:xfrm>
            <a:off x="3230178" y="3629866"/>
            <a:ext cx="2109918" cy="114474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89DCAC77-3275-47D1-8447-8EC230FD61FA}"/>
              </a:ext>
            </a:extLst>
          </p:cNvPr>
          <p:cNvSpPr/>
          <p:nvPr/>
        </p:nvSpPr>
        <p:spPr>
          <a:xfrm>
            <a:off x="3342455" y="3690327"/>
            <a:ext cx="720326" cy="720326"/>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0" name="Pfeil: nach rechts 19">
            <a:extLst>
              <a:ext uri="{FF2B5EF4-FFF2-40B4-BE49-F238E27FC236}">
                <a16:creationId xmlns:a16="http://schemas.microsoft.com/office/drawing/2014/main" id="{E63371F2-F095-48C5-B5D1-FCD4B28CE94D}"/>
              </a:ext>
            </a:extLst>
          </p:cNvPr>
          <p:cNvSpPr/>
          <p:nvPr/>
        </p:nvSpPr>
        <p:spPr>
          <a:xfrm>
            <a:off x="2205551" y="389504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ussdiagramm: Datenträger mit direktem Zugriff 20">
            <a:extLst>
              <a:ext uri="{FF2B5EF4-FFF2-40B4-BE49-F238E27FC236}">
                <a16:creationId xmlns:a16="http://schemas.microsoft.com/office/drawing/2014/main" id="{48B223FD-3BD9-4F39-91FB-BBB4292EE2EE}"/>
              </a:ext>
            </a:extLst>
          </p:cNvPr>
          <p:cNvSpPr/>
          <p:nvPr/>
        </p:nvSpPr>
        <p:spPr>
          <a:xfrm>
            <a:off x="4232153" y="3677973"/>
            <a:ext cx="918967" cy="353735"/>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feil: 180-Grad 21">
            <a:extLst>
              <a:ext uri="{FF2B5EF4-FFF2-40B4-BE49-F238E27FC236}">
                <a16:creationId xmlns:a16="http://schemas.microsoft.com/office/drawing/2014/main" id="{D1529599-BC43-4F24-9F3E-4F34CF676A45}"/>
              </a:ext>
            </a:extLst>
          </p:cNvPr>
          <p:cNvSpPr/>
          <p:nvPr/>
        </p:nvSpPr>
        <p:spPr>
          <a:xfrm rot="16200000">
            <a:off x="5392929" y="3188219"/>
            <a:ext cx="479466" cy="1182530"/>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E-Mail, envelope, gmail - , google - , letztere, mail, message Symbol">
            <a:extLst>
              <a:ext uri="{FF2B5EF4-FFF2-40B4-BE49-F238E27FC236}">
                <a16:creationId xmlns:a16="http://schemas.microsoft.com/office/drawing/2014/main" id="{2DA600CA-B5BD-4D6B-8CD6-B8F58E95C85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322" y="3716978"/>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E-Mail, envelope, gmail - , google - , letztere, mail, message Symbol">
            <a:extLst>
              <a:ext uri="{FF2B5EF4-FFF2-40B4-BE49-F238E27FC236}">
                <a16:creationId xmlns:a16="http://schemas.microsoft.com/office/drawing/2014/main" id="{0E97A3A2-59F1-4CF2-A496-F9360AE77D58}"/>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326001" y="3733621"/>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E-Mail, envelope, gmail - , google - , letztere, mail, message Symbol">
            <a:extLst>
              <a:ext uri="{FF2B5EF4-FFF2-40B4-BE49-F238E27FC236}">
                <a16:creationId xmlns:a16="http://schemas.microsoft.com/office/drawing/2014/main" id="{3EE4FC8F-F2B8-4929-9FEF-2AF5BD73B1CD}"/>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587270" y="3733621"/>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E-Mail, envelope, gmail - , google - , letztere, mail, message Symbol">
            <a:extLst>
              <a:ext uri="{FF2B5EF4-FFF2-40B4-BE49-F238E27FC236}">
                <a16:creationId xmlns:a16="http://schemas.microsoft.com/office/drawing/2014/main" id="{C49C1D05-3720-4EA8-9C4D-D2FA058A1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6" y="3548395"/>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feld 26">
            <a:extLst>
              <a:ext uri="{FF2B5EF4-FFF2-40B4-BE49-F238E27FC236}">
                <a16:creationId xmlns:a16="http://schemas.microsoft.com/office/drawing/2014/main" id="{C72026AC-FE9C-4555-80B2-F55DC5A7A6C5}"/>
              </a:ext>
            </a:extLst>
          </p:cNvPr>
          <p:cNvSpPr txBox="1"/>
          <p:nvPr/>
        </p:nvSpPr>
        <p:spPr>
          <a:xfrm>
            <a:off x="823848" y="3854674"/>
            <a:ext cx="1487867" cy="369332"/>
          </a:xfrm>
          <a:prstGeom prst="rect">
            <a:avLst/>
          </a:prstGeom>
          <a:noFill/>
        </p:spPr>
        <p:txBody>
          <a:bodyPr wrap="square" rtlCol="0">
            <a:spAutoFit/>
          </a:bodyPr>
          <a:lstStyle/>
          <a:p>
            <a:pPr algn="ctr"/>
            <a:r>
              <a:rPr lang="en-US"/>
              <a:t>Topics</a:t>
            </a:r>
          </a:p>
        </p:txBody>
      </p:sp>
      <p:sp>
        <p:nvSpPr>
          <p:cNvPr id="28" name="Flussdiagramm: Datenträger mit direktem Zugriff 27">
            <a:extLst>
              <a:ext uri="{FF2B5EF4-FFF2-40B4-BE49-F238E27FC236}">
                <a16:creationId xmlns:a16="http://schemas.microsoft.com/office/drawing/2014/main" id="{80D0BF8D-0D0C-46B4-8CDD-4FC2CB47E2F7}"/>
              </a:ext>
            </a:extLst>
          </p:cNvPr>
          <p:cNvSpPr/>
          <p:nvPr/>
        </p:nvSpPr>
        <p:spPr>
          <a:xfrm>
            <a:off x="4216013" y="4075294"/>
            <a:ext cx="935107" cy="353735"/>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E-Mail, envelope, gmail - , google - , letztere, mail, message Symbol">
            <a:extLst>
              <a:ext uri="{FF2B5EF4-FFF2-40B4-BE49-F238E27FC236}">
                <a16:creationId xmlns:a16="http://schemas.microsoft.com/office/drawing/2014/main" id="{2B7D4F58-A8E2-4DD6-A55A-BFFB60E52C69}"/>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332097" y="4143433"/>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ter, tool, schwarz, Form Symbol">
            <a:extLst>
              <a:ext uri="{FF2B5EF4-FFF2-40B4-BE49-F238E27FC236}">
                <a16:creationId xmlns:a16="http://schemas.microsoft.com/office/drawing/2014/main" id="{02A53489-8547-4AF8-9158-FC3D2AEF9E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449" y="3683986"/>
            <a:ext cx="170688" cy="1706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filter, tool, schwarz, Form Symbol">
            <a:extLst>
              <a:ext uri="{FF2B5EF4-FFF2-40B4-BE49-F238E27FC236}">
                <a16:creationId xmlns:a16="http://schemas.microsoft.com/office/drawing/2014/main" id="{D8F41D49-D8D4-4257-8EFE-287CDD846E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367" y="4085828"/>
            <a:ext cx="170688" cy="170688"/>
          </a:xfrm>
          <a:prstGeom prst="rect">
            <a:avLst/>
          </a:prstGeom>
          <a:noFill/>
          <a:extLst>
            <a:ext uri="{909E8E84-426E-40DD-AFC4-6F175D3DCCD1}">
              <a14:hiddenFill xmlns:a14="http://schemas.microsoft.com/office/drawing/2010/main">
                <a:solidFill>
                  <a:srgbClr val="FFFFFF"/>
                </a:solidFill>
              </a14:hiddenFill>
            </a:ext>
          </a:extLst>
        </p:spPr>
      </p:pic>
      <p:sp>
        <p:nvSpPr>
          <p:cNvPr id="37" name="Pfeil: 180-Grad 36">
            <a:extLst>
              <a:ext uri="{FF2B5EF4-FFF2-40B4-BE49-F238E27FC236}">
                <a16:creationId xmlns:a16="http://schemas.microsoft.com/office/drawing/2014/main" id="{92A5C4F9-3F2F-4824-BB95-4B3EAC9A8E5B}"/>
              </a:ext>
            </a:extLst>
          </p:cNvPr>
          <p:cNvSpPr/>
          <p:nvPr/>
        </p:nvSpPr>
        <p:spPr>
          <a:xfrm rot="16200000">
            <a:off x="5392928" y="3726563"/>
            <a:ext cx="479466" cy="1182531"/>
          </a:xfrm>
          <a:prstGeom prst="utur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E-Mail, envelope, gmail - , google - , letztere, mail, message Symbol">
            <a:extLst>
              <a:ext uri="{FF2B5EF4-FFF2-40B4-BE49-F238E27FC236}">
                <a16:creationId xmlns:a16="http://schemas.microsoft.com/office/drawing/2014/main" id="{ABB96386-DDB9-4673-BA8E-374CE031C5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6" y="4086740"/>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39" name="Inhaltsplatzhalter 12">
            <a:extLst>
              <a:ext uri="{FF2B5EF4-FFF2-40B4-BE49-F238E27FC236}">
                <a16:creationId xmlns:a16="http://schemas.microsoft.com/office/drawing/2014/main" id="{135AF717-8C92-4F51-8102-38A98733DF79}"/>
              </a:ext>
            </a:extLst>
          </p:cNvPr>
          <p:cNvSpPr txBox="1">
            <a:spLocks/>
          </p:cNvSpPr>
          <p:nvPr/>
        </p:nvSpPr>
        <p:spPr>
          <a:xfrm>
            <a:off x="6571950" y="1762590"/>
            <a:ext cx="4907280" cy="166640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endParaRPr lang="en-US"/>
          </a:p>
        </p:txBody>
      </p:sp>
      <p:sp>
        <p:nvSpPr>
          <p:cNvPr id="40" name="Inhaltsplatzhalter 12">
            <a:extLst>
              <a:ext uri="{FF2B5EF4-FFF2-40B4-BE49-F238E27FC236}">
                <a16:creationId xmlns:a16="http://schemas.microsoft.com/office/drawing/2014/main" id="{9FABBA1D-D0E7-44A9-9861-66B01B259953}"/>
              </a:ext>
            </a:extLst>
          </p:cNvPr>
          <p:cNvSpPr txBox="1">
            <a:spLocks/>
          </p:cNvSpPr>
          <p:nvPr/>
        </p:nvSpPr>
        <p:spPr>
          <a:xfrm>
            <a:off x="6917005" y="1762590"/>
            <a:ext cx="4764145" cy="1564966"/>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a:t>Assignment of work with load-aware balancing</a:t>
            </a:r>
          </a:p>
          <a:p>
            <a:pPr>
              <a:lnSpc>
                <a:spcPct val="100000"/>
              </a:lnSpc>
            </a:pPr>
            <a:r>
              <a:rPr lang="en-US"/>
              <a:t>Load-leveling for “spiky” workload traffic shapes</a:t>
            </a:r>
          </a:p>
          <a:p>
            <a:pPr>
              <a:lnSpc>
                <a:spcPct val="100000"/>
              </a:lnSpc>
            </a:pPr>
            <a:r>
              <a:rPr lang="en-US"/>
              <a:t>Transactional, once-and-only-once processing</a:t>
            </a:r>
          </a:p>
          <a:p>
            <a:pPr>
              <a:lnSpc>
                <a:spcPct val="100000"/>
              </a:lnSpc>
            </a:pPr>
            <a:r>
              <a:rPr lang="en-US"/>
              <a:t>Multiplex handling of in-order message sequences</a:t>
            </a:r>
          </a:p>
          <a:p>
            <a:pPr>
              <a:lnSpc>
                <a:spcPct val="100000"/>
              </a:lnSpc>
            </a:pPr>
            <a:r>
              <a:rPr lang="en-US"/>
              <a:t>Deduplication, deferral, and “poison” handling</a:t>
            </a:r>
          </a:p>
          <a:p>
            <a:pPr>
              <a:lnSpc>
                <a:spcPct val="100000"/>
              </a:lnSpc>
            </a:pPr>
            <a:endParaRPr lang="en-US"/>
          </a:p>
          <a:p>
            <a:pPr>
              <a:lnSpc>
                <a:spcPct val="100000"/>
              </a:lnSpc>
            </a:pPr>
            <a:endParaRPr lang="en-US"/>
          </a:p>
        </p:txBody>
      </p:sp>
      <p:sp>
        <p:nvSpPr>
          <p:cNvPr id="41" name="Inhaltsplatzhalter 12">
            <a:extLst>
              <a:ext uri="{FF2B5EF4-FFF2-40B4-BE49-F238E27FC236}">
                <a16:creationId xmlns:a16="http://schemas.microsoft.com/office/drawing/2014/main" id="{BFAC649D-9E82-4C8F-A5AC-2BFCBE1B8134}"/>
              </a:ext>
            </a:extLst>
          </p:cNvPr>
          <p:cNvSpPr txBox="1">
            <a:spLocks/>
          </p:cNvSpPr>
          <p:nvPr/>
        </p:nvSpPr>
        <p:spPr>
          <a:xfrm>
            <a:off x="6917004" y="3522922"/>
            <a:ext cx="4764145" cy="1128185"/>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a:t>All of the above, plus:</a:t>
            </a:r>
          </a:p>
          <a:p>
            <a:pPr>
              <a:lnSpc>
                <a:spcPct val="100000"/>
              </a:lnSpc>
            </a:pPr>
            <a:r>
              <a:rPr lang="en-US"/>
              <a:t>Copies to 100s of concurrent subscribers</a:t>
            </a:r>
          </a:p>
          <a:p>
            <a:pPr>
              <a:lnSpc>
                <a:spcPct val="100000"/>
              </a:lnSpc>
            </a:pPr>
            <a:r>
              <a:rPr lang="en-US"/>
              <a:t>Filter rules and message markup</a:t>
            </a:r>
          </a:p>
          <a:p>
            <a:pPr>
              <a:lnSpc>
                <a:spcPct val="100000"/>
              </a:lnSpc>
            </a:pPr>
            <a:r>
              <a:rPr lang="en-US"/>
              <a:t>Message routing</a:t>
            </a:r>
          </a:p>
          <a:p>
            <a:pPr>
              <a:lnSpc>
                <a:spcPct val="100000"/>
              </a:lnSpc>
            </a:pPr>
            <a:endParaRPr lang="en-US"/>
          </a:p>
          <a:p>
            <a:pPr>
              <a:lnSpc>
                <a:spcPct val="100000"/>
              </a:lnSpc>
            </a:pPr>
            <a:endParaRPr lang="en-US"/>
          </a:p>
        </p:txBody>
      </p:sp>
      <p:grpSp>
        <p:nvGrpSpPr>
          <p:cNvPr id="43" name="Gruppieren 42">
            <a:extLst>
              <a:ext uri="{FF2B5EF4-FFF2-40B4-BE49-F238E27FC236}">
                <a16:creationId xmlns:a16="http://schemas.microsoft.com/office/drawing/2014/main" id="{A5C223EF-A89C-42C7-BFD9-FEF94E6B68DC}"/>
              </a:ext>
            </a:extLst>
          </p:cNvPr>
          <p:cNvGrpSpPr/>
          <p:nvPr/>
        </p:nvGrpSpPr>
        <p:grpSpPr>
          <a:xfrm>
            <a:off x="4162867" y="4715777"/>
            <a:ext cx="2152590" cy="595492"/>
            <a:chOff x="3230178" y="2073710"/>
            <a:chExt cx="3042761" cy="841248"/>
          </a:xfrm>
        </p:grpSpPr>
        <p:sp>
          <p:nvSpPr>
            <p:cNvPr id="44" name="Rechteck 43">
              <a:extLst>
                <a:ext uri="{FF2B5EF4-FFF2-40B4-BE49-F238E27FC236}">
                  <a16:creationId xmlns:a16="http://schemas.microsoft.com/office/drawing/2014/main" id="{01B193A0-FE85-479B-A13C-E13CC9D41BF7}"/>
                </a:ext>
              </a:extLst>
            </p:cNvPr>
            <p:cNvSpPr/>
            <p:nvPr/>
          </p:nvSpPr>
          <p:spPr>
            <a:xfrm>
              <a:off x="3230178" y="2073710"/>
              <a:ext cx="2109918"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hteck 44">
              <a:extLst>
                <a:ext uri="{FF2B5EF4-FFF2-40B4-BE49-F238E27FC236}">
                  <a16:creationId xmlns:a16="http://schemas.microsoft.com/office/drawing/2014/main" id="{4656A804-85CE-4247-BB13-DE2560856F5D}"/>
                </a:ext>
              </a:extLst>
            </p:cNvPr>
            <p:cNvSpPr/>
            <p:nvPr/>
          </p:nvSpPr>
          <p:spPr>
            <a:xfrm>
              <a:off x="3342455" y="2134171"/>
              <a:ext cx="720326" cy="720326"/>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46" name="Flussdiagramm: Datenträger mit direktem Zugriff 45">
              <a:extLst>
                <a:ext uri="{FF2B5EF4-FFF2-40B4-BE49-F238E27FC236}">
                  <a16:creationId xmlns:a16="http://schemas.microsoft.com/office/drawing/2014/main" id="{E3D7473A-D8D2-4B58-B76D-3665C84FA3B5}"/>
                </a:ext>
              </a:extLst>
            </p:cNvPr>
            <p:cNvSpPr/>
            <p:nvPr/>
          </p:nvSpPr>
          <p:spPr>
            <a:xfrm>
              <a:off x="4162867" y="2258923"/>
              <a:ext cx="1085790" cy="470822"/>
            </a:xfrm>
            <a:prstGeom prst="flowChartMagneticDrum">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feil: 180-Grad 46">
              <a:extLst>
                <a:ext uri="{FF2B5EF4-FFF2-40B4-BE49-F238E27FC236}">
                  <a16:creationId xmlns:a16="http://schemas.microsoft.com/office/drawing/2014/main" id="{6849AEB5-F206-4264-98B6-3C7AB30FCDF7}"/>
                </a:ext>
              </a:extLst>
            </p:cNvPr>
            <p:cNvSpPr/>
            <p:nvPr/>
          </p:nvSpPr>
          <p:spPr>
            <a:xfrm rot="16200000">
              <a:off x="5392929" y="1889623"/>
              <a:ext cx="479466" cy="1182529"/>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descr="E-Mail, envelope, gmail - , google - , letztere, mail, message Symbol">
              <a:extLst>
                <a:ext uri="{FF2B5EF4-FFF2-40B4-BE49-F238E27FC236}">
                  <a16:creationId xmlns:a16="http://schemas.microsoft.com/office/drawing/2014/main" id="{2A4BFC57-8B52-4C59-B13A-7893C4860526}"/>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260663" y="238560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ail, envelope, gmail - , google - , letztere, mail, message Symbol">
              <a:extLst>
                <a:ext uri="{FF2B5EF4-FFF2-40B4-BE49-F238E27FC236}">
                  <a16:creationId xmlns:a16="http://schemas.microsoft.com/office/drawing/2014/main" id="{9339637B-90F1-4CCD-8C9D-9C4C843A6C17}"/>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4534124" y="238560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ail, envelope, gmail - , google - , letztere, mail, message Symbol">
              <a:extLst>
                <a:ext uri="{FF2B5EF4-FFF2-40B4-BE49-F238E27FC236}">
                  <a16:creationId xmlns:a16="http://schemas.microsoft.com/office/drawing/2014/main" id="{4AFE2005-1BF1-43CB-ADF1-6D3832B9E2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5" y="2249799"/>
              <a:ext cx="224784" cy="224784"/>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Pfeil: gebogen 34">
            <a:extLst>
              <a:ext uri="{FF2B5EF4-FFF2-40B4-BE49-F238E27FC236}">
                <a16:creationId xmlns:a16="http://schemas.microsoft.com/office/drawing/2014/main" id="{A66DD88E-9C2E-401E-B016-92DBA159560A}"/>
              </a:ext>
            </a:extLst>
          </p:cNvPr>
          <p:cNvSpPr/>
          <p:nvPr/>
        </p:nvSpPr>
        <p:spPr>
          <a:xfrm flipV="1">
            <a:off x="3661954" y="4557560"/>
            <a:ext cx="461908" cy="551384"/>
          </a:xfrm>
          <a:prstGeom prst="bentArrow">
            <a:avLst>
              <a:gd name="adj1" fmla="val 17606"/>
              <a:gd name="adj2" fmla="val 19191"/>
              <a:gd name="adj3" fmla="val 25000"/>
              <a:gd name="adj4" fmla="val 43750"/>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 descr="filter, tool, schwarz, Form Symbol">
            <a:extLst>
              <a:ext uri="{FF2B5EF4-FFF2-40B4-BE49-F238E27FC236}">
                <a16:creationId xmlns:a16="http://schemas.microsoft.com/office/drawing/2014/main" id="{FBB6B840-FA3B-4F32-AF80-57E0289D96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597" y="4499642"/>
            <a:ext cx="170688" cy="170688"/>
          </a:xfrm>
          <a:prstGeom prst="rect">
            <a:avLst/>
          </a:prstGeom>
          <a:noFill/>
          <a:extLst>
            <a:ext uri="{909E8E84-426E-40DD-AFC4-6F175D3DCCD1}">
              <a14:hiddenFill xmlns:a14="http://schemas.microsoft.com/office/drawing/2010/main">
                <a:solidFill>
                  <a:srgbClr val="FFFFFF"/>
                </a:solidFill>
              </a14:hiddenFill>
            </a:ext>
          </a:extLst>
        </p:spPr>
      </p:pic>
      <p:sp>
        <p:nvSpPr>
          <p:cNvPr id="53" name="Textfeld 52">
            <a:extLst>
              <a:ext uri="{FF2B5EF4-FFF2-40B4-BE49-F238E27FC236}">
                <a16:creationId xmlns:a16="http://schemas.microsoft.com/office/drawing/2014/main" id="{52394623-D791-47FD-9F0B-0099AA2AF916}"/>
              </a:ext>
            </a:extLst>
          </p:cNvPr>
          <p:cNvSpPr txBox="1"/>
          <p:nvPr/>
        </p:nvSpPr>
        <p:spPr>
          <a:xfrm>
            <a:off x="2205551" y="2634311"/>
            <a:ext cx="699230" cy="584775"/>
          </a:xfrm>
          <a:prstGeom prst="rect">
            <a:avLst/>
          </a:prstGeom>
          <a:noFill/>
        </p:spPr>
        <p:txBody>
          <a:bodyPr wrap="none" rtlCol="0">
            <a:spAutoFit/>
          </a:bodyPr>
          <a:lstStyle/>
          <a:p>
            <a:pPr algn="ctr"/>
            <a:r>
              <a:rPr lang="en-US" sz="800"/>
              <a:t>HTTP</a:t>
            </a:r>
            <a:br>
              <a:rPr lang="en-US" sz="800"/>
            </a:br>
            <a:r>
              <a:rPr lang="en-US" sz="800"/>
              <a:t>AMQP/WS</a:t>
            </a:r>
            <a:br>
              <a:rPr lang="en-US" sz="800"/>
            </a:br>
            <a:br>
              <a:rPr lang="en-US" sz="800"/>
            </a:br>
            <a:endParaRPr lang="en-US" sz="800"/>
          </a:p>
        </p:txBody>
      </p:sp>
      <p:sp>
        <p:nvSpPr>
          <p:cNvPr id="54" name="Textfeld 53">
            <a:extLst>
              <a:ext uri="{FF2B5EF4-FFF2-40B4-BE49-F238E27FC236}">
                <a16:creationId xmlns:a16="http://schemas.microsoft.com/office/drawing/2014/main" id="{C597AF43-6DB7-4DCC-88BB-8A0432AB7B7C}"/>
              </a:ext>
            </a:extLst>
          </p:cNvPr>
          <p:cNvSpPr txBox="1"/>
          <p:nvPr/>
        </p:nvSpPr>
        <p:spPr>
          <a:xfrm>
            <a:off x="2205551" y="4233275"/>
            <a:ext cx="699230" cy="584775"/>
          </a:xfrm>
          <a:prstGeom prst="rect">
            <a:avLst/>
          </a:prstGeom>
          <a:noFill/>
        </p:spPr>
        <p:txBody>
          <a:bodyPr wrap="none" rtlCol="0">
            <a:spAutoFit/>
          </a:bodyPr>
          <a:lstStyle/>
          <a:p>
            <a:pPr algn="ctr"/>
            <a:r>
              <a:rPr lang="en-US" sz="800"/>
              <a:t>HTTP</a:t>
            </a:r>
            <a:br>
              <a:rPr lang="en-US" sz="800"/>
            </a:br>
            <a:r>
              <a:rPr lang="en-US" sz="800"/>
              <a:t>AMQP/WS</a:t>
            </a:r>
            <a:br>
              <a:rPr lang="en-US" sz="800"/>
            </a:br>
            <a:br>
              <a:rPr lang="en-US" sz="800"/>
            </a:br>
            <a:endParaRPr lang="en-US" sz="800"/>
          </a:p>
        </p:txBody>
      </p:sp>
    </p:spTree>
    <p:extLst>
      <p:ext uri="{BB962C8B-B14F-4D97-AF65-F5344CB8AC3E}">
        <p14:creationId xmlns:p14="http://schemas.microsoft.com/office/powerpoint/2010/main" val="1428264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2112893D-44F9-484C-B827-7976D390E8A8}"/>
              </a:ext>
            </a:extLst>
          </p:cNvPr>
          <p:cNvSpPr>
            <a:spLocks noGrp="1"/>
          </p:cNvSpPr>
          <p:nvPr>
            <p:ph type="title"/>
          </p:nvPr>
        </p:nvSpPr>
        <p:spPr/>
        <p:txBody>
          <a:bodyPr/>
          <a:lstStyle/>
          <a:p>
            <a:r>
              <a:rPr lang="en-US"/>
              <a:t>CloudEvents - Base Specification			</a:t>
            </a:r>
          </a:p>
        </p:txBody>
      </p:sp>
      <p:sp>
        <p:nvSpPr>
          <p:cNvPr id="18" name="Inhaltsplatzhalter 17">
            <a:extLst>
              <a:ext uri="{FF2B5EF4-FFF2-40B4-BE49-F238E27FC236}">
                <a16:creationId xmlns:a16="http://schemas.microsoft.com/office/drawing/2014/main" id="{E932FD89-5A6A-4E14-9339-3BC7A45764CA}"/>
              </a:ext>
            </a:extLst>
          </p:cNvPr>
          <p:cNvSpPr>
            <a:spLocks noGrp="1"/>
          </p:cNvSpPr>
          <p:nvPr>
            <p:ph idx="1"/>
          </p:nvPr>
        </p:nvSpPr>
        <p:spPr>
          <a:xfrm>
            <a:off x="838200" y="1825625"/>
            <a:ext cx="8396591" cy="4721758"/>
          </a:xfrm>
        </p:spPr>
        <p:txBody>
          <a:bodyPr>
            <a:normAutofit fontScale="70000" lnSpcReduction="20000"/>
          </a:bodyPr>
          <a:lstStyle/>
          <a:p>
            <a:pPr>
              <a:lnSpc>
                <a:spcPct val="120000"/>
              </a:lnSpc>
            </a:pPr>
            <a:r>
              <a:rPr lang="en-US"/>
              <a:t>CloudEvents is a lightweight common convention for events. </a:t>
            </a:r>
          </a:p>
          <a:p>
            <a:pPr>
              <a:lnSpc>
                <a:spcPct val="120000"/>
              </a:lnSpc>
            </a:pPr>
            <a:r>
              <a:rPr lang="en-US"/>
              <a:t>It’s </a:t>
            </a:r>
            <a:r>
              <a:rPr lang="en-US" i="1"/>
              <a:t>intentionally</a:t>
            </a:r>
            <a:r>
              <a:rPr lang="en-US"/>
              <a:t> not a messaging model* to keep complexity low.</a:t>
            </a:r>
          </a:p>
          <a:p>
            <a:pPr lvl="1">
              <a:lnSpc>
                <a:spcPct val="120000"/>
              </a:lnSpc>
            </a:pPr>
            <a:r>
              <a:rPr lang="en-US"/>
              <a:t>No reply-path indicators, no message-to-message correlation, no target address indicators, no command verbs/methods. </a:t>
            </a:r>
          </a:p>
          <a:p>
            <a:pPr>
              <a:lnSpc>
                <a:spcPct val="120000"/>
              </a:lnSpc>
            </a:pPr>
            <a:r>
              <a:rPr lang="en-US"/>
              <a:t>Metadata for handling of events by generic middleware and/or dispatchers</a:t>
            </a:r>
          </a:p>
          <a:p>
            <a:pPr lvl="1">
              <a:lnSpc>
                <a:spcPct val="120000"/>
              </a:lnSpc>
            </a:pPr>
            <a:r>
              <a:rPr lang="en-US"/>
              <a:t>What kind of event is it? </a:t>
            </a:r>
            <a:r>
              <a:rPr lang="en-US" b="1"/>
              <a:t>type, </a:t>
            </a:r>
            <a:r>
              <a:rPr lang="en-US" b="1" err="1"/>
              <a:t>specversion</a:t>
            </a:r>
            <a:endParaRPr lang="en-US" b="1"/>
          </a:p>
          <a:p>
            <a:pPr lvl="1">
              <a:lnSpc>
                <a:spcPct val="120000"/>
              </a:lnSpc>
            </a:pPr>
            <a:r>
              <a:rPr lang="en-US"/>
              <a:t>When was it sent? </a:t>
            </a:r>
            <a:r>
              <a:rPr lang="en-US" b="1"/>
              <a:t>time</a:t>
            </a:r>
          </a:p>
          <a:p>
            <a:pPr lvl="1">
              <a:lnSpc>
                <a:spcPct val="120000"/>
              </a:lnSpc>
            </a:pPr>
            <a:r>
              <a:rPr lang="en-US"/>
              <a:t>What context was it sent out of? </a:t>
            </a:r>
            <a:r>
              <a:rPr lang="en-US" b="1"/>
              <a:t>source, subject</a:t>
            </a:r>
          </a:p>
          <a:p>
            <a:pPr lvl="1">
              <a:lnSpc>
                <a:spcPct val="120000"/>
              </a:lnSpc>
            </a:pPr>
            <a:r>
              <a:rPr lang="en-US"/>
              <a:t>What is this event’s unique identifier? </a:t>
            </a:r>
            <a:r>
              <a:rPr lang="en-US" b="1"/>
              <a:t>id</a:t>
            </a:r>
          </a:p>
          <a:p>
            <a:pPr lvl="1">
              <a:lnSpc>
                <a:spcPct val="120000"/>
              </a:lnSpc>
            </a:pPr>
            <a:r>
              <a:rPr lang="en-US"/>
              <a:t>What’s the shape of the carried event data? </a:t>
            </a:r>
            <a:r>
              <a:rPr lang="en-US" b="1" err="1"/>
              <a:t>datacontenttype</a:t>
            </a:r>
            <a:r>
              <a:rPr lang="en-US"/>
              <a:t>, </a:t>
            </a:r>
            <a:r>
              <a:rPr lang="en-US" b="1"/>
              <a:t>schema</a:t>
            </a:r>
          </a:p>
          <a:p>
            <a:pPr>
              <a:lnSpc>
                <a:spcPct val="120000"/>
              </a:lnSpc>
            </a:pPr>
            <a:r>
              <a:rPr lang="en-US"/>
              <a:t>Event data may be text-based (esp. JSON) or using some binary encoding</a:t>
            </a:r>
          </a:p>
        </p:txBody>
      </p:sp>
      <p:sp>
        <p:nvSpPr>
          <p:cNvPr id="3" name="Inhaltsplatzhalter 2">
            <a:extLst>
              <a:ext uri="{FF2B5EF4-FFF2-40B4-BE49-F238E27FC236}">
                <a16:creationId xmlns:a16="http://schemas.microsoft.com/office/drawing/2014/main" id="{F4FF94E8-78AA-D747-B208-D2901EB12C82}"/>
              </a:ext>
            </a:extLst>
          </p:cNvPr>
          <p:cNvSpPr txBox="1">
            <a:spLocks/>
          </p:cNvSpPr>
          <p:nvPr/>
        </p:nvSpPr>
        <p:spPr>
          <a:xfrm>
            <a:off x="299752" y="1642984"/>
            <a:ext cx="8459363" cy="4721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4" name="Rechteck 3">
            <a:extLst>
              <a:ext uri="{FF2B5EF4-FFF2-40B4-BE49-F238E27FC236}">
                <a16:creationId xmlns:a16="http://schemas.microsoft.com/office/drawing/2014/main" id="{6209186D-27E4-964A-B93F-30C6FA85961F}"/>
              </a:ext>
            </a:extLst>
          </p:cNvPr>
          <p:cNvSpPr/>
          <p:nvPr/>
        </p:nvSpPr>
        <p:spPr>
          <a:xfrm>
            <a:off x="9523059" y="2339842"/>
            <a:ext cx="1882510" cy="3328042"/>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err="1">
                <a:solidFill>
                  <a:schemeClr val="tx1">
                    <a:lumMod val="85000"/>
                    <a:lumOff val="15000"/>
                  </a:schemeClr>
                </a:solidFill>
              </a:rPr>
              <a:t>CloudEvent</a:t>
            </a:r>
            <a:endParaRPr lang="en-US" sz="1400">
              <a:solidFill>
                <a:schemeClr val="tx1">
                  <a:lumMod val="85000"/>
                  <a:lumOff val="15000"/>
                </a:schemeClr>
              </a:solidFill>
            </a:endParaRPr>
          </a:p>
        </p:txBody>
      </p:sp>
      <p:grpSp>
        <p:nvGrpSpPr>
          <p:cNvPr id="5" name="Gruppieren 4">
            <a:extLst>
              <a:ext uri="{FF2B5EF4-FFF2-40B4-BE49-F238E27FC236}">
                <a16:creationId xmlns:a16="http://schemas.microsoft.com/office/drawing/2014/main" id="{CC47E7C2-0B18-2444-AF6F-C3F901093C11}"/>
              </a:ext>
            </a:extLst>
          </p:cNvPr>
          <p:cNvGrpSpPr/>
          <p:nvPr/>
        </p:nvGrpSpPr>
        <p:grpSpPr>
          <a:xfrm>
            <a:off x="9523059" y="2191858"/>
            <a:ext cx="347440" cy="353186"/>
            <a:chOff x="3231292" y="2520778"/>
            <a:chExt cx="508686" cy="517101"/>
          </a:xfrm>
        </p:grpSpPr>
        <p:sp>
          <p:nvSpPr>
            <p:cNvPr id="6" name="Rechteck 5">
              <a:extLst>
                <a:ext uri="{FF2B5EF4-FFF2-40B4-BE49-F238E27FC236}">
                  <a16:creationId xmlns:a16="http://schemas.microsoft.com/office/drawing/2014/main" id="{65651D06-92AF-6B43-A90C-9F03D56721B4}"/>
                </a:ext>
              </a:extLst>
            </p:cNvPr>
            <p:cNvSpPr/>
            <p:nvPr/>
          </p:nvSpPr>
          <p:spPr>
            <a:xfrm>
              <a:off x="3231292" y="2520778"/>
              <a:ext cx="506627" cy="517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uppieren 6">
              <a:extLst>
                <a:ext uri="{FF2B5EF4-FFF2-40B4-BE49-F238E27FC236}">
                  <a16:creationId xmlns:a16="http://schemas.microsoft.com/office/drawing/2014/main" id="{36E5B546-FFD8-5B4E-8408-8C7CB4FE1AC2}"/>
                </a:ext>
              </a:extLst>
            </p:cNvPr>
            <p:cNvGrpSpPr/>
            <p:nvPr/>
          </p:nvGrpSpPr>
          <p:grpSpPr>
            <a:xfrm>
              <a:off x="3231292" y="2544638"/>
              <a:ext cx="508686" cy="493241"/>
              <a:chOff x="5715000" y="3009900"/>
              <a:chExt cx="762000" cy="838200"/>
            </a:xfrm>
          </p:grpSpPr>
          <p:sp>
            <p:nvSpPr>
              <p:cNvPr id="8" name="Freihandform: Form 7">
                <a:extLst>
                  <a:ext uri="{FF2B5EF4-FFF2-40B4-BE49-F238E27FC236}">
                    <a16:creationId xmlns:a16="http://schemas.microsoft.com/office/drawing/2014/main" id="{4D309809-4A90-8A42-8095-912BDDFF0B03}"/>
                  </a:ext>
                </a:extLst>
              </p:cNvPr>
              <p:cNvSpPr/>
              <p:nvPr/>
            </p:nvSpPr>
            <p:spPr>
              <a:xfrm>
                <a:off x="5715000" y="3009900"/>
                <a:ext cx="762000" cy="838200"/>
              </a:xfrm>
              <a:custGeom>
                <a:avLst/>
                <a:gdLst>
                  <a:gd name="connsiteX0" fmla="*/ 704850 w 762000"/>
                  <a:gd name="connsiteY0" fmla="*/ 758190 h 838200"/>
                  <a:gd name="connsiteX1" fmla="*/ 514350 w 762000"/>
                  <a:gd name="connsiteY1" fmla="*/ 577215 h 838200"/>
                  <a:gd name="connsiteX2" fmla="*/ 704850 w 762000"/>
                  <a:gd name="connsiteY2" fmla="*/ 396240 h 838200"/>
                  <a:gd name="connsiteX3" fmla="*/ 704850 w 762000"/>
                  <a:gd name="connsiteY3" fmla="*/ 758190 h 838200"/>
                  <a:gd name="connsiteX4" fmla="*/ 87630 w 762000"/>
                  <a:gd name="connsiteY4" fmla="*/ 781050 h 838200"/>
                  <a:gd name="connsiteX5" fmla="*/ 276225 w 762000"/>
                  <a:gd name="connsiteY5" fmla="*/ 602933 h 838200"/>
                  <a:gd name="connsiteX6" fmla="*/ 289560 w 762000"/>
                  <a:gd name="connsiteY6" fmla="*/ 590550 h 838200"/>
                  <a:gd name="connsiteX7" fmla="*/ 473393 w 762000"/>
                  <a:gd name="connsiteY7" fmla="*/ 590550 h 838200"/>
                  <a:gd name="connsiteX8" fmla="*/ 486728 w 762000"/>
                  <a:gd name="connsiteY8" fmla="*/ 602933 h 838200"/>
                  <a:gd name="connsiteX9" fmla="*/ 674370 w 762000"/>
                  <a:gd name="connsiteY9" fmla="*/ 781050 h 838200"/>
                  <a:gd name="connsiteX10" fmla="*/ 87630 w 762000"/>
                  <a:gd name="connsiteY10" fmla="*/ 781050 h 838200"/>
                  <a:gd name="connsiteX11" fmla="*/ 57150 w 762000"/>
                  <a:gd name="connsiteY11" fmla="*/ 395288 h 838200"/>
                  <a:gd name="connsiteX12" fmla="*/ 247650 w 762000"/>
                  <a:gd name="connsiteY12" fmla="*/ 576263 h 838200"/>
                  <a:gd name="connsiteX13" fmla="*/ 57150 w 762000"/>
                  <a:gd name="connsiteY13" fmla="*/ 757238 h 838200"/>
                  <a:gd name="connsiteX14" fmla="*/ 57150 w 762000"/>
                  <a:gd name="connsiteY14" fmla="*/ 395288 h 838200"/>
                  <a:gd name="connsiteX15" fmla="*/ 190500 w 762000"/>
                  <a:gd name="connsiteY15" fmla="*/ 152400 h 838200"/>
                  <a:gd name="connsiteX16" fmla="*/ 571500 w 762000"/>
                  <a:gd name="connsiteY16" fmla="*/ 152400 h 838200"/>
                  <a:gd name="connsiteX17" fmla="*/ 571500 w 762000"/>
                  <a:gd name="connsiteY17" fmla="*/ 469583 h 838200"/>
                  <a:gd name="connsiteX18" fmla="*/ 485775 w 762000"/>
                  <a:gd name="connsiteY18" fmla="*/ 551498 h 838200"/>
                  <a:gd name="connsiteX19" fmla="*/ 276225 w 762000"/>
                  <a:gd name="connsiteY19" fmla="*/ 551498 h 838200"/>
                  <a:gd name="connsiteX20" fmla="*/ 190500 w 762000"/>
                  <a:gd name="connsiteY20" fmla="*/ 469583 h 838200"/>
                  <a:gd name="connsiteX21" fmla="*/ 190500 w 762000"/>
                  <a:gd name="connsiteY21" fmla="*/ 152400 h 838200"/>
                  <a:gd name="connsiteX22" fmla="*/ 628650 w 762000"/>
                  <a:gd name="connsiteY22" fmla="*/ 178118 h 838200"/>
                  <a:gd name="connsiteX23" fmla="*/ 628650 w 762000"/>
                  <a:gd name="connsiteY23" fmla="*/ 95250 h 838200"/>
                  <a:gd name="connsiteX24" fmla="*/ 495300 w 762000"/>
                  <a:gd name="connsiteY24" fmla="*/ 95250 h 838200"/>
                  <a:gd name="connsiteX25" fmla="*/ 381000 w 762000"/>
                  <a:gd name="connsiteY25" fmla="*/ 0 h 838200"/>
                  <a:gd name="connsiteX26" fmla="*/ 266700 w 762000"/>
                  <a:gd name="connsiteY26" fmla="*/ 95250 h 838200"/>
                  <a:gd name="connsiteX27" fmla="*/ 133350 w 762000"/>
                  <a:gd name="connsiteY27" fmla="*/ 95250 h 838200"/>
                  <a:gd name="connsiteX28" fmla="*/ 133350 w 762000"/>
                  <a:gd name="connsiteY28" fmla="*/ 179070 h 838200"/>
                  <a:gd name="connsiteX29" fmla="*/ 0 w 762000"/>
                  <a:gd name="connsiteY29" fmla="*/ 305753 h 838200"/>
                  <a:gd name="connsiteX30" fmla="*/ 0 w 762000"/>
                  <a:gd name="connsiteY30" fmla="*/ 838200 h 838200"/>
                  <a:gd name="connsiteX31" fmla="*/ 762000 w 762000"/>
                  <a:gd name="connsiteY31" fmla="*/ 838200 h 838200"/>
                  <a:gd name="connsiteX32" fmla="*/ 762000 w 762000"/>
                  <a:gd name="connsiteY32" fmla="*/ 305753 h 838200"/>
                  <a:gd name="connsiteX33" fmla="*/ 628650 w 762000"/>
                  <a:gd name="connsiteY33" fmla="*/ 178118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000" h="838200">
                    <a:moveTo>
                      <a:pt x="704850" y="758190"/>
                    </a:moveTo>
                    <a:lnTo>
                      <a:pt x="514350" y="577215"/>
                    </a:lnTo>
                    <a:lnTo>
                      <a:pt x="704850" y="396240"/>
                    </a:lnTo>
                    <a:lnTo>
                      <a:pt x="704850" y="758190"/>
                    </a:lnTo>
                    <a:close/>
                    <a:moveTo>
                      <a:pt x="87630" y="781050"/>
                    </a:moveTo>
                    <a:lnTo>
                      <a:pt x="276225" y="602933"/>
                    </a:lnTo>
                    <a:lnTo>
                      <a:pt x="289560" y="590550"/>
                    </a:lnTo>
                    <a:cubicBezTo>
                      <a:pt x="340995" y="541973"/>
                      <a:pt x="421958" y="541973"/>
                      <a:pt x="473393" y="590550"/>
                    </a:cubicBezTo>
                    <a:lnTo>
                      <a:pt x="486728" y="602933"/>
                    </a:lnTo>
                    <a:lnTo>
                      <a:pt x="674370" y="781050"/>
                    </a:lnTo>
                    <a:lnTo>
                      <a:pt x="87630" y="781050"/>
                    </a:lnTo>
                    <a:close/>
                    <a:moveTo>
                      <a:pt x="57150" y="395288"/>
                    </a:moveTo>
                    <a:lnTo>
                      <a:pt x="247650" y="576263"/>
                    </a:lnTo>
                    <a:lnTo>
                      <a:pt x="57150" y="757238"/>
                    </a:lnTo>
                    <a:lnTo>
                      <a:pt x="57150" y="395288"/>
                    </a:lnTo>
                    <a:close/>
                    <a:moveTo>
                      <a:pt x="190500" y="152400"/>
                    </a:moveTo>
                    <a:lnTo>
                      <a:pt x="571500" y="152400"/>
                    </a:lnTo>
                    <a:lnTo>
                      <a:pt x="571500" y="469583"/>
                    </a:lnTo>
                    <a:lnTo>
                      <a:pt x="485775" y="551498"/>
                    </a:lnTo>
                    <a:cubicBezTo>
                      <a:pt x="423863" y="503873"/>
                      <a:pt x="338138" y="503873"/>
                      <a:pt x="276225" y="551498"/>
                    </a:cubicBezTo>
                    <a:lnTo>
                      <a:pt x="190500" y="469583"/>
                    </a:lnTo>
                    <a:lnTo>
                      <a:pt x="190500" y="152400"/>
                    </a:lnTo>
                    <a:close/>
                    <a:moveTo>
                      <a:pt x="628650" y="178118"/>
                    </a:moveTo>
                    <a:lnTo>
                      <a:pt x="628650" y="95250"/>
                    </a:lnTo>
                    <a:lnTo>
                      <a:pt x="495300" y="95250"/>
                    </a:lnTo>
                    <a:lnTo>
                      <a:pt x="381000" y="0"/>
                    </a:lnTo>
                    <a:lnTo>
                      <a:pt x="266700" y="95250"/>
                    </a:lnTo>
                    <a:lnTo>
                      <a:pt x="133350" y="95250"/>
                    </a:lnTo>
                    <a:lnTo>
                      <a:pt x="133350" y="179070"/>
                    </a:lnTo>
                    <a:lnTo>
                      <a:pt x="0" y="305753"/>
                    </a:lnTo>
                    <a:lnTo>
                      <a:pt x="0" y="838200"/>
                    </a:lnTo>
                    <a:lnTo>
                      <a:pt x="762000" y="838200"/>
                    </a:lnTo>
                    <a:lnTo>
                      <a:pt x="762000" y="305753"/>
                    </a:lnTo>
                    <a:lnTo>
                      <a:pt x="628650" y="178118"/>
                    </a:lnTo>
                    <a:close/>
                  </a:path>
                </a:pathLst>
              </a:custGeom>
              <a:solidFill>
                <a:schemeClr val="tx1">
                  <a:lumMod val="75000"/>
                  <a:lumOff val="25000"/>
                </a:schemeClr>
              </a:solidFill>
              <a:ln w="9525" cap="flat">
                <a:noFill/>
                <a:prstDash val="solid"/>
                <a:miter/>
              </a:ln>
            </p:spPr>
            <p:txBody>
              <a:bodyPr rtlCol="0" anchor="ctr"/>
              <a:lstStyle/>
              <a:p>
                <a:endParaRPr lang="en-US"/>
              </a:p>
            </p:txBody>
          </p:sp>
          <p:pic>
            <p:nvPicPr>
              <p:cNvPr id="9" name="Grafik 8" descr="Blitz">
                <a:extLst>
                  <a:ext uri="{FF2B5EF4-FFF2-40B4-BE49-F238E27FC236}">
                    <a16:creationId xmlns:a16="http://schemas.microsoft.com/office/drawing/2014/main" id="{A69781D8-0DAA-DA41-9E6A-839B3542AC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4927" y="3214816"/>
                <a:ext cx="282145" cy="282145"/>
              </a:xfrm>
              <a:prstGeom prst="rect">
                <a:avLst/>
              </a:prstGeom>
            </p:spPr>
          </p:pic>
        </p:grpSp>
      </p:grpSp>
      <p:sp>
        <p:nvSpPr>
          <p:cNvPr id="10" name="Rechteck 9">
            <a:extLst>
              <a:ext uri="{FF2B5EF4-FFF2-40B4-BE49-F238E27FC236}">
                <a16:creationId xmlns:a16="http://schemas.microsoft.com/office/drawing/2014/main" id="{112B8AB1-5597-214A-9400-8B312636CD93}"/>
              </a:ext>
            </a:extLst>
          </p:cNvPr>
          <p:cNvSpPr/>
          <p:nvPr/>
        </p:nvSpPr>
        <p:spPr>
          <a:xfrm>
            <a:off x="9708944" y="2693028"/>
            <a:ext cx="1556378" cy="2823113"/>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7A69656F-64E4-364C-A539-BFF205762798}"/>
              </a:ext>
            </a:extLst>
          </p:cNvPr>
          <p:cNvSpPr/>
          <p:nvPr/>
        </p:nvSpPr>
        <p:spPr>
          <a:xfrm>
            <a:off x="9842032" y="2781207"/>
            <a:ext cx="1294622" cy="7991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Common Context  Attributes</a:t>
            </a:r>
          </a:p>
        </p:txBody>
      </p:sp>
      <p:sp>
        <p:nvSpPr>
          <p:cNvPr id="12" name="Rechteck 11">
            <a:extLst>
              <a:ext uri="{FF2B5EF4-FFF2-40B4-BE49-F238E27FC236}">
                <a16:creationId xmlns:a16="http://schemas.microsoft.com/office/drawing/2014/main" id="{67A6B2B8-ED04-D24A-B638-8D3463F7C301}"/>
              </a:ext>
            </a:extLst>
          </p:cNvPr>
          <p:cNvSpPr/>
          <p:nvPr/>
        </p:nvSpPr>
        <p:spPr>
          <a:xfrm>
            <a:off x="9837612" y="3657990"/>
            <a:ext cx="1299042" cy="80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Event Data</a:t>
            </a:r>
          </a:p>
        </p:txBody>
      </p:sp>
      <p:sp>
        <p:nvSpPr>
          <p:cNvPr id="13" name="Rechteck 12">
            <a:extLst>
              <a:ext uri="{FF2B5EF4-FFF2-40B4-BE49-F238E27FC236}">
                <a16:creationId xmlns:a16="http://schemas.microsoft.com/office/drawing/2014/main" id="{325EC3CE-A129-7C42-8D9F-891EAE752C89}"/>
              </a:ext>
            </a:extLst>
          </p:cNvPr>
          <p:cNvSpPr/>
          <p:nvPr/>
        </p:nvSpPr>
        <p:spPr>
          <a:xfrm>
            <a:off x="9837612" y="4519055"/>
            <a:ext cx="1299042" cy="8045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a:t>Common and User Defined Extension Attributes</a:t>
            </a:r>
          </a:p>
        </p:txBody>
      </p:sp>
    </p:spTree>
    <p:extLst>
      <p:ext uri="{BB962C8B-B14F-4D97-AF65-F5344CB8AC3E}">
        <p14:creationId xmlns:p14="http://schemas.microsoft.com/office/powerpoint/2010/main" val="40738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A8889E0C-8EB4-456B-BC0B-95AB9F4AE282}"/>
              </a:ext>
            </a:extLst>
          </p:cNvPr>
          <p:cNvSpPr>
            <a:spLocks noGrp="1"/>
          </p:cNvSpPr>
          <p:nvPr>
            <p:ph type="title"/>
          </p:nvPr>
        </p:nvSpPr>
        <p:spPr/>
        <p:txBody>
          <a:bodyPr/>
          <a:lstStyle/>
          <a:p>
            <a:r>
              <a:rPr lang="en-US"/>
              <a:t>Event Formats</a:t>
            </a:r>
          </a:p>
        </p:txBody>
      </p:sp>
      <p:sp>
        <p:nvSpPr>
          <p:cNvPr id="13" name="Inhaltsplatzhalter 12">
            <a:extLst>
              <a:ext uri="{FF2B5EF4-FFF2-40B4-BE49-F238E27FC236}">
                <a16:creationId xmlns:a16="http://schemas.microsoft.com/office/drawing/2014/main" id="{A526CFCA-EE9D-488F-8FA1-506A1C3468BE}"/>
              </a:ext>
            </a:extLst>
          </p:cNvPr>
          <p:cNvSpPr>
            <a:spLocks noGrp="1"/>
          </p:cNvSpPr>
          <p:nvPr>
            <p:ph idx="1"/>
          </p:nvPr>
        </p:nvSpPr>
        <p:spPr>
          <a:xfrm>
            <a:off x="838200" y="1825625"/>
            <a:ext cx="6282446" cy="4351338"/>
          </a:xfrm>
        </p:spPr>
        <p:txBody>
          <a:bodyPr/>
          <a:lstStyle/>
          <a:p>
            <a:r>
              <a:rPr lang="en-US"/>
              <a:t>Event formats bind the abstract CloudEvents information model to specific wire encodings. </a:t>
            </a:r>
          </a:p>
          <a:p>
            <a:r>
              <a:rPr lang="en-US"/>
              <a:t>All implementation must support JSON. Avro is a supported binary format.</a:t>
            </a:r>
          </a:p>
          <a:p>
            <a:r>
              <a:rPr lang="en-US"/>
              <a:t>Further compact binary event format candidates might be CBOR, or Protobuf. </a:t>
            </a:r>
          </a:p>
          <a:p>
            <a:endParaRPr lang="de-DE"/>
          </a:p>
          <a:p>
            <a:endParaRPr lang="en-US"/>
          </a:p>
        </p:txBody>
      </p:sp>
      <p:sp>
        <p:nvSpPr>
          <p:cNvPr id="5" name="Rectangle 1">
            <a:extLst>
              <a:ext uri="{FF2B5EF4-FFF2-40B4-BE49-F238E27FC236}">
                <a16:creationId xmlns:a16="http://schemas.microsoft.com/office/drawing/2014/main" id="{E98870BC-3EDC-6245-BE38-6E8256DDBB9F}"/>
              </a:ext>
            </a:extLst>
          </p:cNvPr>
          <p:cNvSpPr>
            <a:spLocks noChangeArrowheads="1"/>
          </p:cNvSpPr>
          <p:nvPr/>
        </p:nvSpPr>
        <p:spPr bwMode="auto">
          <a:xfrm>
            <a:off x="7380560" y="1805691"/>
            <a:ext cx="463947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de-DE" altLang="de-DE" sz="1600" b="0" i="0" u="none" strike="noStrike" cap="none" normalizeH="0" baseline="0">
                <a:ln>
                  <a:noFill/>
                </a:ln>
                <a:solidFill>
                  <a:schemeClr val="tx1"/>
                </a:solidFill>
                <a:effectLst/>
                <a:latin typeface="Consolas" panose="020B0609020204030204" pitchFamily="49" charset="0"/>
              </a:rPr>
              <a:t>{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a:t>
            </a:r>
            <a:r>
              <a:rPr kumimoji="0" lang="de-DE" altLang="de-DE" sz="1600" b="0" i="0" u="none" strike="noStrike" cap="none" normalizeH="0" baseline="0" err="1">
                <a:ln>
                  <a:noFill/>
                </a:ln>
                <a:solidFill>
                  <a:schemeClr val="tx1"/>
                </a:solidFill>
                <a:effectLst/>
                <a:latin typeface="Consolas" panose="020B0609020204030204" pitchFamily="49" charset="0"/>
              </a:rPr>
              <a:t>specversion</a:t>
            </a:r>
            <a:r>
              <a:rPr kumimoji="0" lang="de-DE" altLang="de-DE" sz="1600" b="0" i="0" u="none" strike="noStrike" cap="none" normalizeH="0" baseline="0">
                <a:ln>
                  <a:noFill/>
                </a:ln>
                <a:solidFill>
                  <a:schemeClr val="tx1"/>
                </a:solidFill>
                <a:effectLst/>
                <a:latin typeface="Consolas" panose="020B0609020204030204" pitchFamily="49" charset="0"/>
              </a:rPr>
              <a:t>" : "</a:t>
            </a:r>
            <a:r>
              <a:rPr lang="de-DE" altLang="de-DE" sz="1600">
                <a:latin typeface="Consolas" panose="020B0609020204030204" pitchFamily="49" charset="0"/>
              </a:rPr>
              <a:t>1.0</a:t>
            </a:r>
            <a:r>
              <a:rPr kumimoji="0" lang="de-DE" altLang="de-DE" sz="1600" b="0" i="0" u="none" strike="noStrike" cap="none" normalizeH="0" baseline="0">
                <a:ln>
                  <a:noFill/>
                </a:ln>
                <a:solidFill>
                  <a:schemeClr val="tx1"/>
                </a:solidFill>
                <a:effectLst/>
                <a:latin typeface="Consolas" panose="020B0609020204030204" pitchFamily="49" charset="0"/>
              </a:rPr>
              <a:t>",</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"type" : "</a:t>
            </a:r>
            <a:r>
              <a:rPr kumimoji="0" lang="de-DE" altLang="de-DE" sz="1600" b="0" i="0" u="none" strike="noStrike" cap="none" normalizeH="0" baseline="0" err="1">
                <a:ln>
                  <a:noFill/>
                </a:ln>
                <a:solidFill>
                  <a:schemeClr val="tx1"/>
                </a:solidFill>
                <a:effectLst/>
                <a:latin typeface="Consolas" panose="020B0609020204030204" pitchFamily="49" charset="0"/>
              </a:rPr>
              <a:t>myevent</a:t>
            </a:r>
            <a:r>
              <a:rPr kumimoji="0" lang="de-DE" altLang="de-DE" sz="1600" b="0" i="0" u="none" strike="noStrike" cap="none" normalizeH="0" baseline="0">
                <a:ln>
                  <a:noFill/>
                </a:ln>
                <a:solidFill>
                  <a:schemeClr val="tx1"/>
                </a:solidFill>
                <a:effectLst/>
                <a:latin typeface="Consolas" panose="020B0609020204030204" pitchFamily="49" charset="0"/>
              </a:rPr>
              <a:t>",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"source" : "</a:t>
            </a:r>
            <a:r>
              <a:rPr kumimoji="0" lang="de-DE" altLang="de-DE" sz="1600" b="0" i="0" u="none" strike="noStrike" cap="none" normalizeH="0" baseline="0" err="1">
                <a:ln>
                  <a:noFill/>
                </a:ln>
                <a:solidFill>
                  <a:schemeClr val="tx1"/>
                </a:solidFill>
                <a:effectLst/>
                <a:latin typeface="Consolas" panose="020B0609020204030204" pitchFamily="49" charset="0"/>
              </a:rPr>
              <a:t>uri:example-com:mydevice</a:t>
            </a:r>
            <a:r>
              <a:rPr kumimoji="0" lang="de-DE" altLang="de-DE" sz="1600" b="0" i="0" u="none" strike="noStrike" cap="none" normalizeH="0" baseline="0">
                <a:ln>
                  <a:noFill/>
                </a:ln>
                <a:solidFill>
                  <a:schemeClr val="tx1"/>
                </a:solidFill>
                <a:effectLst/>
                <a:latin typeface="Consolas" panose="020B0609020204030204" pitchFamily="49" charset="0"/>
              </a:rPr>
              <a:t>",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a:t>
            </a:r>
            <a:r>
              <a:rPr kumimoji="0" lang="de-DE" altLang="de-DE" sz="1600" b="0" i="0" u="none" strike="noStrike" cap="none" normalizeH="0" baseline="0" err="1">
                <a:ln>
                  <a:noFill/>
                </a:ln>
                <a:solidFill>
                  <a:schemeClr val="tx1"/>
                </a:solidFill>
                <a:effectLst/>
                <a:latin typeface="Consolas" panose="020B0609020204030204" pitchFamily="49" charset="0"/>
              </a:rPr>
              <a:t>id</a:t>
            </a:r>
            <a:r>
              <a:rPr kumimoji="0" lang="de-DE" altLang="de-DE" sz="1600" b="0" i="0" u="none" strike="noStrike" cap="none" normalizeH="0" baseline="0">
                <a:ln>
                  <a:noFill/>
                </a:ln>
                <a:solidFill>
                  <a:schemeClr val="tx1"/>
                </a:solidFill>
                <a:effectLst/>
                <a:latin typeface="Consolas" panose="020B0609020204030204" pitchFamily="49" charset="0"/>
              </a:rPr>
              <a:t>" : "A234-1234-1234",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"time" : "2018-04-05T17:31:00Z",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a:t>
            </a:r>
            <a:r>
              <a:rPr kumimoji="0" lang="de-DE" altLang="de-DE" sz="1600" b="0" i="0" u="none" strike="noStrike" cap="none" normalizeH="0" baseline="0" err="1">
                <a:ln>
                  <a:noFill/>
                </a:ln>
                <a:solidFill>
                  <a:schemeClr val="tx1"/>
                </a:solidFill>
                <a:effectLst/>
                <a:latin typeface="Consolas" panose="020B0609020204030204" pitchFamily="49" charset="0"/>
              </a:rPr>
              <a:t>datacontenttype</a:t>
            </a:r>
            <a:r>
              <a:rPr kumimoji="0" lang="de-DE" altLang="de-DE" sz="1600" b="0" i="0" u="none" strike="noStrike" cap="none" normalizeH="0" baseline="0">
                <a:ln>
                  <a:noFill/>
                </a:ln>
                <a:solidFill>
                  <a:schemeClr val="tx1"/>
                </a:solidFill>
                <a:effectLst/>
                <a:latin typeface="Consolas" panose="020B0609020204030204" pitchFamily="49" charset="0"/>
              </a:rPr>
              <a:t>" : "</a:t>
            </a:r>
            <a:r>
              <a:rPr kumimoji="0" lang="de-DE" altLang="de-DE" sz="1600" b="0" i="0" u="none" strike="noStrike" cap="none" normalizeH="0" baseline="0" err="1">
                <a:ln>
                  <a:noFill/>
                </a:ln>
                <a:solidFill>
                  <a:schemeClr val="tx1"/>
                </a:solidFill>
                <a:effectLst/>
                <a:latin typeface="Consolas" panose="020B0609020204030204" pitchFamily="49" charset="0"/>
              </a:rPr>
              <a:t>text</a:t>
            </a:r>
            <a:r>
              <a:rPr kumimoji="0" lang="de-DE" altLang="de-DE" sz="1600" b="0" i="0" u="none" strike="noStrike" cap="none" normalizeH="0" baseline="0">
                <a:ln>
                  <a:noFill/>
                </a:ln>
                <a:solidFill>
                  <a:schemeClr val="tx1"/>
                </a:solidFill>
                <a:effectLst/>
                <a:latin typeface="Consolas" panose="020B0609020204030204" pitchFamily="49" charset="0"/>
              </a:rPr>
              <a:t>/</a:t>
            </a:r>
            <a:r>
              <a:rPr kumimoji="0" lang="de-DE" altLang="de-DE" sz="1600" b="0" i="0" u="none" strike="noStrike" cap="none" normalizeH="0" baseline="0" err="1">
                <a:ln>
                  <a:noFill/>
                </a:ln>
                <a:solidFill>
                  <a:schemeClr val="tx1"/>
                </a:solidFill>
                <a:effectLst/>
                <a:latin typeface="Consolas" panose="020B0609020204030204" pitchFamily="49" charset="0"/>
              </a:rPr>
              <a:t>plain</a:t>
            </a:r>
            <a:r>
              <a:rPr kumimoji="0" lang="de-DE" altLang="de-DE" sz="1600" b="0" i="0" u="none" strike="noStrike" cap="none" normalizeH="0" baseline="0">
                <a:ln>
                  <a:noFill/>
                </a:ln>
                <a:solidFill>
                  <a:schemeClr val="tx1"/>
                </a:solidFill>
                <a:effectLst/>
                <a:latin typeface="Consolas" panose="020B0609020204030204" pitchFamily="49" charset="0"/>
              </a:rPr>
              <a:t>",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  "</a:t>
            </a:r>
            <a:r>
              <a:rPr kumimoji="0" lang="de-DE" altLang="de-DE" sz="1600" b="0" i="0" u="none" strike="noStrike" cap="none" normalizeH="0" baseline="0" err="1">
                <a:ln>
                  <a:noFill/>
                </a:ln>
                <a:solidFill>
                  <a:schemeClr val="tx1"/>
                </a:solidFill>
                <a:effectLst/>
                <a:latin typeface="Consolas" panose="020B0609020204030204" pitchFamily="49" charset="0"/>
              </a:rPr>
              <a:t>data</a:t>
            </a:r>
            <a:r>
              <a:rPr kumimoji="0" lang="de-DE" altLang="de-DE" sz="1600" b="0" i="0" u="none" strike="noStrike" cap="none" normalizeH="0" baseline="0">
                <a:ln>
                  <a:noFill/>
                </a:ln>
                <a:solidFill>
                  <a:schemeClr val="tx1"/>
                </a:solidFill>
                <a:effectLst/>
                <a:latin typeface="Consolas" panose="020B0609020204030204" pitchFamily="49" charset="0"/>
              </a:rPr>
              <a:t>" : "Hello" </a:t>
            </a:r>
            <a:br>
              <a:rPr kumimoji="0" lang="de-DE" altLang="de-DE" sz="1600" b="0" i="0" u="none" strike="noStrike" cap="none" normalizeH="0" baseline="0">
                <a:ln>
                  <a:noFill/>
                </a:ln>
                <a:solidFill>
                  <a:schemeClr val="tx1"/>
                </a:solidFill>
                <a:effectLst/>
                <a:latin typeface="Consolas" panose="020B0609020204030204" pitchFamily="49" charset="0"/>
              </a:rPr>
            </a:br>
            <a:r>
              <a:rPr kumimoji="0" lang="de-DE" altLang="de-DE" sz="1600" b="0" i="0" u="none" strike="noStrike" cap="none" normalizeH="0" baseline="0">
                <a:ln>
                  <a:noFill/>
                </a:ln>
                <a:solidFill>
                  <a:schemeClr val="tx1"/>
                </a:solidFill>
                <a:effectLst/>
                <a:latin typeface="Consolas" panose="020B0609020204030204" pitchFamily="49" charset="0"/>
              </a:rPr>
              <a:t>}</a:t>
            </a:r>
            <a:r>
              <a:rPr kumimoji="0" lang="de-DE" altLang="de-DE" sz="1050" b="0" i="0" u="none" strike="noStrike" cap="none" normalizeH="0" baseline="0">
                <a:ln>
                  <a:noFill/>
                </a:ln>
                <a:solidFill>
                  <a:schemeClr val="tx1"/>
                </a:solidFill>
                <a:effectLst/>
                <a:latin typeface="Consolas" panose="020B0609020204030204" pitchFamily="49" charset="0"/>
              </a:rPr>
              <a:t> </a:t>
            </a:r>
            <a:endParaRPr kumimoji="0" lang="de-DE" altLang="de-DE" sz="3600" b="0" i="0" u="none" strike="noStrike" cap="none" normalizeH="0" baseline="0">
              <a:ln>
                <a:noFill/>
              </a:ln>
              <a:solidFill>
                <a:schemeClr val="tx1"/>
              </a:solidFill>
              <a:effectLst/>
              <a:latin typeface="Consolas" panose="020B0609020204030204" pitchFamily="49" charset="0"/>
            </a:endParaRPr>
          </a:p>
        </p:txBody>
      </p:sp>
      <p:cxnSp>
        <p:nvCxnSpPr>
          <p:cNvPr id="6" name="Gerader Verbinder 5">
            <a:extLst>
              <a:ext uri="{FF2B5EF4-FFF2-40B4-BE49-F238E27FC236}">
                <a16:creationId xmlns:a16="http://schemas.microsoft.com/office/drawing/2014/main" id="{B5D8F5D9-608C-BA4E-B7EF-DA12506E787B}"/>
              </a:ext>
            </a:extLst>
          </p:cNvPr>
          <p:cNvCxnSpPr/>
          <p:nvPr/>
        </p:nvCxnSpPr>
        <p:spPr>
          <a:xfrm>
            <a:off x="7176120" y="1789592"/>
            <a:ext cx="0" cy="438353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B7B64561-9C56-4C45-988E-679C2E40569F}"/>
              </a:ext>
            </a:extLst>
          </p:cNvPr>
          <p:cNvSpPr txBox="1"/>
          <p:nvPr/>
        </p:nvSpPr>
        <p:spPr>
          <a:xfrm>
            <a:off x="8328248" y="4506454"/>
            <a:ext cx="2150269" cy="369332"/>
          </a:xfrm>
          <a:prstGeom prst="rect">
            <a:avLst/>
          </a:prstGeom>
          <a:noFill/>
        </p:spPr>
        <p:txBody>
          <a:bodyPr wrap="none" rtlCol="0">
            <a:spAutoFit/>
          </a:bodyPr>
          <a:lstStyle/>
          <a:p>
            <a:r>
              <a:rPr lang="en-US"/>
              <a:t>JSON Representation</a:t>
            </a:r>
            <a:endParaRPr lang="de-DE"/>
          </a:p>
        </p:txBody>
      </p:sp>
    </p:spTree>
    <p:extLst>
      <p:ext uri="{BB962C8B-B14F-4D97-AF65-F5344CB8AC3E}">
        <p14:creationId xmlns:p14="http://schemas.microsoft.com/office/powerpoint/2010/main" val="146904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644213F5-125C-42BE-BD2E-FDAEF34FE303}"/>
              </a:ext>
            </a:extLst>
          </p:cNvPr>
          <p:cNvSpPr>
            <a:spLocks noGrp="1"/>
          </p:cNvSpPr>
          <p:nvPr>
            <p:ph type="title"/>
          </p:nvPr>
        </p:nvSpPr>
        <p:spPr>
          <a:xfrm>
            <a:off x="269220" y="353089"/>
            <a:ext cx="10515600" cy="1325563"/>
          </a:xfrm>
        </p:spPr>
        <p:txBody>
          <a:bodyPr/>
          <a:lstStyle/>
          <a:p>
            <a:r>
              <a:rPr lang="en-US"/>
              <a:t>Example</a:t>
            </a:r>
          </a:p>
        </p:txBody>
      </p:sp>
      <p:sp>
        <p:nvSpPr>
          <p:cNvPr id="3" name="Google Shape;158;p31">
            <a:extLst>
              <a:ext uri="{FF2B5EF4-FFF2-40B4-BE49-F238E27FC236}">
                <a16:creationId xmlns:a16="http://schemas.microsoft.com/office/drawing/2014/main" id="{955CC4C5-804D-EE47-9188-DC933845FC03}"/>
              </a:ext>
            </a:extLst>
          </p:cNvPr>
          <p:cNvSpPr txBox="1"/>
          <p:nvPr/>
        </p:nvSpPr>
        <p:spPr>
          <a:xfrm>
            <a:off x="269220" y="1728543"/>
            <a:ext cx="5053500" cy="4685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100" b="1" u="sng">
                <a:solidFill>
                  <a:srgbClr val="000000"/>
                </a:solidFill>
                <a:latin typeface="Consolas"/>
                <a:ea typeface="Consolas"/>
                <a:cs typeface="Consolas"/>
                <a:sym typeface="Consolas"/>
              </a:rPr>
              <a:t>HTTP - Binary</a:t>
            </a:r>
            <a:endParaRPr sz="2100" b="1" u="sng">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POST /event HTTP/1.0</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Host: example.com</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Content-Type: application/json</a:t>
            </a: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"action": "</a:t>
            </a:r>
            <a:r>
              <a:rPr lang="en-US" sz="1900" err="1">
                <a:solidFill>
                  <a:srgbClr val="000000"/>
                </a:solidFill>
                <a:latin typeface="Consolas"/>
                <a:ea typeface="Consolas"/>
                <a:cs typeface="Consolas"/>
                <a:sym typeface="Consolas"/>
              </a:rPr>
              <a:t>newItem</a:t>
            </a: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t>
            </a:r>
            <a:r>
              <a:rPr lang="en-US" sz="1900" err="1">
                <a:solidFill>
                  <a:srgbClr val="000000"/>
                </a:solidFill>
                <a:latin typeface="Consolas"/>
                <a:ea typeface="Consolas"/>
                <a:cs typeface="Consolas"/>
                <a:sym typeface="Consolas"/>
              </a:rPr>
              <a:t>itemID</a:t>
            </a:r>
            <a:r>
              <a:rPr lang="en-US" sz="1900">
                <a:solidFill>
                  <a:srgbClr val="000000"/>
                </a:solidFill>
                <a:latin typeface="Consolas"/>
                <a:ea typeface="Consolas"/>
                <a:cs typeface="Consolas"/>
                <a:sym typeface="Consolas"/>
              </a:rPr>
              <a:t>": "93"</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p:txBody>
      </p:sp>
      <p:sp>
        <p:nvSpPr>
          <p:cNvPr id="4" name="Google Shape;159;p31">
            <a:extLst>
              <a:ext uri="{FF2B5EF4-FFF2-40B4-BE49-F238E27FC236}">
                <a16:creationId xmlns:a16="http://schemas.microsoft.com/office/drawing/2014/main" id="{924FE2C3-5419-9345-A0A3-46640F0776E2}"/>
              </a:ext>
            </a:extLst>
          </p:cNvPr>
          <p:cNvSpPr txBox="1"/>
          <p:nvPr/>
        </p:nvSpPr>
        <p:spPr>
          <a:xfrm>
            <a:off x="6022020" y="1728543"/>
            <a:ext cx="5976000" cy="4685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100" b="1" u="sng">
                <a:solidFill>
                  <a:srgbClr val="000000"/>
                </a:solidFill>
                <a:latin typeface="Consolas"/>
                <a:ea typeface="Consolas"/>
                <a:cs typeface="Consolas"/>
                <a:sym typeface="Consolas"/>
              </a:rPr>
              <a:t>HTTP - Structured</a:t>
            </a:r>
            <a:endParaRPr sz="2100" b="1" u="sng">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POST /event HTTP/1.0</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Host: example.com</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Content-Type: application/</a:t>
            </a:r>
            <a:r>
              <a:rPr lang="en-US" sz="1900" err="1">
                <a:solidFill>
                  <a:srgbClr val="000000"/>
                </a:solidFill>
                <a:latin typeface="Consolas"/>
                <a:ea typeface="Consolas"/>
                <a:cs typeface="Consolas"/>
                <a:sym typeface="Consolas"/>
              </a:rPr>
              <a:t>cloudevents+json</a:t>
            </a:r>
            <a:endParaRPr sz="1900">
              <a:solidFill>
                <a:srgbClr val="000000"/>
              </a:solidFill>
              <a:latin typeface="Consolas"/>
              <a:ea typeface="Consolas"/>
              <a:cs typeface="Consolas"/>
              <a:sym typeface="Consolas"/>
            </a:endParaRPr>
          </a:p>
          <a:p>
            <a:pPr marL="0" lvl="0" indent="0" algn="l" rtl="0">
              <a:spcBef>
                <a:spcPts val="0"/>
              </a:spcBef>
              <a:spcAft>
                <a:spcPts val="0"/>
              </a:spcAft>
              <a:buNone/>
            </a:pP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a:solidFill>
                  <a:srgbClr val="000000"/>
                </a:solidFill>
                <a:latin typeface="Consolas"/>
                <a:ea typeface="Consolas"/>
                <a:cs typeface="Consolas"/>
                <a:sym typeface="Consolas"/>
              </a:rPr>
              <a:t>  "</a:t>
            </a:r>
            <a:r>
              <a:rPr lang="en-US" sz="1900" b="1" err="1">
                <a:solidFill>
                  <a:srgbClr val="000000"/>
                </a:solidFill>
                <a:latin typeface="Consolas"/>
                <a:ea typeface="Consolas"/>
                <a:cs typeface="Consolas"/>
                <a:sym typeface="Consolas"/>
              </a:rPr>
              <a:t>specversion</a:t>
            </a:r>
            <a:r>
              <a:rPr lang="en-US" sz="1900" b="1">
                <a:solidFill>
                  <a:srgbClr val="000000"/>
                </a:solidFill>
                <a:latin typeface="Consolas"/>
                <a:ea typeface="Consolas"/>
                <a:cs typeface="Consolas"/>
                <a:sym typeface="Consolas"/>
              </a:rPr>
              <a:t>": "1.0",</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a:solidFill>
                  <a:srgbClr val="000000"/>
                </a:solidFill>
                <a:latin typeface="Consolas"/>
                <a:ea typeface="Consolas"/>
                <a:cs typeface="Consolas"/>
                <a:sym typeface="Consolas"/>
              </a:rPr>
              <a:t>  "type": "</a:t>
            </a:r>
            <a:r>
              <a:rPr lang="en-US" sz="1900" b="1" err="1">
                <a:solidFill>
                  <a:srgbClr val="000000"/>
                </a:solidFill>
                <a:latin typeface="Consolas"/>
                <a:ea typeface="Consolas"/>
                <a:cs typeface="Consolas"/>
                <a:sym typeface="Consolas"/>
              </a:rPr>
              <a:t>com.bigco.newItem</a:t>
            </a:r>
            <a:r>
              <a:rPr lang="en-US" sz="1900" b="1">
                <a:solidFill>
                  <a:srgbClr val="000000"/>
                </a:solidFill>
                <a:latin typeface="Consolas"/>
                <a:ea typeface="Consolas"/>
                <a:cs typeface="Consolas"/>
                <a:sym typeface="Consolas"/>
              </a:rPr>
              <a:t>",</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a:solidFill>
                  <a:srgbClr val="000000"/>
                </a:solidFill>
                <a:latin typeface="Consolas"/>
                <a:ea typeface="Consolas"/>
                <a:cs typeface="Consolas"/>
                <a:sym typeface="Consolas"/>
              </a:rPr>
              <a:t>  "source": "http://bigco.com/repo",</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a:solidFill>
                  <a:srgbClr val="000000"/>
                </a:solidFill>
                <a:latin typeface="Consolas"/>
                <a:ea typeface="Consolas"/>
                <a:cs typeface="Consolas"/>
                <a:sym typeface="Consolas"/>
              </a:rPr>
              <a:t>  "id": "610b6dd4-c85d-417b-b58f-3771e532",</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t>
            </a:r>
            <a:r>
              <a:rPr lang="en-US" sz="1900" err="1">
                <a:solidFill>
                  <a:srgbClr val="000000"/>
                </a:solidFill>
                <a:latin typeface="Consolas"/>
                <a:ea typeface="Consolas"/>
                <a:cs typeface="Consolas"/>
                <a:sym typeface="Consolas"/>
              </a:rPr>
              <a:t>datacontenttype</a:t>
            </a:r>
            <a:r>
              <a:rPr lang="en-US" sz="1900">
                <a:solidFill>
                  <a:srgbClr val="000000"/>
                </a:solidFill>
                <a:latin typeface="Consolas"/>
                <a:ea typeface="Consolas"/>
                <a:cs typeface="Consolas"/>
                <a:sym typeface="Consolas"/>
              </a:rPr>
              <a:t>": "application/json",</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"data": {</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"action": "</a:t>
            </a:r>
            <a:r>
              <a:rPr lang="en-US" sz="1900" err="1">
                <a:solidFill>
                  <a:srgbClr val="000000"/>
                </a:solidFill>
                <a:latin typeface="Consolas"/>
                <a:ea typeface="Consolas"/>
                <a:cs typeface="Consolas"/>
                <a:sym typeface="Consolas"/>
              </a:rPr>
              <a:t>newItem</a:t>
            </a: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t>
            </a:r>
            <a:r>
              <a:rPr lang="en-US" sz="1900" err="1">
                <a:solidFill>
                  <a:srgbClr val="000000"/>
                </a:solidFill>
                <a:latin typeface="Consolas"/>
                <a:ea typeface="Consolas"/>
                <a:cs typeface="Consolas"/>
                <a:sym typeface="Consolas"/>
              </a:rPr>
              <a:t>itemID</a:t>
            </a:r>
            <a:r>
              <a:rPr lang="en-US" sz="1900">
                <a:solidFill>
                  <a:srgbClr val="000000"/>
                </a:solidFill>
                <a:latin typeface="Consolas"/>
                <a:ea typeface="Consolas"/>
                <a:cs typeface="Consolas"/>
                <a:sym typeface="Consolas"/>
              </a:rPr>
              <a:t>": "93"</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  }</a:t>
            </a:r>
            <a:endParaRPr sz="1900">
              <a:solidFill>
                <a:srgbClr val="000000"/>
              </a:solidFill>
              <a:latin typeface="Consolas"/>
              <a:ea typeface="Consolas"/>
              <a:cs typeface="Consolas"/>
              <a:sym typeface="Consolas"/>
            </a:endParaRPr>
          </a:p>
          <a:p>
            <a:pPr marL="0" lvl="0" indent="0" algn="l" rtl="0">
              <a:spcBef>
                <a:spcPts val="0"/>
              </a:spcBef>
              <a:spcAft>
                <a:spcPts val="0"/>
              </a:spcAft>
              <a:buNone/>
            </a:pPr>
            <a:r>
              <a:rPr lang="en-US" sz="1900">
                <a:solidFill>
                  <a:srgbClr val="000000"/>
                </a:solidFill>
                <a:latin typeface="Consolas"/>
                <a:ea typeface="Consolas"/>
                <a:cs typeface="Consolas"/>
                <a:sym typeface="Consolas"/>
              </a:rPr>
              <a:t>}</a:t>
            </a:r>
            <a:endParaRPr sz="1900">
              <a:solidFill>
                <a:srgbClr val="000000"/>
              </a:solidFill>
              <a:latin typeface="Consolas"/>
              <a:ea typeface="Consolas"/>
              <a:cs typeface="Consolas"/>
              <a:sym typeface="Consolas"/>
            </a:endParaRPr>
          </a:p>
        </p:txBody>
      </p:sp>
      <p:cxnSp>
        <p:nvCxnSpPr>
          <p:cNvPr id="5" name="Google Shape;160;p31">
            <a:extLst>
              <a:ext uri="{FF2B5EF4-FFF2-40B4-BE49-F238E27FC236}">
                <a16:creationId xmlns:a16="http://schemas.microsoft.com/office/drawing/2014/main" id="{88ECC6E9-43A8-864D-9C67-3F08CBE1AB10}"/>
              </a:ext>
            </a:extLst>
          </p:cNvPr>
          <p:cNvCxnSpPr>
            <a:cxnSpLocks/>
          </p:cNvCxnSpPr>
          <p:nvPr/>
        </p:nvCxnSpPr>
        <p:spPr>
          <a:xfrm>
            <a:off x="5813780" y="1710877"/>
            <a:ext cx="0" cy="5198432"/>
          </a:xfrm>
          <a:prstGeom prst="straightConnector1">
            <a:avLst/>
          </a:prstGeom>
          <a:noFill/>
          <a:ln w="28575" cap="flat" cmpd="sng">
            <a:solidFill>
              <a:srgbClr val="44546A"/>
            </a:solidFill>
            <a:prstDash val="solid"/>
            <a:round/>
            <a:headEnd type="none" w="med" len="med"/>
            <a:tailEnd type="none" w="med" len="med"/>
          </a:ln>
        </p:spPr>
      </p:cxnSp>
      <p:sp>
        <p:nvSpPr>
          <p:cNvPr id="6" name="Google Shape;161;p31">
            <a:extLst>
              <a:ext uri="{FF2B5EF4-FFF2-40B4-BE49-F238E27FC236}">
                <a16:creationId xmlns:a16="http://schemas.microsoft.com/office/drawing/2014/main" id="{89CB2DA7-07C1-AE4A-8FB0-635849207183}"/>
              </a:ext>
            </a:extLst>
          </p:cNvPr>
          <p:cNvSpPr txBox="1"/>
          <p:nvPr/>
        </p:nvSpPr>
        <p:spPr>
          <a:xfrm>
            <a:off x="269220" y="3308909"/>
            <a:ext cx="5479200" cy="14853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1900" b="1" err="1">
                <a:latin typeface="Consolas"/>
                <a:ea typeface="Consolas"/>
                <a:cs typeface="Consolas"/>
                <a:sym typeface="Consolas"/>
              </a:rPr>
              <a:t>c</a:t>
            </a:r>
            <a:r>
              <a:rPr lang="en-US" sz="1900" b="1" err="1">
                <a:solidFill>
                  <a:srgbClr val="000000"/>
                </a:solidFill>
                <a:latin typeface="Consolas"/>
                <a:ea typeface="Consolas"/>
                <a:cs typeface="Consolas"/>
                <a:sym typeface="Consolas"/>
              </a:rPr>
              <a:t>e-</a:t>
            </a:r>
            <a:r>
              <a:rPr lang="en-US" sz="1900" b="1" err="1">
                <a:latin typeface="Consolas"/>
                <a:ea typeface="Consolas"/>
                <a:cs typeface="Consolas"/>
                <a:sym typeface="Consolas"/>
              </a:rPr>
              <a:t>s</a:t>
            </a:r>
            <a:r>
              <a:rPr lang="en-US" sz="1900" b="1" err="1">
                <a:solidFill>
                  <a:srgbClr val="000000"/>
                </a:solidFill>
                <a:latin typeface="Consolas"/>
                <a:ea typeface="Consolas"/>
                <a:cs typeface="Consolas"/>
                <a:sym typeface="Consolas"/>
              </a:rPr>
              <a:t>pecversion</a:t>
            </a:r>
            <a:r>
              <a:rPr lang="en-US" sz="1900" b="1">
                <a:solidFill>
                  <a:srgbClr val="000000"/>
                </a:solidFill>
                <a:latin typeface="Consolas"/>
                <a:ea typeface="Consolas"/>
                <a:cs typeface="Consolas"/>
                <a:sym typeface="Consolas"/>
              </a:rPr>
              <a:t>: 1.0</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err="1">
                <a:latin typeface="Consolas"/>
                <a:ea typeface="Consolas"/>
                <a:cs typeface="Consolas"/>
                <a:sym typeface="Consolas"/>
              </a:rPr>
              <a:t>c</a:t>
            </a:r>
            <a:r>
              <a:rPr lang="en-US" sz="1900" b="1" err="1">
                <a:solidFill>
                  <a:srgbClr val="000000"/>
                </a:solidFill>
                <a:latin typeface="Consolas"/>
                <a:ea typeface="Consolas"/>
                <a:cs typeface="Consolas"/>
                <a:sym typeface="Consolas"/>
              </a:rPr>
              <a:t>e</a:t>
            </a:r>
            <a:r>
              <a:rPr lang="en-US" sz="1900" b="1">
                <a:solidFill>
                  <a:srgbClr val="000000"/>
                </a:solidFill>
                <a:latin typeface="Consolas"/>
                <a:ea typeface="Consolas"/>
                <a:cs typeface="Consolas"/>
                <a:sym typeface="Consolas"/>
              </a:rPr>
              <a:t>-</a:t>
            </a:r>
            <a:r>
              <a:rPr lang="en-US" sz="1900" b="1">
                <a:latin typeface="Consolas"/>
                <a:ea typeface="Consolas"/>
                <a:cs typeface="Consolas"/>
                <a:sym typeface="Consolas"/>
              </a:rPr>
              <a:t>t</a:t>
            </a:r>
            <a:r>
              <a:rPr lang="en-US" sz="1900" b="1">
                <a:solidFill>
                  <a:srgbClr val="000000"/>
                </a:solidFill>
                <a:latin typeface="Consolas"/>
                <a:ea typeface="Consolas"/>
                <a:cs typeface="Consolas"/>
                <a:sym typeface="Consolas"/>
              </a:rPr>
              <a:t>ype: </a:t>
            </a:r>
            <a:r>
              <a:rPr lang="en-US" sz="1900" b="1" err="1">
                <a:solidFill>
                  <a:srgbClr val="000000"/>
                </a:solidFill>
                <a:latin typeface="Consolas"/>
                <a:ea typeface="Consolas"/>
                <a:cs typeface="Consolas"/>
                <a:sym typeface="Consolas"/>
              </a:rPr>
              <a:t>com.b</a:t>
            </a:r>
            <a:r>
              <a:rPr lang="en-US" sz="1900" b="1" err="1">
                <a:latin typeface="Consolas"/>
                <a:ea typeface="Consolas"/>
                <a:cs typeface="Consolas"/>
                <a:sym typeface="Consolas"/>
              </a:rPr>
              <a:t>igco.</a:t>
            </a:r>
            <a:r>
              <a:rPr lang="en-US" sz="1900" b="1" err="1">
                <a:solidFill>
                  <a:srgbClr val="000000"/>
                </a:solidFill>
                <a:latin typeface="Consolas"/>
                <a:ea typeface="Consolas"/>
                <a:cs typeface="Consolas"/>
                <a:sym typeface="Consolas"/>
              </a:rPr>
              <a:t>newItem</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err="1">
                <a:latin typeface="Consolas"/>
                <a:ea typeface="Consolas"/>
                <a:cs typeface="Consolas"/>
                <a:sym typeface="Consolas"/>
              </a:rPr>
              <a:t>c</a:t>
            </a:r>
            <a:r>
              <a:rPr lang="en-US" sz="1900" b="1" err="1">
                <a:solidFill>
                  <a:srgbClr val="000000"/>
                </a:solidFill>
                <a:latin typeface="Consolas"/>
                <a:ea typeface="Consolas"/>
                <a:cs typeface="Consolas"/>
                <a:sym typeface="Consolas"/>
              </a:rPr>
              <a:t>e</a:t>
            </a:r>
            <a:r>
              <a:rPr lang="en-US" sz="1900" b="1">
                <a:solidFill>
                  <a:srgbClr val="000000"/>
                </a:solidFill>
                <a:latin typeface="Consolas"/>
                <a:ea typeface="Consolas"/>
                <a:cs typeface="Consolas"/>
                <a:sym typeface="Consolas"/>
              </a:rPr>
              <a:t>-</a:t>
            </a:r>
            <a:r>
              <a:rPr lang="en-US" sz="1900" b="1">
                <a:latin typeface="Consolas"/>
                <a:ea typeface="Consolas"/>
                <a:cs typeface="Consolas"/>
                <a:sym typeface="Consolas"/>
              </a:rPr>
              <a:t>s</a:t>
            </a:r>
            <a:r>
              <a:rPr lang="en-US" sz="1900" b="1">
                <a:solidFill>
                  <a:srgbClr val="000000"/>
                </a:solidFill>
                <a:latin typeface="Consolas"/>
                <a:ea typeface="Consolas"/>
                <a:cs typeface="Consolas"/>
                <a:sym typeface="Consolas"/>
              </a:rPr>
              <a:t>ource: http://bigco.com/repo</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r>
              <a:rPr lang="en-US" sz="1900" b="1" err="1">
                <a:latin typeface="Consolas"/>
                <a:ea typeface="Consolas"/>
                <a:cs typeface="Consolas"/>
                <a:sym typeface="Consolas"/>
              </a:rPr>
              <a:t>c</a:t>
            </a:r>
            <a:r>
              <a:rPr lang="en-US" sz="1900" b="1" err="1">
                <a:solidFill>
                  <a:srgbClr val="000000"/>
                </a:solidFill>
                <a:latin typeface="Consolas"/>
                <a:ea typeface="Consolas"/>
                <a:cs typeface="Consolas"/>
                <a:sym typeface="Consolas"/>
              </a:rPr>
              <a:t>e</a:t>
            </a:r>
            <a:r>
              <a:rPr lang="en-US" sz="1900" b="1">
                <a:solidFill>
                  <a:srgbClr val="000000"/>
                </a:solidFill>
                <a:latin typeface="Consolas"/>
                <a:ea typeface="Consolas"/>
                <a:cs typeface="Consolas"/>
                <a:sym typeface="Consolas"/>
              </a:rPr>
              <a:t>-</a:t>
            </a:r>
            <a:r>
              <a:rPr lang="en-US" sz="1900" b="1">
                <a:latin typeface="Consolas"/>
                <a:ea typeface="Consolas"/>
                <a:cs typeface="Consolas"/>
                <a:sym typeface="Consolas"/>
              </a:rPr>
              <a:t>i</a:t>
            </a:r>
            <a:r>
              <a:rPr lang="en-US" sz="1900" b="1">
                <a:solidFill>
                  <a:srgbClr val="000000"/>
                </a:solidFill>
                <a:latin typeface="Consolas"/>
                <a:ea typeface="Consolas"/>
                <a:cs typeface="Consolas"/>
                <a:sym typeface="Consolas"/>
              </a:rPr>
              <a:t>d: 610b6dd4-c85d-417b-b58f-3771e532</a:t>
            </a:r>
            <a:endParaRPr sz="1900" b="1">
              <a:solidFill>
                <a:srgbClr val="000000"/>
              </a:solidFill>
              <a:latin typeface="Consolas"/>
              <a:ea typeface="Consolas"/>
              <a:cs typeface="Consolas"/>
              <a:sym typeface="Consolas"/>
            </a:endParaRPr>
          </a:p>
          <a:p>
            <a:pPr marL="0" lvl="0" indent="0" algn="l" rtl="0">
              <a:spcBef>
                <a:spcPts val="0"/>
              </a:spcBef>
              <a:spcAft>
                <a:spcPts val="0"/>
              </a:spcAft>
              <a:buNone/>
            </a:pPr>
            <a:endParaRPr sz="1900" b="1">
              <a:latin typeface="Consolas"/>
              <a:ea typeface="Consolas"/>
              <a:cs typeface="Consolas"/>
              <a:sym typeface="Consolas"/>
            </a:endParaRPr>
          </a:p>
        </p:txBody>
      </p:sp>
    </p:spTree>
    <p:custDataLst>
      <p:tags r:id="rId1"/>
    </p:custDataLst>
    <p:extLst>
      <p:ext uri="{BB962C8B-B14F-4D97-AF65-F5344CB8AC3E}">
        <p14:creationId xmlns:p14="http://schemas.microsoft.com/office/powerpoint/2010/main" val="338651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EC63D731-D033-485C-9857-FCAAFF8CDEBA}"/>
              </a:ext>
            </a:extLst>
          </p:cNvPr>
          <p:cNvSpPr>
            <a:spLocks noGrp="1"/>
          </p:cNvSpPr>
          <p:nvPr>
            <p:ph type="title"/>
          </p:nvPr>
        </p:nvSpPr>
        <p:spPr/>
        <p:txBody>
          <a:bodyPr/>
          <a:lstStyle/>
          <a:p>
            <a:r>
              <a:rPr lang="en-US"/>
              <a:t>Transport Bindings</a:t>
            </a:r>
          </a:p>
        </p:txBody>
      </p:sp>
      <p:sp>
        <p:nvSpPr>
          <p:cNvPr id="12" name="Inhaltsplatzhalter 11">
            <a:extLst>
              <a:ext uri="{FF2B5EF4-FFF2-40B4-BE49-F238E27FC236}">
                <a16:creationId xmlns:a16="http://schemas.microsoft.com/office/drawing/2014/main" id="{4A599708-87C5-4454-83BC-6475F20F14FE}"/>
              </a:ext>
            </a:extLst>
          </p:cNvPr>
          <p:cNvSpPr>
            <a:spLocks noGrp="1"/>
          </p:cNvSpPr>
          <p:nvPr>
            <p:ph idx="1"/>
          </p:nvPr>
        </p:nvSpPr>
        <p:spPr>
          <a:xfrm>
            <a:off x="457200" y="1169579"/>
            <a:ext cx="11277600" cy="5503837"/>
          </a:xfrm>
        </p:spPr>
        <p:txBody>
          <a:bodyPr>
            <a:normAutofit lnSpcReduction="10000"/>
          </a:bodyPr>
          <a:lstStyle/>
          <a:p>
            <a:r>
              <a:rPr lang="en-US" sz="1800"/>
              <a:t>HTTP 1.1, HTTP/2, HTTP/3:</a:t>
            </a:r>
          </a:p>
          <a:p>
            <a:pPr lvl="1"/>
            <a:r>
              <a:rPr lang="en-US" sz="1400"/>
              <a:t>Binds to the HTTP message</a:t>
            </a:r>
          </a:p>
          <a:p>
            <a:pPr lvl="1"/>
            <a:r>
              <a:rPr lang="en-US" sz="1400"/>
              <a:t>Binary and structured modes</a:t>
            </a:r>
          </a:p>
          <a:p>
            <a:r>
              <a:rPr lang="en-US" sz="1800"/>
              <a:t>AMQP:</a:t>
            </a:r>
          </a:p>
          <a:p>
            <a:pPr lvl="1"/>
            <a:r>
              <a:rPr lang="en-US" sz="1400"/>
              <a:t>Binds event to the AMQP message </a:t>
            </a:r>
          </a:p>
          <a:p>
            <a:pPr lvl="1"/>
            <a:r>
              <a:rPr lang="en-US" sz="1400"/>
              <a:t>Binary and structured modes</a:t>
            </a:r>
          </a:p>
          <a:p>
            <a:r>
              <a:rPr lang="en-US" sz="1800"/>
              <a:t>MQTT:</a:t>
            </a:r>
          </a:p>
          <a:p>
            <a:pPr lvl="1"/>
            <a:r>
              <a:rPr lang="en-US" sz="1400"/>
              <a:t>Binds event to MQTT PUBLISH frame. </a:t>
            </a:r>
          </a:p>
          <a:p>
            <a:pPr lvl="1"/>
            <a:r>
              <a:rPr lang="en-US" sz="1400"/>
              <a:t>Binary and Structured for MQTT v5</a:t>
            </a:r>
          </a:p>
          <a:p>
            <a:pPr lvl="1"/>
            <a:r>
              <a:rPr lang="en-US" sz="1400"/>
              <a:t>Structured mode only for MQTT v3.1.1</a:t>
            </a:r>
          </a:p>
          <a:p>
            <a:r>
              <a:rPr lang="en-US" sz="1800"/>
              <a:t>NATS:</a:t>
            </a:r>
          </a:p>
          <a:p>
            <a:pPr lvl="1"/>
            <a:r>
              <a:rPr lang="en-US" sz="1400"/>
              <a:t>Binds event to the NATS message. </a:t>
            </a:r>
          </a:p>
          <a:p>
            <a:pPr lvl="1"/>
            <a:r>
              <a:rPr lang="en-US" sz="1400"/>
              <a:t>Structured mode only</a:t>
            </a:r>
          </a:p>
          <a:p>
            <a:r>
              <a:rPr lang="en-US" sz="1800"/>
              <a:t>Apache Kafka:</a:t>
            </a:r>
            <a:endParaRPr lang="de-DE" sz="1800"/>
          </a:p>
          <a:p>
            <a:pPr lvl="1"/>
            <a:r>
              <a:rPr lang="de-DE" sz="1400"/>
              <a:t>Binds to the Kafka </a:t>
            </a:r>
            <a:r>
              <a:rPr lang="de-DE" sz="1400" err="1"/>
              <a:t>message</a:t>
            </a:r>
            <a:endParaRPr lang="de-DE" sz="1400"/>
          </a:p>
          <a:p>
            <a:pPr lvl="1"/>
            <a:r>
              <a:rPr lang="de-DE" sz="1400"/>
              <a:t>Structured and </a:t>
            </a:r>
            <a:r>
              <a:rPr lang="de-DE" sz="1400" err="1"/>
              <a:t>binary</a:t>
            </a:r>
            <a:r>
              <a:rPr lang="de-DE" sz="1400"/>
              <a:t> </a:t>
            </a:r>
            <a:r>
              <a:rPr lang="de-DE" sz="1400" err="1"/>
              <a:t>mode</a:t>
            </a:r>
            <a:endParaRPr lang="de-DE" sz="1400"/>
          </a:p>
        </p:txBody>
      </p:sp>
      <p:sp>
        <p:nvSpPr>
          <p:cNvPr id="4" name="Sprechblase: rechteckig 3">
            <a:extLst>
              <a:ext uri="{FF2B5EF4-FFF2-40B4-BE49-F238E27FC236}">
                <a16:creationId xmlns:a16="http://schemas.microsoft.com/office/drawing/2014/main" id="{37177B38-4332-1745-9515-CB38EFD9C2E1}"/>
              </a:ext>
            </a:extLst>
          </p:cNvPr>
          <p:cNvSpPr/>
          <p:nvPr/>
        </p:nvSpPr>
        <p:spPr>
          <a:xfrm>
            <a:off x="6182860" y="1743519"/>
            <a:ext cx="5353741" cy="1487676"/>
          </a:xfrm>
          <a:prstGeom prst="wedgeRectCallout">
            <a:avLst>
              <a:gd name="adj1" fmla="val -84337"/>
              <a:gd name="adj2" fmla="val -15643"/>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a:t>Protocol </a:t>
            </a:r>
            <a:r>
              <a:rPr lang="de-DE" err="1"/>
              <a:t>bindings</a:t>
            </a:r>
            <a:r>
              <a:rPr lang="de-DE"/>
              <a:t> </a:t>
            </a:r>
            <a:r>
              <a:rPr lang="de-DE" err="1"/>
              <a:t>directly</a:t>
            </a:r>
            <a:r>
              <a:rPr lang="de-DE"/>
              <a:t> </a:t>
            </a:r>
            <a:r>
              <a:rPr lang="de-DE" err="1"/>
              <a:t>map</a:t>
            </a:r>
            <a:r>
              <a:rPr lang="de-DE"/>
              <a:t> </a:t>
            </a:r>
            <a:r>
              <a:rPr lang="de-DE" err="1"/>
              <a:t>onto</a:t>
            </a:r>
            <a:r>
              <a:rPr lang="de-DE"/>
              <a:t> </a:t>
            </a:r>
            <a:r>
              <a:rPr lang="de-DE" err="1"/>
              <a:t>the</a:t>
            </a:r>
            <a:r>
              <a:rPr lang="de-DE"/>
              <a:t> </a:t>
            </a:r>
            <a:r>
              <a:rPr lang="de-DE" err="1"/>
              <a:t>protocol‘s</a:t>
            </a:r>
            <a:r>
              <a:rPr lang="de-DE"/>
              <a:t> </a:t>
            </a:r>
            <a:r>
              <a:rPr lang="de-DE" err="1"/>
              <a:t>message</a:t>
            </a:r>
            <a:r>
              <a:rPr lang="de-DE"/>
              <a:t> </a:t>
            </a:r>
            <a:r>
              <a:rPr lang="de-DE" err="1"/>
              <a:t>structure</a:t>
            </a:r>
            <a:r>
              <a:rPr lang="de-DE"/>
              <a:t> and </a:t>
            </a:r>
            <a:r>
              <a:rPr lang="de-DE" err="1"/>
              <a:t>using</a:t>
            </a:r>
            <a:r>
              <a:rPr lang="de-DE"/>
              <a:t> </a:t>
            </a:r>
            <a:r>
              <a:rPr lang="de-DE" err="1"/>
              <a:t>protocol</a:t>
            </a:r>
            <a:r>
              <a:rPr lang="de-DE"/>
              <a:t> </a:t>
            </a:r>
            <a:r>
              <a:rPr lang="de-DE" err="1"/>
              <a:t>semantics</a:t>
            </a:r>
            <a:r>
              <a:rPr lang="de-DE"/>
              <a:t>. </a:t>
            </a:r>
            <a:r>
              <a:rPr lang="de-DE" err="1"/>
              <a:t>Accepts</a:t>
            </a:r>
            <a:r>
              <a:rPr lang="de-DE"/>
              <a:t> </a:t>
            </a:r>
            <a:r>
              <a:rPr lang="de-DE" err="1"/>
              <a:t>that</a:t>
            </a:r>
            <a:r>
              <a:rPr lang="de-DE"/>
              <a:t> </a:t>
            </a:r>
            <a:r>
              <a:rPr lang="de-DE" err="1"/>
              <a:t>protocols</a:t>
            </a:r>
            <a:r>
              <a:rPr lang="de-DE"/>
              <a:t> </a:t>
            </a:r>
            <a:r>
              <a:rPr lang="de-DE" err="1"/>
              <a:t>are</a:t>
            </a:r>
            <a:r>
              <a:rPr lang="de-DE"/>
              <a:t> different.</a:t>
            </a:r>
          </a:p>
        </p:txBody>
      </p:sp>
      <p:sp>
        <p:nvSpPr>
          <p:cNvPr id="5" name="Sprechblase: rechteckig 4">
            <a:extLst>
              <a:ext uri="{FF2B5EF4-FFF2-40B4-BE49-F238E27FC236}">
                <a16:creationId xmlns:a16="http://schemas.microsoft.com/office/drawing/2014/main" id="{066B9958-7501-0743-92AB-15F4FDC00A4C}"/>
              </a:ext>
            </a:extLst>
          </p:cNvPr>
          <p:cNvSpPr/>
          <p:nvPr/>
        </p:nvSpPr>
        <p:spPr>
          <a:xfrm>
            <a:off x="6231028" y="3429000"/>
            <a:ext cx="5353741" cy="2280078"/>
          </a:xfrm>
          <a:prstGeom prst="wedgeRectCallout">
            <a:avLst>
              <a:gd name="adj1" fmla="val -76461"/>
              <a:gd name="adj2" fmla="val -4937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a:t>Binary </a:t>
            </a:r>
            <a:r>
              <a:rPr lang="de-DE" err="1"/>
              <a:t>mode</a:t>
            </a:r>
            <a:r>
              <a:rPr lang="de-DE"/>
              <a:t>: Event </a:t>
            </a:r>
            <a:r>
              <a:rPr lang="de-DE" err="1"/>
              <a:t>metadata</a:t>
            </a:r>
            <a:r>
              <a:rPr lang="de-DE"/>
              <a:t> </a:t>
            </a:r>
            <a:r>
              <a:rPr lang="de-DE" err="1"/>
              <a:t>projected</a:t>
            </a:r>
            <a:r>
              <a:rPr lang="de-DE"/>
              <a:t> </a:t>
            </a:r>
            <a:r>
              <a:rPr lang="de-DE" err="1"/>
              <a:t>onto</a:t>
            </a:r>
            <a:r>
              <a:rPr lang="de-DE"/>
              <a:t> </a:t>
            </a:r>
            <a:r>
              <a:rPr lang="de-DE" err="1"/>
              <a:t>the</a:t>
            </a:r>
            <a:r>
              <a:rPr lang="de-DE"/>
              <a:t> </a:t>
            </a:r>
            <a:r>
              <a:rPr lang="de-DE" err="1"/>
              <a:t>protocol</a:t>
            </a:r>
            <a:r>
              <a:rPr lang="de-DE"/>
              <a:t> </a:t>
            </a:r>
            <a:r>
              <a:rPr lang="de-DE" err="1"/>
              <a:t>message</a:t>
            </a:r>
            <a:r>
              <a:rPr lang="de-DE"/>
              <a:t> </a:t>
            </a:r>
            <a:r>
              <a:rPr lang="de-DE" err="1"/>
              <a:t>metadata</a:t>
            </a:r>
            <a:r>
              <a:rPr lang="de-DE"/>
              <a:t>, </a:t>
            </a:r>
            <a:r>
              <a:rPr lang="de-DE" err="1"/>
              <a:t>event</a:t>
            </a:r>
            <a:r>
              <a:rPr lang="de-DE"/>
              <a:t> </a:t>
            </a:r>
            <a:r>
              <a:rPr lang="de-DE" err="1"/>
              <a:t>data</a:t>
            </a:r>
            <a:r>
              <a:rPr lang="de-DE"/>
              <a:t> </a:t>
            </a:r>
            <a:r>
              <a:rPr lang="de-DE" err="1"/>
              <a:t>onto</a:t>
            </a:r>
            <a:r>
              <a:rPr lang="de-DE"/>
              <a:t> </a:t>
            </a:r>
            <a:r>
              <a:rPr lang="de-DE" err="1"/>
              <a:t>the</a:t>
            </a:r>
            <a:r>
              <a:rPr lang="de-DE"/>
              <a:t> </a:t>
            </a:r>
            <a:r>
              <a:rPr lang="de-DE" err="1"/>
              <a:t>protocol</a:t>
            </a:r>
            <a:r>
              <a:rPr lang="de-DE"/>
              <a:t> </a:t>
            </a:r>
            <a:r>
              <a:rPr lang="de-DE" err="1"/>
              <a:t>message</a:t>
            </a:r>
            <a:r>
              <a:rPr lang="de-DE"/>
              <a:t> </a:t>
            </a:r>
            <a:r>
              <a:rPr lang="de-DE" err="1"/>
              <a:t>payload</a:t>
            </a:r>
            <a:endParaRPr lang="de-DE"/>
          </a:p>
          <a:p>
            <a:pPr algn="ctr"/>
            <a:endParaRPr lang="de-DE"/>
          </a:p>
          <a:p>
            <a:pPr algn="ctr"/>
            <a:r>
              <a:rPr lang="de-DE"/>
              <a:t>Structured </a:t>
            </a:r>
            <a:r>
              <a:rPr lang="de-DE" err="1"/>
              <a:t>mode</a:t>
            </a:r>
            <a:r>
              <a:rPr lang="de-DE"/>
              <a:t>: Event </a:t>
            </a:r>
            <a:r>
              <a:rPr lang="de-DE" err="1"/>
              <a:t>is</a:t>
            </a:r>
            <a:r>
              <a:rPr lang="de-DE"/>
              <a:t> </a:t>
            </a:r>
            <a:r>
              <a:rPr lang="de-DE" err="1"/>
              <a:t>self-contained</a:t>
            </a:r>
            <a:r>
              <a:rPr lang="de-DE"/>
              <a:t> </a:t>
            </a:r>
            <a:r>
              <a:rPr lang="de-DE" err="1"/>
              <a:t>as</a:t>
            </a:r>
            <a:r>
              <a:rPr lang="de-DE"/>
              <a:t> an </a:t>
            </a:r>
            <a:r>
              <a:rPr lang="de-DE" err="1"/>
              <a:t>encoded</a:t>
            </a:r>
            <a:r>
              <a:rPr lang="de-DE"/>
              <a:t> </a:t>
            </a:r>
            <a:r>
              <a:rPr lang="de-DE" err="1"/>
              <a:t>byte</a:t>
            </a:r>
            <a:r>
              <a:rPr lang="de-DE"/>
              <a:t> stream, </a:t>
            </a:r>
            <a:r>
              <a:rPr lang="de-DE" err="1"/>
              <a:t>metadata</a:t>
            </a:r>
            <a:r>
              <a:rPr lang="de-DE"/>
              <a:t> </a:t>
            </a:r>
            <a:r>
              <a:rPr lang="de-DE" err="1"/>
              <a:t>may</a:t>
            </a:r>
            <a:r>
              <a:rPr lang="de-DE"/>
              <a:t> </a:t>
            </a:r>
            <a:r>
              <a:rPr lang="de-DE" err="1"/>
              <a:t>be</a:t>
            </a:r>
            <a:r>
              <a:rPr lang="de-DE"/>
              <a:t> </a:t>
            </a:r>
            <a:r>
              <a:rPr lang="de-DE" err="1"/>
              <a:t>promoted</a:t>
            </a:r>
            <a:r>
              <a:rPr lang="de-DE"/>
              <a:t> (</a:t>
            </a:r>
            <a:r>
              <a:rPr lang="de-DE" err="1"/>
              <a:t>duplicated</a:t>
            </a:r>
            <a:r>
              <a:rPr lang="de-DE"/>
              <a:t>) </a:t>
            </a:r>
            <a:r>
              <a:rPr lang="de-DE" err="1"/>
              <a:t>into</a:t>
            </a:r>
            <a:r>
              <a:rPr lang="de-DE"/>
              <a:t> </a:t>
            </a:r>
            <a:r>
              <a:rPr lang="de-DE" err="1"/>
              <a:t>protocol</a:t>
            </a:r>
            <a:r>
              <a:rPr lang="de-DE"/>
              <a:t> </a:t>
            </a:r>
            <a:r>
              <a:rPr lang="de-DE" err="1"/>
              <a:t>message</a:t>
            </a:r>
            <a:r>
              <a:rPr lang="de-DE"/>
              <a:t> </a:t>
            </a:r>
            <a:r>
              <a:rPr lang="de-DE" err="1"/>
              <a:t>metadata</a:t>
            </a:r>
            <a:r>
              <a:rPr lang="de-DE"/>
              <a:t>. </a:t>
            </a:r>
          </a:p>
        </p:txBody>
      </p:sp>
    </p:spTree>
    <p:extLst>
      <p:ext uri="{BB962C8B-B14F-4D97-AF65-F5344CB8AC3E}">
        <p14:creationId xmlns:p14="http://schemas.microsoft.com/office/powerpoint/2010/main" val="2502100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1391-F5B5-BA60-D908-B1EE4DA0F962}"/>
              </a:ext>
            </a:extLst>
          </p:cNvPr>
          <p:cNvSpPr>
            <a:spLocks noGrp="1"/>
          </p:cNvSpPr>
          <p:nvPr>
            <p:ph type="title"/>
          </p:nvPr>
        </p:nvSpPr>
        <p:spPr/>
        <p:txBody>
          <a:bodyPr/>
          <a:lstStyle/>
          <a:p>
            <a:r>
              <a:rPr lang="de-DE"/>
              <a:t>Cloud Events Futures</a:t>
            </a:r>
            <a:endParaRPr lang="en-US"/>
          </a:p>
        </p:txBody>
      </p:sp>
      <p:sp>
        <p:nvSpPr>
          <p:cNvPr id="4" name="Text Placeholder 3">
            <a:extLst>
              <a:ext uri="{FF2B5EF4-FFF2-40B4-BE49-F238E27FC236}">
                <a16:creationId xmlns:a16="http://schemas.microsoft.com/office/drawing/2014/main" id="{5244CF81-C1E2-91AC-0ADA-F388F73201B7}"/>
              </a:ext>
            </a:extLst>
          </p:cNvPr>
          <p:cNvSpPr>
            <a:spLocks noGrp="1"/>
          </p:cNvSpPr>
          <p:nvPr>
            <p:ph type="body" idx="7"/>
          </p:nvPr>
        </p:nvSpPr>
        <p:spPr/>
        <p:txBody>
          <a:bodyPr/>
          <a:lstStyle/>
          <a:p>
            <a:r>
              <a:rPr lang="de-DE"/>
              <a:t>Discovery, Catalog, </a:t>
            </a:r>
            <a:r>
              <a:rPr lang="de-DE" err="1"/>
              <a:t>Subscriptions</a:t>
            </a:r>
            <a:endParaRPr lang="en-US"/>
          </a:p>
        </p:txBody>
      </p:sp>
    </p:spTree>
    <p:extLst>
      <p:ext uri="{BB962C8B-B14F-4D97-AF65-F5344CB8AC3E}">
        <p14:creationId xmlns:p14="http://schemas.microsoft.com/office/powerpoint/2010/main" val="4128659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01B714DD-AA38-406A-AEBA-342CECF516E7}"/>
              </a:ext>
            </a:extLst>
          </p:cNvPr>
          <p:cNvSpPr txBox="1"/>
          <p:nvPr/>
        </p:nvSpPr>
        <p:spPr>
          <a:xfrm>
            <a:off x="3486750" y="1990159"/>
            <a:ext cx="1525523" cy="369332"/>
          </a:xfrm>
          <a:prstGeom prst="rect">
            <a:avLst/>
          </a:prstGeom>
          <a:noFill/>
        </p:spPr>
        <p:txBody>
          <a:bodyPr wrap="square" rtlCol="0">
            <a:spAutoFit/>
          </a:bodyPr>
          <a:lstStyle/>
          <a:p>
            <a:pPr algn="ctr"/>
            <a:r>
              <a:rPr lang="en-US" b="1"/>
              <a:t>Event Hubs</a:t>
            </a:r>
            <a:endParaRPr lang="de-DE" b="1"/>
          </a:p>
        </p:txBody>
      </p:sp>
      <p:sp>
        <p:nvSpPr>
          <p:cNvPr id="6" name="Textfeld 5">
            <a:extLst>
              <a:ext uri="{FF2B5EF4-FFF2-40B4-BE49-F238E27FC236}">
                <a16:creationId xmlns:a16="http://schemas.microsoft.com/office/drawing/2014/main" id="{4A147853-5D37-4F22-8825-50BF11B06EDF}"/>
              </a:ext>
            </a:extLst>
          </p:cNvPr>
          <p:cNvSpPr txBox="1"/>
          <p:nvPr/>
        </p:nvSpPr>
        <p:spPr>
          <a:xfrm>
            <a:off x="3564466" y="2556272"/>
            <a:ext cx="1464549" cy="923330"/>
          </a:xfrm>
          <a:prstGeom prst="rect">
            <a:avLst/>
          </a:prstGeom>
          <a:noFill/>
        </p:spPr>
        <p:txBody>
          <a:bodyPr wrap="square" rtlCol="0">
            <a:spAutoFit/>
          </a:bodyPr>
          <a:lstStyle/>
          <a:p>
            <a:pPr algn="ctr"/>
            <a:r>
              <a:rPr lang="en-US"/>
              <a:t>Telemetry stream ingestion</a:t>
            </a:r>
            <a:endParaRPr lang="de-DE"/>
          </a:p>
        </p:txBody>
      </p:sp>
      <p:sp>
        <p:nvSpPr>
          <p:cNvPr id="10" name="Textfeld 9">
            <a:extLst>
              <a:ext uri="{FF2B5EF4-FFF2-40B4-BE49-F238E27FC236}">
                <a16:creationId xmlns:a16="http://schemas.microsoft.com/office/drawing/2014/main" id="{9C6C7ADB-1616-4ED8-A87F-D6401B5A2506}"/>
              </a:ext>
            </a:extLst>
          </p:cNvPr>
          <p:cNvSpPr txBox="1"/>
          <p:nvPr/>
        </p:nvSpPr>
        <p:spPr>
          <a:xfrm>
            <a:off x="1824332" y="1882438"/>
            <a:ext cx="1525523" cy="584775"/>
          </a:xfrm>
          <a:prstGeom prst="rect">
            <a:avLst/>
          </a:prstGeom>
          <a:noFill/>
        </p:spPr>
        <p:txBody>
          <a:bodyPr wrap="square" rtlCol="0">
            <a:spAutoFit/>
          </a:bodyPr>
          <a:lstStyle/>
          <a:p>
            <a:pPr algn="ctr"/>
            <a:r>
              <a:rPr lang="en-US" sz="1600" b="1"/>
              <a:t>Service Bus &amp; Azure Queues</a:t>
            </a:r>
            <a:endParaRPr lang="de-DE" sz="1600" b="1"/>
          </a:p>
        </p:txBody>
      </p:sp>
      <p:sp>
        <p:nvSpPr>
          <p:cNvPr id="11" name="Textfeld 10">
            <a:extLst>
              <a:ext uri="{FF2B5EF4-FFF2-40B4-BE49-F238E27FC236}">
                <a16:creationId xmlns:a16="http://schemas.microsoft.com/office/drawing/2014/main" id="{B2FA8C82-A5B6-4D59-B8BB-FB7161187082}"/>
              </a:ext>
            </a:extLst>
          </p:cNvPr>
          <p:cNvSpPr txBox="1"/>
          <p:nvPr/>
        </p:nvSpPr>
        <p:spPr>
          <a:xfrm>
            <a:off x="1910423" y="2556272"/>
            <a:ext cx="1464549" cy="646331"/>
          </a:xfrm>
          <a:prstGeom prst="rect">
            <a:avLst/>
          </a:prstGeom>
          <a:noFill/>
        </p:spPr>
        <p:txBody>
          <a:bodyPr wrap="square" rtlCol="0">
            <a:spAutoFit/>
          </a:bodyPr>
          <a:lstStyle/>
          <a:p>
            <a:pPr algn="ctr"/>
            <a:r>
              <a:rPr lang="en-US"/>
              <a:t>Cloud messaging</a:t>
            </a:r>
            <a:endParaRPr lang="de-DE"/>
          </a:p>
        </p:txBody>
      </p:sp>
      <p:sp>
        <p:nvSpPr>
          <p:cNvPr id="14" name="Textfeld 13">
            <a:extLst>
              <a:ext uri="{FF2B5EF4-FFF2-40B4-BE49-F238E27FC236}">
                <a16:creationId xmlns:a16="http://schemas.microsoft.com/office/drawing/2014/main" id="{925A1ED8-1550-4785-9388-85256241B38B}"/>
              </a:ext>
            </a:extLst>
          </p:cNvPr>
          <p:cNvSpPr txBox="1"/>
          <p:nvPr/>
        </p:nvSpPr>
        <p:spPr>
          <a:xfrm>
            <a:off x="5240616" y="1990159"/>
            <a:ext cx="1386839" cy="369332"/>
          </a:xfrm>
          <a:prstGeom prst="rect">
            <a:avLst/>
          </a:prstGeom>
          <a:noFill/>
        </p:spPr>
        <p:txBody>
          <a:bodyPr wrap="square" rtlCol="0">
            <a:spAutoFit/>
          </a:bodyPr>
          <a:lstStyle/>
          <a:p>
            <a:pPr algn="ctr"/>
            <a:r>
              <a:rPr lang="en-US" b="1"/>
              <a:t>Event Grid</a:t>
            </a:r>
            <a:endParaRPr lang="de-DE" b="1"/>
          </a:p>
        </p:txBody>
      </p:sp>
      <p:sp>
        <p:nvSpPr>
          <p:cNvPr id="15" name="Textfeld 14">
            <a:extLst>
              <a:ext uri="{FF2B5EF4-FFF2-40B4-BE49-F238E27FC236}">
                <a16:creationId xmlns:a16="http://schemas.microsoft.com/office/drawing/2014/main" id="{64417AD3-D8BE-4490-99E8-A7902B2C5094}"/>
              </a:ext>
            </a:extLst>
          </p:cNvPr>
          <p:cNvSpPr txBox="1"/>
          <p:nvPr/>
        </p:nvSpPr>
        <p:spPr>
          <a:xfrm>
            <a:off x="5218509" y="2556272"/>
            <a:ext cx="1464549" cy="646331"/>
          </a:xfrm>
          <a:prstGeom prst="rect">
            <a:avLst/>
          </a:prstGeom>
          <a:noFill/>
        </p:spPr>
        <p:txBody>
          <a:bodyPr wrap="square" rtlCol="0">
            <a:spAutoFit/>
          </a:bodyPr>
          <a:lstStyle/>
          <a:p>
            <a:pPr algn="ctr"/>
            <a:r>
              <a:rPr lang="en-US"/>
              <a:t>Event distribution</a:t>
            </a:r>
            <a:endParaRPr lang="de-DE"/>
          </a:p>
        </p:txBody>
      </p:sp>
      <p:sp>
        <p:nvSpPr>
          <p:cNvPr id="22" name="Textfeld 21">
            <a:extLst>
              <a:ext uri="{FF2B5EF4-FFF2-40B4-BE49-F238E27FC236}">
                <a16:creationId xmlns:a16="http://schemas.microsoft.com/office/drawing/2014/main" id="{BDC97C3F-41B3-4B50-9FE5-2DA2FD1B82C4}"/>
              </a:ext>
            </a:extLst>
          </p:cNvPr>
          <p:cNvSpPr txBox="1"/>
          <p:nvPr/>
        </p:nvSpPr>
        <p:spPr>
          <a:xfrm>
            <a:off x="6900765" y="1990159"/>
            <a:ext cx="1386839" cy="369332"/>
          </a:xfrm>
          <a:prstGeom prst="rect">
            <a:avLst/>
          </a:prstGeom>
          <a:noFill/>
        </p:spPr>
        <p:txBody>
          <a:bodyPr wrap="square" rtlCol="0">
            <a:spAutoFit/>
          </a:bodyPr>
          <a:lstStyle/>
          <a:p>
            <a:pPr algn="ctr"/>
            <a:r>
              <a:rPr lang="en-US" b="1"/>
              <a:t>IoT Hub</a:t>
            </a:r>
            <a:endParaRPr lang="de-DE" b="1"/>
          </a:p>
        </p:txBody>
      </p:sp>
      <p:sp>
        <p:nvSpPr>
          <p:cNvPr id="23" name="Textfeld 22">
            <a:extLst>
              <a:ext uri="{FF2B5EF4-FFF2-40B4-BE49-F238E27FC236}">
                <a16:creationId xmlns:a16="http://schemas.microsoft.com/office/drawing/2014/main" id="{3F55CE3B-4580-493A-887A-3B169464C04B}"/>
              </a:ext>
            </a:extLst>
          </p:cNvPr>
          <p:cNvSpPr txBox="1"/>
          <p:nvPr/>
        </p:nvSpPr>
        <p:spPr>
          <a:xfrm>
            <a:off x="6799324" y="2556272"/>
            <a:ext cx="1611004" cy="923330"/>
          </a:xfrm>
          <a:prstGeom prst="rect">
            <a:avLst/>
          </a:prstGeom>
          <a:noFill/>
        </p:spPr>
        <p:txBody>
          <a:bodyPr wrap="square" rtlCol="0">
            <a:spAutoFit/>
          </a:bodyPr>
          <a:lstStyle/>
          <a:p>
            <a:pPr algn="ctr"/>
            <a:r>
              <a:rPr lang="en-US"/>
              <a:t>IoT messaging and manage-</a:t>
            </a:r>
            <a:r>
              <a:rPr lang="en-US" err="1"/>
              <a:t>ment</a:t>
            </a:r>
            <a:endParaRPr lang="de-DE"/>
          </a:p>
        </p:txBody>
      </p:sp>
      <p:sp>
        <p:nvSpPr>
          <p:cNvPr id="30" name="Textfeld 29">
            <a:extLst>
              <a:ext uri="{FF2B5EF4-FFF2-40B4-BE49-F238E27FC236}">
                <a16:creationId xmlns:a16="http://schemas.microsoft.com/office/drawing/2014/main" id="{3F185E41-C35F-4EA2-915E-F89B21ADD0DA}"/>
              </a:ext>
            </a:extLst>
          </p:cNvPr>
          <p:cNvSpPr txBox="1"/>
          <p:nvPr/>
        </p:nvSpPr>
        <p:spPr>
          <a:xfrm>
            <a:off x="8509848" y="1990159"/>
            <a:ext cx="1386839" cy="369332"/>
          </a:xfrm>
          <a:prstGeom prst="rect">
            <a:avLst/>
          </a:prstGeom>
          <a:noFill/>
        </p:spPr>
        <p:txBody>
          <a:bodyPr wrap="square" rtlCol="0">
            <a:spAutoFit/>
          </a:bodyPr>
          <a:lstStyle/>
          <a:p>
            <a:pPr algn="ctr"/>
            <a:r>
              <a:rPr lang="en-US" b="1"/>
              <a:t>Relay</a:t>
            </a:r>
            <a:endParaRPr lang="de-DE" b="1"/>
          </a:p>
        </p:txBody>
      </p:sp>
      <p:sp>
        <p:nvSpPr>
          <p:cNvPr id="31" name="Textfeld 30">
            <a:extLst>
              <a:ext uri="{FF2B5EF4-FFF2-40B4-BE49-F238E27FC236}">
                <a16:creationId xmlns:a16="http://schemas.microsoft.com/office/drawing/2014/main" id="{B88B19D9-5310-4990-948E-CAB0B977624A}"/>
              </a:ext>
            </a:extLst>
          </p:cNvPr>
          <p:cNvSpPr txBox="1"/>
          <p:nvPr/>
        </p:nvSpPr>
        <p:spPr>
          <a:xfrm>
            <a:off x="8540328" y="2556272"/>
            <a:ext cx="1464549" cy="923330"/>
          </a:xfrm>
          <a:prstGeom prst="rect">
            <a:avLst/>
          </a:prstGeom>
          <a:noFill/>
        </p:spPr>
        <p:txBody>
          <a:bodyPr wrap="square" rtlCol="0">
            <a:spAutoFit/>
          </a:bodyPr>
          <a:lstStyle/>
          <a:p>
            <a:pPr algn="ctr"/>
            <a:r>
              <a:rPr lang="en-US"/>
              <a:t>Discovery, Firewall/NAT Traversal</a:t>
            </a:r>
            <a:endParaRPr lang="de-DE"/>
          </a:p>
        </p:txBody>
      </p:sp>
      <p:pic>
        <p:nvPicPr>
          <p:cNvPr id="34" name="Grafik 33">
            <a:extLst>
              <a:ext uri="{FF2B5EF4-FFF2-40B4-BE49-F238E27FC236}">
                <a16:creationId xmlns:a16="http://schemas.microsoft.com/office/drawing/2014/main" id="{7B221D9B-BC30-42EF-853C-3F9C76A4F00D}"/>
              </a:ext>
            </a:extLst>
          </p:cNvPr>
          <p:cNvPicPr>
            <a:picLocks noChangeAspect="1"/>
          </p:cNvPicPr>
          <p:nvPr/>
        </p:nvPicPr>
        <p:blipFill>
          <a:blip r:embed="rId3"/>
          <a:stretch>
            <a:fillRect/>
          </a:stretch>
        </p:blipFill>
        <p:spPr>
          <a:xfrm>
            <a:off x="3502862" y="343344"/>
            <a:ext cx="1527385" cy="1485456"/>
          </a:xfrm>
          <a:prstGeom prst="rect">
            <a:avLst/>
          </a:prstGeom>
        </p:spPr>
      </p:pic>
      <p:pic>
        <p:nvPicPr>
          <p:cNvPr id="35" name="Grafik 34">
            <a:extLst>
              <a:ext uri="{FF2B5EF4-FFF2-40B4-BE49-F238E27FC236}">
                <a16:creationId xmlns:a16="http://schemas.microsoft.com/office/drawing/2014/main" id="{D5700814-C558-4FEC-A322-5A16BAA96CF9}"/>
              </a:ext>
            </a:extLst>
          </p:cNvPr>
          <p:cNvPicPr>
            <a:picLocks noChangeAspect="1"/>
          </p:cNvPicPr>
          <p:nvPr/>
        </p:nvPicPr>
        <p:blipFill>
          <a:blip r:embed="rId4"/>
          <a:stretch>
            <a:fillRect/>
          </a:stretch>
        </p:blipFill>
        <p:spPr>
          <a:xfrm>
            <a:off x="1900540" y="400994"/>
            <a:ext cx="1368760" cy="1308775"/>
          </a:xfrm>
          <a:prstGeom prst="rect">
            <a:avLst/>
          </a:prstGeom>
        </p:spPr>
      </p:pic>
      <p:pic>
        <p:nvPicPr>
          <p:cNvPr id="36" name="Grafik 35">
            <a:extLst>
              <a:ext uri="{FF2B5EF4-FFF2-40B4-BE49-F238E27FC236}">
                <a16:creationId xmlns:a16="http://schemas.microsoft.com/office/drawing/2014/main" id="{BD92DF4E-387C-4638-82EB-2BFBDAFE1445}"/>
              </a:ext>
            </a:extLst>
          </p:cNvPr>
          <p:cNvPicPr>
            <a:picLocks noChangeAspect="1"/>
          </p:cNvPicPr>
          <p:nvPr/>
        </p:nvPicPr>
        <p:blipFill>
          <a:blip r:embed="rId5"/>
          <a:stretch>
            <a:fillRect/>
          </a:stretch>
        </p:blipFill>
        <p:spPr>
          <a:xfrm>
            <a:off x="5232991" y="400994"/>
            <a:ext cx="1310141" cy="1315646"/>
          </a:xfrm>
          <a:prstGeom prst="rect">
            <a:avLst/>
          </a:prstGeom>
        </p:spPr>
      </p:pic>
      <p:pic>
        <p:nvPicPr>
          <p:cNvPr id="37" name="Grafik 36">
            <a:extLst>
              <a:ext uri="{FF2B5EF4-FFF2-40B4-BE49-F238E27FC236}">
                <a16:creationId xmlns:a16="http://schemas.microsoft.com/office/drawing/2014/main" id="{E94143BE-B75B-4517-A30B-9678E4A2E3FC}"/>
              </a:ext>
            </a:extLst>
          </p:cNvPr>
          <p:cNvPicPr>
            <a:picLocks noChangeAspect="1"/>
          </p:cNvPicPr>
          <p:nvPr/>
        </p:nvPicPr>
        <p:blipFill>
          <a:blip r:embed="rId6"/>
          <a:stretch>
            <a:fillRect/>
          </a:stretch>
        </p:blipFill>
        <p:spPr>
          <a:xfrm>
            <a:off x="6902915" y="453085"/>
            <a:ext cx="1345659" cy="1256690"/>
          </a:xfrm>
          <a:prstGeom prst="rect">
            <a:avLst/>
          </a:prstGeom>
        </p:spPr>
      </p:pic>
      <p:pic>
        <p:nvPicPr>
          <p:cNvPr id="38" name="Grafik 37">
            <a:extLst>
              <a:ext uri="{FF2B5EF4-FFF2-40B4-BE49-F238E27FC236}">
                <a16:creationId xmlns:a16="http://schemas.microsoft.com/office/drawing/2014/main" id="{64E8A21A-ABC2-4837-B65A-4C74D8734D9E}"/>
              </a:ext>
            </a:extLst>
          </p:cNvPr>
          <p:cNvPicPr>
            <a:picLocks noChangeAspect="1"/>
          </p:cNvPicPr>
          <p:nvPr/>
        </p:nvPicPr>
        <p:blipFill>
          <a:blip r:embed="rId7"/>
          <a:stretch>
            <a:fillRect/>
          </a:stretch>
        </p:blipFill>
        <p:spPr>
          <a:xfrm>
            <a:off x="8400354" y="343344"/>
            <a:ext cx="1432113" cy="1432113"/>
          </a:xfrm>
          <a:prstGeom prst="rect">
            <a:avLst/>
          </a:prstGeom>
        </p:spPr>
      </p:pic>
      <p:cxnSp>
        <p:nvCxnSpPr>
          <p:cNvPr id="51" name="Gerader Verbinder 50">
            <a:extLst>
              <a:ext uri="{FF2B5EF4-FFF2-40B4-BE49-F238E27FC236}">
                <a16:creationId xmlns:a16="http://schemas.microsoft.com/office/drawing/2014/main" id="{5C4EE4B3-6E42-4C6B-821A-71E23E3C0A33}"/>
              </a:ext>
            </a:extLst>
          </p:cNvPr>
          <p:cNvCxnSpPr>
            <a:cxnSpLocks/>
          </p:cNvCxnSpPr>
          <p:nvPr/>
        </p:nvCxnSpPr>
        <p:spPr>
          <a:xfrm>
            <a:off x="3450688" y="343344"/>
            <a:ext cx="40140" cy="364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Gerader Verbinder 51">
            <a:extLst>
              <a:ext uri="{FF2B5EF4-FFF2-40B4-BE49-F238E27FC236}">
                <a16:creationId xmlns:a16="http://schemas.microsoft.com/office/drawing/2014/main" id="{424B89B4-60E9-414A-8230-386ED6C3435A}"/>
              </a:ext>
            </a:extLst>
          </p:cNvPr>
          <p:cNvCxnSpPr>
            <a:cxnSpLocks/>
          </p:cNvCxnSpPr>
          <p:nvPr/>
        </p:nvCxnSpPr>
        <p:spPr>
          <a:xfrm>
            <a:off x="5112842" y="343344"/>
            <a:ext cx="40140" cy="364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Gerader Verbinder 52">
            <a:extLst>
              <a:ext uri="{FF2B5EF4-FFF2-40B4-BE49-F238E27FC236}">
                <a16:creationId xmlns:a16="http://schemas.microsoft.com/office/drawing/2014/main" id="{2296AFA9-799A-4FA5-AE61-A97A5C943990}"/>
              </a:ext>
            </a:extLst>
          </p:cNvPr>
          <p:cNvCxnSpPr>
            <a:cxnSpLocks/>
          </p:cNvCxnSpPr>
          <p:nvPr/>
        </p:nvCxnSpPr>
        <p:spPr>
          <a:xfrm>
            <a:off x="6774996" y="343344"/>
            <a:ext cx="40140" cy="36496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4" name="Gerader Verbinder 53">
            <a:extLst>
              <a:ext uri="{FF2B5EF4-FFF2-40B4-BE49-F238E27FC236}">
                <a16:creationId xmlns:a16="http://schemas.microsoft.com/office/drawing/2014/main" id="{CC850B2D-FE80-4C2C-91D8-BD0880ABDB6D}"/>
              </a:ext>
            </a:extLst>
          </p:cNvPr>
          <p:cNvCxnSpPr>
            <a:cxnSpLocks/>
          </p:cNvCxnSpPr>
          <p:nvPr/>
        </p:nvCxnSpPr>
        <p:spPr>
          <a:xfrm>
            <a:off x="8437150" y="343344"/>
            <a:ext cx="40140" cy="3649600"/>
          </a:xfrm>
          <a:prstGeom prst="line">
            <a:avLst/>
          </a:prstGeom>
        </p:spPr>
        <p:style>
          <a:lnRef idx="3">
            <a:schemeClr val="accent1"/>
          </a:lnRef>
          <a:fillRef idx="0">
            <a:schemeClr val="accent1"/>
          </a:fillRef>
          <a:effectRef idx="2">
            <a:schemeClr val="accent1"/>
          </a:effectRef>
          <a:fontRef idx="minor">
            <a:schemeClr val="tx1"/>
          </a:fontRef>
        </p:style>
      </p:cxnSp>
      <p:sp>
        <p:nvSpPr>
          <p:cNvPr id="117" name="Textfeld 116">
            <a:extLst>
              <a:ext uri="{FF2B5EF4-FFF2-40B4-BE49-F238E27FC236}">
                <a16:creationId xmlns:a16="http://schemas.microsoft.com/office/drawing/2014/main" id="{3EA1996B-CC7D-4405-B8BC-8DE653AF9FB7}"/>
              </a:ext>
            </a:extLst>
          </p:cNvPr>
          <p:cNvSpPr txBox="1"/>
          <p:nvPr/>
        </p:nvSpPr>
        <p:spPr>
          <a:xfrm>
            <a:off x="162747" y="6272340"/>
            <a:ext cx="1792863" cy="369332"/>
          </a:xfrm>
          <a:prstGeom prst="rect">
            <a:avLst/>
          </a:prstGeom>
          <a:noFill/>
        </p:spPr>
        <p:txBody>
          <a:bodyPr wrap="none" rtlCol="0">
            <a:spAutoFit/>
          </a:bodyPr>
          <a:lstStyle/>
          <a:p>
            <a:r>
              <a:rPr lang="en-US">
                <a:solidFill>
                  <a:srgbClr val="0079D6"/>
                </a:solidFill>
                <a:latin typeface="Segoe UI" panose="020B0502040204020203" pitchFamily="34" charset="0"/>
                <a:cs typeface="Segoe UI" panose="020B0502040204020203" pitchFamily="34" charset="0"/>
              </a:rPr>
              <a:t>Microsoft Azure</a:t>
            </a:r>
            <a:endParaRPr lang="de-DE">
              <a:solidFill>
                <a:srgbClr val="0079D6"/>
              </a:solidFill>
              <a:latin typeface="Segoe UI" panose="020B0502040204020203" pitchFamily="34" charset="0"/>
              <a:cs typeface="Segoe UI" panose="020B0502040204020203" pitchFamily="34" charset="0"/>
            </a:endParaRPr>
          </a:p>
        </p:txBody>
      </p:sp>
      <p:sp>
        <p:nvSpPr>
          <p:cNvPr id="2" name="Rechteck 1">
            <a:extLst>
              <a:ext uri="{FF2B5EF4-FFF2-40B4-BE49-F238E27FC236}">
                <a16:creationId xmlns:a16="http://schemas.microsoft.com/office/drawing/2014/main" id="{FA6D4824-E633-4051-B2DC-A30AE3B0EBD9}"/>
              </a:ext>
            </a:extLst>
          </p:cNvPr>
          <p:cNvSpPr/>
          <p:nvPr/>
        </p:nvSpPr>
        <p:spPr>
          <a:xfrm rot="19921391">
            <a:off x="2193109" y="3679739"/>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AMQP</a:t>
            </a:r>
          </a:p>
        </p:txBody>
      </p:sp>
      <p:sp>
        <p:nvSpPr>
          <p:cNvPr id="47" name="Rechteck 46">
            <a:extLst>
              <a:ext uri="{FF2B5EF4-FFF2-40B4-BE49-F238E27FC236}">
                <a16:creationId xmlns:a16="http://schemas.microsoft.com/office/drawing/2014/main" id="{30A3886F-2A7E-406B-BB15-3CB3B5069EF6}"/>
              </a:ext>
            </a:extLst>
          </p:cNvPr>
          <p:cNvSpPr/>
          <p:nvPr/>
        </p:nvSpPr>
        <p:spPr>
          <a:xfrm rot="19921391">
            <a:off x="3665005" y="3617838"/>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AMQP</a:t>
            </a:r>
          </a:p>
        </p:txBody>
      </p:sp>
      <p:sp>
        <p:nvSpPr>
          <p:cNvPr id="48" name="Rechteck 47">
            <a:extLst>
              <a:ext uri="{FF2B5EF4-FFF2-40B4-BE49-F238E27FC236}">
                <a16:creationId xmlns:a16="http://schemas.microsoft.com/office/drawing/2014/main" id="{671BE623-5BE9-4DED-AFCA-6A544A35CB96}"/>
              </a:ext>
            </a:extLst>
          </p:cNvPr>
          <p:cNvSpPr/>
          <p:nvPr/>
        </p:nvSpPr>
        <p:spPr>
          <a:xfrm rot="19921391">
            <a:off x="5458098" y="3593838"/>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AMQP</a:t>
            </a:r>
          </a:p>
        </p:txBody>
      </p:sp>
      <p:sp>
        <p:nvSpPr>
          <p:cNvPr id="49" name="Rechteck 48">
            <a:extLst>
              <a:ext uri="{FF2B5EF4-FFF2-40B4-BE49-F238E27FC236}">
                <a16:creationId xmlns:a16="http://schemas.microsoft.com/office/drawing/2014/main" id="{D0B5E0A9-95E6-42FC-9D06-ACDBAD2C474F}"/>
              </a:ext>
            </a:extLst>
          </p:cNvPr>
          <p:cNvSpPr/>
          <p:nvPr/>
        </p:nvSpPr>
        <p:spPr>
          <a:xfrm rot="19921391">
            <a:off x="7134070" y="3617838"/>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AMQP</a:t>
            </a:r>
          </a:p>
        </p:txBody>
      </p:sp>
      <p:sp>
        <p:nvSpPr>
          <p:cNvPr id="55" name="Rechteck 54">
            <a:extLst>
              <a:ext uri="{FF2B5EF4-FFF2-40B4-BE49-F238E27FC236}">
                <a16:creationId xmlns:a16="http://schemas.microsoft.com/office/drawing/2014/main" id="{DE5DB90F-3EF3-414D-8A75-426C64E45FDC}"/>
              </a:ext>
            </a:extLst>
          </p:cNvPr>
          <p:cNvSpPr/>
          <p:nvPr/>
        </p:nvSpPr>
        <p:spPr>
          <a:xfrm rot="19921391">
            <a:off x="8867518" y="3679740"/>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HTTP</a:t>
            </a:r>
          </a:p>
        </p:txBody>
      </p:sp>
      <p:sp>
        <p:nvSpPr>
          <p:cNvPr id="56" name="Rechteck 55">
            <a:extLst>
              <a:ext uri="{FF2B5EF4-FFF2-40B4-BE49-F238E27FC236}">
                <a16:creationId xmlns:a16="http://schemas.microsoft.com/office/drawing/2014/main" id="{5A123F1A-B1C2-4BC4-BFCD-5E8E49D67CD4}"/>
              </a:ext>
            </a:extLst>
          </p:cNvPr>
          <p:cNvSpPr/>
          <p:nvPr/>
        </p:nvSpPr>
        <p:spPr>
          <a:xfrm rot="19921391">
            <a:off x="8867518" y="4286492"/>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Web-Sockets</a:t>
            </a:r>
          </a:p>
        </p:txBody>
      </p:sp>
      <p:sp>
        <p:nvSpPr>
          <p:cNvPr id="57" name="Rechteck 56">
            <a:extLst>
              <a:ext uri="{FF2B5EF4-FFF2-40B4-BE49-F238E27FC236}">
                <a16:creationId xmlns:a16="http://schemas.microsoft.com/office/drawing/2014/main" id="{D926E28B-D686-4308-BFA3-16FCAB122F95}"/>
              </a:ext>
            </a:extLst>
          </p:cNvPr>
          <p:cNvSpPr/>
          <p:nvPr/>
        </p:nvSpPr>
        <p:spPr>
          <a:xfrm rot="19921391">
            <a:off x="7244970" y="4176481"/>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MQTT</a:t>
            </a:r>
          </a:p>
        </p:txBody>
      </p:sp>
      <p:sp>
        <p:nvSpPr>
          <p:cNvPr id="58" name="Rechteck 57">
            <a:extLst>
              <a:ext uri="{FF2B5EF4-FFF2-40B4-BE49-F238E27FC236}">
                <a16:creationId xmlns:a16="http://schemas.microsoft.com/office/drawing/2014/main" id="{9A98DC77-A51A-4A39-B213-522610754C53}"/>
              </a:ext>
            </a:extLst>
          </p:cNvPr>
          <p:cNvSpPr/>
          <p:nvPr/>
        </p:nvSpPr>
        <p:spPr>
          <a:xfrm rot="19921391">
            <a:off x="5495518" y="4207073"/>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HTTP</a:t>
            </a:r>
          </a:p>
        </p:txBody>
      </p:sp>
      <p:sp>
        <p:nvSpPr>
          <p:cNvPr id="59" name="Rechteck 58">
            <a:extLst>
              <a:ext uri="{FF2B5EF4-FFF2-40B4-BE49-F238E27FC236}">
                <a16:creationId xmlns:a16="http://schemas.microsoft.com/office/drawing/2014/main" id="{1986D50D-A37D-4325-8FAB-241698F6B0B1}"/>
              </a:ext>
            </a:extLst>
          </p:cNvPr>
          <p:cNvSpPr/>
          <p:nvPr/>
        </p:nvSpPr>
        <p:spPr>
          <a:xfrm rot="19921391">
            <a:off x="3833032" y="4157782"/>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HTTP</a:t>
            </a:r>
          </a:p>
        </p:txBody>
      </p:sp>
      <p:sp>
        <p:nvSpPr>
          <p:cNvPr id="60" name="Rechteck 59">
            <a:extLst>
              <a:ext uri="{FF2B5EF4-FFF2-40B4-BE49-F238E27FC236}">
                <a16:creationId xmlns:a16="http://schemas.microsoft.com/office/drawing/2014/main" id="{5092D19F-D691-4DD9-BED4-75600C327EBD}"/>
              </a:ext>
            </a:extLst>
          </p:cNvPr>
          <p:cNvSpPr/>
          <p:nvPr/>
        </p:nvSpPr>
        <p:spPr>
          <a:xfrm rot="19921391">
            <a:off x="3842715" y="4751339"/>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Kafka</a:t>
            </a:r>
          </a:p>
        </p:txBody>
      </p:sp>
      <p:sp>
        <p:nvSpPr>
          <p:cNvPr id="61" name="Rechteck 60">
            <a:extLst>
              <a:ext uri="{FF2B5EF4-FFF2-40B4-BE49-F238E27FC236}">
                <a16:creationId xmlns:a16="http://schemas.microsoft.com/office/drawing/2014/main" id="{677988F6-F4E2-4217-9FE4-366F63227794}"/>
              </a:ext>
            </a:extLst>
          </p:cNvPr>
          <p:cNvSpPr/>
          <p:nvPr/>
        </p:nvSpPr>
        <p:spPr>
          <a:xfrm rot="19921391">
            <a:off x="2259162" y="4354657"/>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HTTP</a:t>
            </a:r>
          </a:p>
        </p:txBody>
      </p:sp>
      <p:sp>
        <p:nvSpPr>
          <p:cNvPr id="62" name="Rechteck 61">
            <a:extLst>
              <a:ext uri="{FF2B5EF4-FFF2-40B4-BE49-F238E27FC236}">
                <a16:creationId xmlns:a16="http://schemas.microsoft.com/office/drawing/2014/main" id="{2BB8F6B9-8918-46CE-A7C7-B1C315B1C913}"/>
              </a:ext>
            </a:extLst>
          </p:cNvPr>
          <p:cNvSpPr/>
          <p:nvPr/>
        </p:nvSpPr>
        <p:spPr>
          <a:xfrm rot="19921391">
            <a:off x="7221862" y="4804951"/>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OPCUA</a:t>
            </a:r>
          </a:p>
        </p:txBody>
      </p:sp>
      <p:sp>
        <p:nvSpPr>
          <p:cNvPr id="63" name="Rechteck 62">
            <a:extLst>
              <a:ext uri="{FF2B5EF4-FFF2-40B4-BE49-F238E27FC236}">
                <a16:creationId xmlns:a16="http://schemas.microsoft.com/office/drawing/2014/main" id="{C2A50CB6-C520-4C57-9A0B-C34CCD808047}"/>
              </a:ext>
            </a:extLst>
          </p:cNvPr>
          <p:cNvSpPr/>
          <p:nvPr/>
        </p:nvSpPr>
        <p:spPr>
          <a:xfrm rot="19921391">
            <a:off x="5504398" y="4804950"/>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Cloud-Events</a:t>
            </a:r>
          </a:p>
        </p:txBody>
      </p:sp>
      <p:sp>
        <p:nvSpPr>
          <p:cNvPr id="64" name="Rechteck 63">
            <a:extLst>
              <a:ext uri="{FF2B5EF4-FFF2-40B4-BE49-F238E27FC236}">
                <a16:creationId xmlns:a16="http://schemas.microsoft.com/office/drawing/2014/main" id="{CFE44EA2-537D-4073-9137-FD8696D4D660}"/>
              </a:ext>
            </a:extLst>
          </p:cNvPr>
          <p:cNvSpPr/>
          <p:nvPr/>
        </p:nvSpPr>
        <p:spPr>
          <a:xfrm rot="19921391">
            <a:off x="3861469" y="5344895"/>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Cloud-Events</a:t>
            </a:r>
          </a:p>
        </p:txBody>
      </p:sp>
      <p:sp>
        <p:nvSpPr>
          <p:cNvPr id="65" name="Rechteck 64">
            <a:extLst>
              <a:ext uri="{FF2B5EF4-FFF2-40B4-BE49-F238E27FC236}">
                <a16:creationId xmlns:a16="http://schemas.microsoft.com/office/drawing/2014/main" id="{8CE87260-B0EB-4FB3-A147-3080954FCC62}"/>
              </a:ext>
            </a:extLst>
          </p:cNvPr>
          <p:cNvSpPr/>
          <p:nvPr/>
        </p:nvSpPr>
        <p:spPr>
          <a:xfrm rot="19921391">
            <a:off x="2287598" y="4967893"/>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Cloud-Events</a:t>
            </a:r>
          </a:p>
        </p:txBody>
      </p:sp>
      <p:sp>
        <p:nvSpPr>
          <p:cNvPr id="66" name="Rechteck 65">
            <a:extLst>
              <a:ext uri="{FF2B5EF4-FFF2-40B4-BE49-F238E27FC236}">
                <a16:creationId xmlns:a16="http://schemas.microsoft.com/office/drawing/2014/main" id="{5C4E06E9-A676-4E29-BE5A-9527EB33E679}"/>
              </a:ext>
            </a:extLst>
          </p:cNvPr>
          <p:cNvSpPr/>
          <p:nvPr/>
        </p:nvSpPr>
        <p:spPr>
          <a:xfrm rot="19921391">
            <a:off x="7244970" y="5363595"/>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Cloud-Events</a:t>
            </a:r>
          </a:p>
        </p:txBody>
      </p:sp>
      <p:sp>
        <p:nvSpPr>
          <p:cNvPr id="67" name="Rechteck 66">
            <a:extLst>
              <a:ext uri="{FF2B5EF4-FFF2-40B4-BE49-F238E27FC236}">
                <a16:creationId xmlns:a16="http://schemas.microsoft.com/office/drawing/2014/main" id="{34F133B3-7C21-4931-A670-5685A386DA01}"/>
              </a:ext>
            </a:extLst>
          </p:cNvPr>
          <p:cNvSpPr/>
          <p:nvPr/>
        </p:nvSpPr>
        <p:spPr>
          <a:xfrm rot="19921391">
            <a:off x="8939325" y="4893244"/>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Cloud-Events</a:t>
            </a:r>
          </a:p>
        </p:txBody>
      </p:sp>
      <p:sp>
        <p:nvSpPr>
          <p:cNvPr id="39" name="Rechteck 64">
            <a:extLst>
              <a:ext uri="{FF2B5EF4-FFF2-40B4-BE49-F238E27FC236}">
                <a16:creationId xmlns:a16="http://schemas.microsoft.com/office/drawing/2014/main" id="{C80EC052-9C00-0E8A-8C52-FAD847FF8BD3}"/>
              </a:ext>
            </a:extLst>
          </p:cNvPr>
          <p:cNvSpPr/>
          <p:nvPr/>
        </p:nvSpPr>
        <p:spPr>
          <a:xfrm rot="19921391">
            <a:off x="2347478" y="5581130"/>
            <a:ext cx="810168" cy="43114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200">
                <a:solidFill>
                  <a:schemeClr val="tx1"/>
                </a:solidFill>
              </a:rPr>
              <a:t>JMS 2.0</a:t>
            </a:r>
          </a:p>
        </p:txBody>
      </p:sp>
    </p:spTree>
    <p:extLst>
      <p:ext uri="{BB962C8B-B14F-4D97-AF65-F5344CB8AC3E}">
        <p14:creationId xmlns:p14="http://schemas.microsoft.com/office/powerpoint/2010/main" val="3936618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545C-2DE8-4DAF-B6F0-3A3640EC2F9E}"/>
              </a:ext>
            </a:extLst>
          </p:cNvPr>
          <p:cNvSpPr>
            <a:spLocks noGrp="1"/>
          </p:cNvSpPr>
          <p:nvPr>
            <p:ph type="title"/>
          </p:nvPr>
        </p:nvSpPr>
        <p:spPr/>
        <p:txBody>
          <a:bodyPr/>
          <a:lstStyle/>
          <a:p>
            <a:r>
              <a:rPr lang="en-US"/>
              <a:t>Event Hubs Architectural Patterns</a:t>
            </a:r>
          </a:p>
        </p:txBody>
      </p:sp>
      <p:sp>
        <p:nvSpPr>
          <p:cNvPr id="13" name="Inhaltsplatzhalter 12">
            <a:extLst>
              <a:ext uri="{FF2B5EF4-FFF2-40B4-BE49-F238E27FC236}">
                <a16:creationId xmlns:a16="http://schemas.microsoft.com/office/drawing/2014/main" id="{D98924C0-9988-4A44-AD56-174AA701C80A}"/>
              </a:ext>
            </a:extLst>
          </p:cNvPr>
          <p:cNvSpPr>
            <a:spLocks noGrp="1"/>
          </p:cNvSpPr>
          <p:nvPr>
            <p:ph idx="32"/>
          </p:nvPr>
        </p:nvSpPr>
        <p:spPr>
          <a:xfrm>
            <a:off x="457200" y="5752759"/>
            <a:ext cx="11277599" cy="719013"/>
          </a:xfrm>
        </p:spPr>
        <p:txBody>
          <a:bodyPr>
            <a:normAutofit/>
          </a:bodyPr>
          <a:lstStyle/>
          <a:p>
            <a:pPr marL="0" indent="0" algn="ctr">
              <a:buNone/>
            </a:pPr>
            <a:r>
              <a:rPr lang="en-US" sz="1600"/>
              <a:t>Event Hubs is a high-scale, high-availability, multi-protocol event stream engine used for collecting and consolidating events for real-time analytics and other high-throughput computations</a:t>
            </a:r>
          </a:p>
        </p:txBody>
      </p:sp>
      <p:sp>
        <p:nvSpPr>
          <p:cNvPr id="7" name="Pfeil: nach rechts 6">
            <a:extLst>
              <a:ext uri="{FF2B5EF4-FFF2-40B4-BE49-F238E27FC236}">
                <a16:creationId xmlns:a16="http://schemas.microsoft.com/office/drawing/2014/main" id="{0864FC93-27F1-4C68-9DCF-053D00B4D76A}"/>
              </a:ext>
            </a:extLst>
          </p:cNvPr>
          <p:cNvSpPr/>
          <p:nvPr/>
        </p:nvSpPr>
        <p:spPr>
          <a:xfrm>
            <a:off x="2205551" y="3106982"/>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69356366-4E91-4F03-99EA-60D2BED4C09F}"/>
              </a:ext>
            </a:extLst>
          </p:cNvPr>
          <p:cNvSpPr txBox="1"/>
          <p:nvPr/>
        </p:nvSpPr>
        <p:spPr>
          <a:xfrm>
            <a:off x="519978" y="2965265"/>
            <a:ext cx="1487867" cy="646331"/>
          </a:xfrm>
          <a:prstGeom prst="rect">
            <a:avLst/>
          </a:prstGeom>
          <a:noFill/>
        </p:spPr>
        <p:txBody>
          <a:bodyPr wrap="square" rtlCol="0">
            <a:spAutoFit/>
          </a:bodyPr>
          <a:lstStyle/>
          <a:p>
            <a:pPr algn="ctr"/>
            <a:r>
              <a:rPr lang="en-US"/>
              <a:t>Event Hub</a:t>
            </a:r>
            <a:br>
              <a:rPr lang="en-US"/>
            </a:br>
            <a:r>
              <a:rPr lang="en-US"/>
              <a:t>(IoT Hub)</a:t>
            </a:r>
          </a:p>
        </p:txBody>
      </p:sp>
      <p:pic>
        <p:nvPicPr>
          <p:cNvPr id="14" name="Picture 2" descr="E-Mail, envelope, gmail - , google - , letztere, mail, message Symbol">
            <a:extLst>
              <a:ext uri="{FF2B5EF4-FFF2-40B4-BE49-F238E27FC236}">
                <a16:creationId xmlns:a16="http://schemas.microsoft.com/office/drawing/2014/main" id="{0D9A935F-8247-457D-88FA-6CB9BD4208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322" y="2928918"/>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A2DDD9D6-FD61-4B83-994C-6C44210E368A}"/>
              </a:ext>
            </a:extLst>
          </p:cNvPr>
          <p:cNvSpPr/>
          <p:nvPr/>
        </p:nvSpPr>
        <p:spPr>
          <a:xfrm>
            <a:off x="3230178" y="2841806"/>
            <a:ext cx="2109918"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180-Grad 8">
            <a:extLst>
              <a:ext uri="{FF2B5EF4-FFF2-40B4-BE49-F238E27FC236}">
                <a16:creationId xmlns:a16="http://schemas.microsoft.com/office/drawing/2014/main" id="{0DA55423-E129-4057-8C0D-5F1B9F27B649}"/>
              </a:ext>
            </a:extLst>
          </p:cNvPr>
          <p:cNvSpPr/>
          <p:nvPr/>
        </p:nvSpPr>
        <p:spPr>
          <a:xfrm rot="16200000">
            <a:off x="5278259" y="2543048"/>
            <a:ext cx="479466" cy="1411871"/>
          </a:xfrm>
          <a:prstGeom prst="uturn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E-Mail, envelope, gmail - , google - , letztere, mail, message Symbol">
            <a:extLst>
              <a:ext uri="{FF2B5EF4-FFF2-40B4-BE49-F238E27FC236}">
                <a16:creationId xmlns:a16="http://schemas.microsoft.com/office/drawing/2014/main" id="{BD13BF9A-D3C7-422D-8FEC-326B6453A7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5" y="3017895"/>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40" name="Inhaltsplatzhalter 12">
            <a:extLst>
              <a:ext uri="{FF2B5EF4-FFF2-40B4-BE49-F238E27FC236}">
                <a16:creationId xmlns:a16="http://schemas.microsoft.com/office/drawing/2014/main" id="{9FABBA1D-D0E7-44A9-9861-66B01B259953}"/>
              </a:ext>
            </a:extLst>
          </p:cNvPr>
          <p:cNvSpPr txBox="1">
            <a:spLocks/>
          </p:cNvSpPr>
          <p:nvPr/>
        </p:nvSpPr>
        <p:spPr>
          <a:xfrm>
            <a:off x="6851906" y="2241321"/>
            <a:ext cx="4829244" cy="290694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sz="1400"/>
              <a:t>Ingestion and storage of large event streams</a:t>
            </a:r>
          </a:p>
          <a:p>
            <a:pPr lvl="1"/>
            <a:r>
              <a:rPr lang="en-US" sz="1200"/>
              <a:t>&gt; 2 Gigabyte per second if required</a:t>
            </a:r>
          </a:p>
          <a:p>
            <a:pPr>
              <a:lnSpc>
                <a:spcPct val="100000"/>
              </a:lnSpc>
            </a:pPr>
            <a:r>
              <a:rPr lang="en-US" sz="1400"/>
              <a:t>Separation of event streams into partitions</a:t>
            </a:r>
          </a:p>
          <a:p>
            <a:pPr>
              <a:lnSpc>
                <a:spcPct val="100000"/>
              </a:lnSpc>
            </a:pPr>
            <a:r>
              <a:rPr lang="en-US" sz="1400"/>
              <a:t>Client-chosen offsets into event stream allow arbitrary reads and re-reads during retention</a:t>
            </a:r>
          </a:p>
          <a:p>
            <a:pPr>
              <a:lnSpc>
                <a:spcPct val="100000"/>
              </a:lnSpc>
            </a:pPr>
            <a:r>
              <a:rPr lang="en-US" sz="1400"/>
              <a:t>Retention of raw event data from 1 up to 90 days</a:t>
            </a:r>
          </a:p>
          <a:p>
            <a:pPr>
              <a:lnSpc>
                <a:spcPct val="100000"/>
              </a:lnSpc>
            </a:pPr>
            <a:r>
              <a:rPr lang="en-US" sz="1400"/>
              <a:t>Automated archival into Avro containers for subsequent batch-style processing</a:t>
            </a:r>
          </a:p>
          <a:p>
            <a:pPr>
              <a:lnSpc>
                <a:spcPct val="100000"/>
              </a:lnSpc>
            </a:pPr>
            <a:r>
              <a:rPr lang="en-US" sz="1400"/>
              <a:t>Publisher policies for data origin attestation and access control</a:t>
            </a:r>
          </a:p>
        </p:txBody>
      </p:sp>
      <p:sp>
        <p:nvSpPr>
          <p:cNvPr id="53" name="Textfeld 52">
            <a:extLst>
              <a:ext uri="{FF2B5EF4-FFF2-40B4-BE49-F238E27FC236}">
                <a16:creationId xmlns:a16="http://schemas.microsoft.com/office/drawing/2014/main" id="{52394623-D791-47FD-9F0B-0099AA2AF916}"/>
              </a:ext>
            </a:extLst>
          </p:cNvPr>
          <p:cNvSpPr txBox="1"/>
          <p:nvPr/>
        </p:nvSpPr>
        <p:spPr>
          <a:xfrm>
            <a:off x="2133416" y="3402407"/>
            <a:ext cx="843501" cy="584775"/>
          </a:xfrm>
          <a:prstGeom prst="rect">
            <a:avLst/>
          </a:prstGeom>
          <a:noFill/>
        </p:spPr>
        <p:txBody>
          <a:bodyPr wrap="none" rtlCol="0">
            <a:spAutoFit/>
          </a:bodyPr>
          <a:lstStyle/>
          <a:p>
            <a:pPr algn="ctr"/>
            <a:r>
              <a:rPr lang="en-US" sz="800"/>
              <a:t>HTTP</a:t>
            </a:r>
            <a:br>
              <a:rPr lang="en-US" sz="800"/>
            </a:br>
            <a:r>
              <a:rPr lang="en-US" sz="800"/>
              <a:t>AMQP/WS</a:t>
            </a:r>
            <a:br>
              <a:rPr lang="en-US" sz="800"/>
            </a:br>
            <a:r>
              <a:rPr lang="en-US" sz="800"/>
              <a:t>KRPC (Kafka)</a:t>
            </a:r>
            <a:br>
              <a:rPr lang="en-US" sz="800"/>
            </a:br>
            <a:endParaRPr lang="en-US" sz="800"/>
          </a:p>
        </p:txBody>
      </p:sp>
      <p:sp>
        <p:nvSpPr>
          <p:cNvPr id="55" name="Rechteck 54" descr="Stopwatch">
            <a:extLst>
              <a:ext uri="{FF2B5EF4-FFF2-40B4-BE49-F238E27FC236}">
                <a16:creationId xmlns:a16="http://schemas.microsoft.com/office/drawing/2014/main" id="{89217785-CAC4-43E2-9AC0-5569AFFAA22F}"/>
              </a:ext>
            </a:extLst>
          </p:cNvPr>
          <p:cNvSpPr/>
          <p:nvPr/>
        </p:nvSpPr>
        <p:spPr>
          <a:xfrm>
            <a:off x="3373784" y="2896674"/>
            <a:ext cx="720326" cy="720326"/>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56" name="Gruppieren 55">
            <a:extLst>
              <a:ext uri="{FF2B5EF4-FFF2-40B4-BE49-F238E27FC236}">
                <a16:creationId xmlns:a16="http://schemas.microsoft.com/office/drawing/2014/main" id="{F4FC6943-89F8-4B88-B77C-F2581956ACA9}"/>
              </a:ext>
            </a:extLst>
          </p:cNvPr>
          <p:cNvGrpSpPr/>
          <p:nvPr/>
        </p:nvGrpSpPr>
        <p:grpSpPr>
          <a:xfrm>
            <a:off x="4216474" y="2941838"/>
            <a:ext cx="601399" cy="629999"/>
            <a:chOff x="6106087" y="4246322"/>
            <a:chExt cx="601399" cy="629999"/>
          </a:xfrm>
        </p:grpSpPr>
        <p:sp>
          <p:nvSpPr>
            <p:cNvPr id="57" name="Flussdiagramm: Datenträger mit sequenziellem Zugriff 56">
              <a:extLst>
                <a:ext uri="{FF2B5EF4-FFF2-40B4-BE49-F238E27FC236}">
                  <a16:creationId xmlns:a16="http://schemas.microsoft.com/office/drawing/2014/main" id="{65FB2CF6-71D7-427C-ABA2-AE005B96B25E}"/>
                </a:ext>
              </a:extLst>
            </p:cNvPr>
            <p:cNvSpPr/>
            <p:nvPr/>
          </p:nvSpPr>
          <p:spPr>
            <a:xfrm>
              <a:off x="6306257" y="4246322"/>
              <a:ext cx="401229" cy="416187"/>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ussdiagramm: Datenträger mit sequenziellem Zugriff 57">
              <a:extLst>
                <a:ext uri="{FF2B5EF4-FFF2-40B4-BE49-F238E27FC236}">
                  <a16:creationId xmlns:a16="http://schemas.microsoft.com/office/drawing/2014/main" id="{9D92D9CC-D3E7-4823-BFCD-6A5A9FE12ABA}"/>
                </a:ext>
              </a:extLst>
            </p:cNvPr>
            <p:cNvSpPr/>
            <p:nvPr/>
          </p:nvSpPr>
          <p:spPr>
            <a:xfrm>
              <a:off x="6206173" y="4399257"/>
              <a:ext cx="346838" cy="372979"/>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ussdiagramm: Datenträger mit sequenziellem Zugriff 58">
              <a:extLst>
                <a:ext uri="{FF2B5EF4-FFF2-40B4-BE49-F238E27FC236}">
                  <a16:creationId xmlns:a16="http://schemas.microsoft.com/office/drawing/2014/main" id="{A693EE1D-9817-465B-9922-1FC9E477024B}"/>
                </a:ext>
              </a:extLst>
            </p:cNvPr>
            <p:cNvSpPr/>
            <p:nvPr/>
          </p:nvSpPr>
          <p:spPr>
            <a:xfrm>
              <a:off x="6106087" y="4571196"/>
              <a:ext cx="297706" cy="305125"/>
            </a:xfrm>
            <a:prstGeom prst="flowChartMagneticTape">
              <a:avLst/>
            </a:prstGeom>
            <a:solidFill>
              <a:schemeClr val="accent3">
                <a:lumMod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Pfeil: 180-Grad 59">
            <a:extLst>
              <a:ext uri="{FF2B5EF4-FFF2-40B4-BE49-F238E27FC236}">
                <a16:creationId xmlns:a16="http://schemas.microsoft.com/office/drawing/2014/main" id="{C166C0DA-65AB-475B-B9FA-A9691E181329}"/>
              </a:ext>
            </a:extLst>
          </p:cNvPr>
          <p:cNvSpPr/>
          <p:nvPr/>
        </p:nvSpPr>
        <p:spPr>
          <a:xfrm rot="16200000">
            <a:off x="5278260" y="3100137"/>
            <a:ext cx="479466" cy="1411871"/>
          </a:xfrm>
          <a:prstGeom prst="uturnArrow">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E-Mail, envelope, gmail - , google - , letztere, mail, message Symbol">
            <a:extLst>
              <a:ext uri="{FF2B5EF4-FFF2-40B4-BE49-F238E27FC236}">
                <a16:creationId xmlns:a16="http://schemas.microsoft.com/office/drawing/2014/main" id="{BE888F3B-0EE2-4DBB-AAEA-D3488AE65A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6" y="3574984"/>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62" name="Pfeil: 180-Grad 61">
            <a:extLst>
              <a:ext uri="{FF2B5EF4-FFF2-40B4-BE49-F238E27FC236}">
                <a16:creationId xmlns:a16="http://schemas.microsoft.com/office/drawing/2014/main" id="{1EBBCB6F-DDB3-42B0-B501-93924606BFE0}"/>
              </a:ext>
            </a:extLst>
          </p:cNvPr>
          <p:cNvSpPr/>
          <p:nvPr/>
        </p:nvSpPr>
        <p:spPr>
          <a:xfrm rot="16200000">
            <a:off x="5278261" y="3657226"/>
            <a:ext cx="479466" cy="1411871"/>
          </a:xfrm>
          <a:prstGeom prst="uturnArrow">
            <a:avLst/>
          </a:prstGeom>
          <a:solidFill>
            <a:srgbClr val="9BD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descr="E-Mail, envelope, gmail - , google - , letztere, mail, message Symbol">
            <a:extLst>
              <a:ext uri="{FF2B5EF4-FFF2-40B4-BE49-F238E27FC236}">
                <a16:creationId xmlns:a16="http://schemas.microsoft.com/office/drawing/2014/main" id="{41F93429-EC08-4F79-8F69-9A529A534A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157" y="4132073"/>
            <a:ext cx="224784" cy="22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14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545C-2DE8-4DAF-B6F0-3A3640EC2F9E}"/>
              </a:ext>
            </a:extLst>
          </p:cNvPr>
          <p:cNvSpPr>
            <a:spLocks noGrp="1"/>
          </p:cNvSpPr>
          <p:nvPr>
            <p:ph type="title"/>
          </p:nvPr>
        </p:nvSpPr>
        <p:spPr/>
        <p:txBody>
          <a:bodyPr/>
          <a:lstStyle/>
          <a:p>
            <a:r>
              <a:rPr lang="en-US"/>
              <a:t>Event Grid Architectural Patterns</a:t>
            </a:r>
          </a:p>
        </p:txBody>
      </p:sp>
      <p:sp>
        <p:nvSpPr>
          <p:cNvPr id="13" name="Inhaltsplatzhalter 12">
            <a:extLst>
              <a:ext uri="{FF2B5EF4-FFF2-40B4-BE49-F238E27FC236}">
                <a16:creationId xmlns:a16="http://schemas.microsoft.com/office/drawing/2014/main" id="{D98924C0-9988-4A44-AD56-174AA701C80A}"/>
              </a:ext>
            </a:extLst>
          </p:cNvPr>
          <p:cNvSpPr>
            <a:spLocks noGrp="1"/>
          </p:cNvSpPr>
          <p:nvPr>
            <p:ph idx="32"/>
          </p:nvPr>
        </p:nvSpPr>
        <p:spPr>
          <a:xfrm>
            <a:off x="457200" y="5695147"/>
            <a:ext cx="11277599" cy="685800"/>
          </a:xfrm>
        </p:spPr>
        <p:txBody>
          <a:bodyPr>
            <a:normAutofit/>
          </a:bodyPr>
          <a:lstStyle/>
          <a:p>
            <a:pPr marL="0" indent="0" algn="ctr">
              <a:buNone/>
            </a:pPr>
            <a:r>
              <a:rPr lang="en-US" sz="1600"/>
              <a:t>Event Grid is the Azure-wide eventing backplane for distributing and handling discrete events raised at the platform level, by custom applications, and by partner platforms. </a:t>
            </a:r>
          </a:p>
        </p:txBody>
      </p:sp>
      <p:sp>
        <p:nvSpPr>
          <p:cNvPr id="7" name="Pfeil: nach rechts 6">
            <a:extLst>
              <a:ext uri="{FF2B5EF4-FFF2-40B4-BE49-F238E27FC236}">
                <a16:creationId xmlns:a16="http://schemas.microsoft.com/office/drawing/2014/main" id="{0864FC93-27F1-4C68-9DCF-053D00B4D76A}"/>
              </a:ext>
            </a:extLst>
          </p:cNvPr>
          <p:cNvSpPr/>
          <p:nvPr/>
        </p:nvSpPr>
        <p:spPr>
          <a:xfrm>
            <a:off x="2205551" y="3064310"/>
            <a:ext cx="798576" cy="310896"/>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69356366-4E91-4F03-99EA-60D2BED4C09F}"/>
              </a:ext>
            </a:extLst>
          </p:cNvPr>
          <p:cNvSpPr txBox="1"/>
          <p:nvPr/>
        </p:nvSpPr>
        <p:spPr>
          <a:xfrm>
            <a:off x="765503" y="3044078"/>
            <a:ext cx="1487867" cy="369332"/>
          </a:xfrm>
          <a:prstGeom prst="rect">
            <a:avLst/>
          </a:prstGeom>
          <a:noFill/>
        </p:spPr>
        <p:txBody>
          <a:bodyPr wrap="square" rtlCol="0">
            <a:spAutoFit/>
          </a:bodyPr>
          <a:lstStyle/>
          <a:p>
            <a:pPr algn="ctr"/>
            <a:r>
              <a:rPr lang="en-US"/>
              <a:t>Event Grid</a:t>
            </a:r>
          </a:p>
        </p:txBody>
      </p:sp>
      <p:pic>
        <p:nvPicPr>
          <p:cNvPr id="14" name="Picture 2" descr="E-Mail, envelope, gmail - , google - , letztere, mail, message Symbol">
            <a:extLst>
              <a:ext uri="{FF2B5EF4-FFF2-40B4-BE49-F238E27FC236}">
                <a16:creationId xmlns:a16="http://schemas.microsoft.com/office/drawing/2014/main" id="{0D9A935F-8247-457D-88FA-6CB9BD4208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3322" y="2886246"/>
            <a:ext cx="224784" cy="224784"/>
          </a:xfrm>
          <a:prstGeom prst="rect">
            <a:avLst/>
          </a:prstGeom>
          <a:noFill/>
          <a:extLst>
            <a:ext uri="{909E8E84-426E-40DD-AFC4-6F175D3DCCD1}">
              <a14:hiddenFill xmlns:a14="http://schemas.microsoft.com/office/drawing/2010/main">
                <a:solidFill>
                  <a:srgbClr val="FFFFFF"/>
                </a:solidFill>
              </a14:hiddenFill>
            </a:ext>
          </a:extLst>
        </p:spPr>
      </p:pic>
      <p:sp>
        <p:nvSpPr>
          <p:cNvPr id="40" name="Inhaltsplatzhalter 12">
            <a:extLst>
              <a:ext uri="{FF2B5EF4-FFF2-40B4-BE49-F238E27FC236}">
                <a16:creationId xmlns:a16="http://schemas.microsoft.com/office/drawing/2014/main" id="{9FABBA1D-D0E7-44A9-9861-66B01B259953}"/>
              </a:ext>
            </a:extLst>
          </p:cNvPr>
          <p:cNvSpPr txBox="1">
            <a:spLocks/>
          </p:cNvSpPr>
          <p:nvPr/>
        </p:nvSpPr>
        <p:spPr>
          <a:xfrm>
            <a:off x="6851906" y="2198649"/>
            <a:ext cx="4829244" cy="290694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nSpc>
                <a:spcPct val="100000"/>
              </a:lnSpc>
            </a:pPr>
            <a:r>
              <a:rPr lang="en-US" sz="1400"/>
              <a:t>Ingestion and push-style distribution of discrete events (events not correlated into streams) to interested subscribers.</a:t>
            </a:r>
            <a:endParaRPr lang="en-US" sz="1200"/>
          </a:p>
          <a:p>
            <a:pPr>
              <a:lnSpc>
                <a:spcPct val="100000"/>
              </a:lnSpc>
            </a:pPr>
            <a:r>
              <a:rPr lang="en-US" sz="1400"/>
              <a:t>Per-subscriber application of simple and complex filters to select particular events of interest</a:t>
            </a:r>
          </a:p>
          <a:p>
            <a:pPr>
              <a:lnSpc>
                <a:spcPct val="100000"/>
              </a:lnSpc>
            </a:pPr>
            <a:r>
              <a:rPr lang="en-US" sz="1400"/>
              <a:t>Abuse protection for event publishers </a:t>
            </a:r>
          </a:p>
          <a:p>
            <a:pPr>
              <a:lnSpc>
                <a:spcPct val="100000"/>
              </a:lnSpc>
            </a:pPr>
            <a:r>
              <a:rPr lang="en-US" sz="1400"/>
              <a:t>Event schema mapping and support for CNCF CloudEvents 1.0 standard and bindings</a:t>
            </a:r>
          </a:p>
          <a:p>
            <a:pPr>
              <a:lnSpc>
                <a:spcPct val="100000"/>
              </a:lnSpc>
            </a:pPr>
            <a:r>
              <a:rPr lang="en-US" sz="1400"/>
              <a:t>Multitenancy support for SaaS applications.</a:t>
            </a:r>
          </a:p>
          <a:p>
            <a:pPr>
              <a:lnSpc>
                <a:spcPct val="100000"/>
              </a:lnSpc>
            </a:pPr>
            <a:r>
              <a:rPr lang="en-US" sz="1400"/>
              <a:t>Simple integration with a catalog of available event sources and sinks.</a:t>
            </a:r>
          </a:p>
        </p:txBody>
      </p:sp>
      <p:sp>
        <p:nvSpPr>
          <p:cNvPr id="53" name="Textfeld 52">
            <a:extLst>
              <a:ext uri="{FF2B5EF4-FFF2-40B4-BE49-F238E27FC236}">
                <a16:creationId xmlns:a16="http://schemas.microsoft.com/office/drawing/2014/main" id="{52394623-D791-47FD-9F0B-0099AA2AF916}"/>
              </a:ext>
            </a:extLst>
          </p:cNvPr>
          <p:cNvSpPr txBox="1"/>
          <p:nvPr/>
        </p:nvSpPr>
        <p:spPr>
          <a:xfrm>
            <a:off x="2205552" y="3359735"/>
            <a:ext cx="699230" cy="338554"/>
          </a:xfrm>
          <a:prstGeom prst="rect">
            <a:avLst/>
          </a:prstGeom>
          <a:noFill/>
        </p:spPr>
        <p:txBody>
          <a:bodyPr wrap="none" rtlCol="0">
            <a:spAutoFit/>
          </a:bodyPr>
          <a:lstStyle/>
          <a:p>
            <a:pPr algn="ctr"/>
            <a:r>
              <a:rPr lang="en-US" sz="800"/>
              <a:t>HTTP</a:t>
            </a:r>
            <a:br>
              <a:rPr lang="en-US" sz="800"/>
            </a:br>
            <a:r>
              <a:rPr lang="en-US" sz="800"/>
              <a:t>AMQP/WS</a:t>
            </a:r>
          </a:p>
        </p:txBody>
      </p:sp>
      <p:grpSp>
        <p:nvGrpSpPr>
          <p:cNvPr id="21" name="Gruppieren 20">
            <a:extLst>
              <a:ext uri="{FF2B5EF4-FFF2-40B4-BE49-F238E27FC236}">
                <a16:creationId xmlns:a16="http://schemas.microsoft.com/office/drawing/2014/main" id="{ACC12499-AC4F-490F-B06B-8AD3154DA8F5}"/>
              </a:ext>
            </a:extLst>
          </p:cNvPr>
          <p:cNvGrpSpPr/>
          <p:nvPr/>
        </p:nvGrpSpPr>
        <p:grpSpPr>
          <a:xfrm>
            <a:off x="3235211" y="2810874"/>
            <a:ext cx="2682524" cy="841248"/>
            <a:chOff x="5151120" y="2149875"/>
            <a:chExt cx="2682524" cy="841248"/>
          </a:xfrm>
        </p:grpSpPr>
        <p:sp>
          <p:nvSpPr>
            <p:cNvPr id="22" name="Rechteck 21">
              <a:extLst>
                <a:ext uri="{FF2B5EF4-FFF2-40B4-BE49-F238E27FC236}">
                  <a16:creationId xmlns:a16="http://schemas.microsoft.com/office/drawing/2014/main" id="{C43835F4-06DF-47D4-9754-5A6658416E03}"/>
                </a:ext>
              </a:extLst>
            </p:cNvPr>
            <p:cNvSpPr/>
            <p:nvPr/>
          </p:nvSpPr>
          <p:spPr>
            <a:xfrm>
              <a:off x="5151120" y="2149875"/>
              <a:ext cx="944880" cy="84124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descr="Presentation with bar chart">
              <a:extLst>
                <a:ext uri="{FF2B5EF4-FFF2-40B4-BE49-F238E27FC236}">
                  <a16:creationId xmlns:a16="http://schemas.microsoft.com/office/drawing/2014/main" id="{3D529AA7-20EF-4A82-9BBD-FC9139625406}"/>
                </a:ext>
              </a:extLst>
            </p:cNvPr>
            <p:cNvSpPr/>
            <p:nvPr/>
          </p:nvSpPr>
          <p:spPr>
            <a:xfrm>
              <a:off x="5263397" y="2221152"/>
              <a:ext cx="720326" cy="720326"/>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25" name="Gruppieren 24">
              <a:extLst>
                <a:ext uri="{FF2B5EF4-FFF2-40B4-BE49-F238E27FC236}">
                  <a16:creationId xmlns:a16="http://schemas.microsoft.com/office/drawing/2014/main" id="{C50B4DAA-8CB7-4132-8B6C-DCE7F3B1C575}"/>
                </a:ext>
              </a:extLst>
            </p:cNvPr>
            <p:cNvGrpSpPr/>
            <p:nvPr/>
          </p:nvGrpSpPr>
          <p:grpSpPr>
            <a:xfrm>
              <a:off x="6037329" y="2306525"/>
              <a:ext cx="1796315" cy="564988"/>
              <a:chOff x="6037329" y="2287993"/>
              <a:chExt cx="1796315" cy="564988"/>
            </a:xfrm>
          </p:grpSpPr>
          <p:sp>
            <p:nvSpPr>
              <p:cNvPr id="28" name="Pfeil: nach rechts 27">
                <a:extLst>
                  <a:ext uri="{FF2B5EF4-FFF2-40B4-BE49-F238E27FC236}">
                    <a16:creationId xmlns:a16="http://schemas.microsoft.com/office/drawing/2014/main" id="{F5186418-0F00-448E-AAAD-AFB7C0C32500}"/>
                  </a:ext>
                </a:extLst>
              </p:cNvPr>
              <p:cNvSpPr/>
              <p:nvPr/>
            </p:nvSpPr>
            <p:spPr>
              <a:xfrm>
                <a:off x="6037329" y="2444976"/>
                <a:ext cx="1755647"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feil: nach rechts 28">
                <a:extLst>
                  <a:ext uri="{FF2B5EF4-FFF2-40B4-BE49-F238E27FC236}">
                    <a16:creationId xmlns:a16="http://schemas.microsoft.com/office/drawing/2014/main" id="{0A8987BF-F0E8-4272-9B64-213A00A8CED6}"/>
                  </a:ext>
                </a:extLst>
              </p:cNvPr>
              <p:cNvSpPr/>
              <p:nvPr/>
            </p:nvSpPr>
            <p:spPr>
              <a:xfrm rot="20945439">
                <a:off x="6158562" y="2287993"/>
                <a:ext cx="1673535"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feil: nach rechts 29">
                <a:extLst>
                  <a:ext uri="{FF2B5EF4-FFF2-40B4-BE49-F238E27FC236}">
                    <a16:creationId xmlns:a16="http://schemas.microsoft.com/office/drawing/2014/main" id="{AB49B4B2-6333-4101-BF44-C7C7D16E2F36}"/>
                  </a:ext>
                </a:extLst>
              </p:cNvPr>
              <p:cNvSpPr/>
              <p:nvPr/>
            </p:nvSpPr>
            <p:spPr>
              <a:xfrm rot="677457">
                <a:off x="6087063" y="2614777"/>
                <a:ext cx="1746581" cy="238204"/>
              </a:xfrm>
              <a:prstGeom prst="rightArrow">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1" name="Picture 2" descr="E-Mail, envelope, gmail - , google - , letztere, mail, message Symbol">
            <a:extLst>
              <a:ext uri="{FF2B5EF4-FFF2-40B4-BE49-F238E27FC236}">
                <a16:creationId xmlns:a16="http://schemas.microsoft.com/office/drawing/2014/main" id="{5F0F827E-B409-490D-BB55-7264401FE8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7469" y="283952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E-Mail, envelope, gmail - , google - , letztere, mail, message Symbol">
            <a:extLst>
              <a:ext uri="{FF2B5EF4-FFF2-40B4-BE49-F238E27FC236}">
                <a16:creationId xmlns:a16="http://schemas.microsoft.com/office/drawing/2014/main" id="{C9C8641E-1B6D-4F06-9156-26B096508D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7469" y="3157483"/>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E-Mail, envelope, gmail - , google - , letztere, mail, message Symbol">
            <a:extLst>
              <a:ext uri="{FF2B5EF4-FFF2-40B4-BE49-F238E27FC236}">
                <a16:creationId xmlns:a16="http://schemas.microsoft.com/office/drawing/2014/main" id="{1019FE3E-D703-4875-BC81-8EF567D6A0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1287" y="3479436"/>
            <a:ext cx="224784" cy="22478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filter, tool, schwarz, Form Symbol">
            <a:extLst>
              <a:ext uri="{FF2B5EF4-FFF2-40B4-BE49-F238E27FC236}">
                <a16:creationId xmlns:a16="http://schemas.microsoft.com/office/drawing/2014/main" id="{EB99391C-3393-4F1B-AC03-D8F81F9570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4778" y="2835096"/>
            <a:ext cx="170688" cy="1706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filter, tool, schwarz, Form Symbol">
            <a:extLst>
              <a:ext uri="{FF2B5EF4-FFF2-40B4-BE49-F238E27FC236}">
                <a16:creationId xmlns:a16="http://schemas.microsoft.com/office/drawing/2014/main" id="{61231862-7D0B-4404-AD2F-9A51441E17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6707" y="3106219"/>
            <a:ext cx="170688" cy="1706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filter, tool, schwarz, Form Symbol">
            <a:extLst>
              <a:ext uri="{FF2B5EF4-FFF2-40B4-BE49-F238E27FC236}">
                <a16:creationId xmlns:a16="http://schemas.microsoft.com/office/drawing/2014/main" id="{53303F5B-76FE-451C-B2F5-E7AE97C0F3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7682" y="3383992"/>
            <a:ext cx="170688" cy="17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2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C81B9F-AD7A-4E3C-98E4-629A2F9F3460}"/>
              </a:ext>
            </a:extLst>
          </p:cNvPr>
          <p:cNvSpPr>
            <a:spLocks noGrp="1"/>
          </p:cNvSpPr>
          <p:nvPr>
            <p:ph type="title"/>
          </p:nvPr>
        </p:nvSpPr>
        <p:spPr/>
        <p:txBody>
          <a:bodyPr/>
          <a:lstStyle/>
          <a:p>
            <a:r>
              <a:rPr lang="de-DE"/>
              <a:t>Messaging Patterns</a:t>
            </a:r>
          </a:p>
        </p:txBody>
      </p:sp>
      <p:sp>
        <p:nvSpPr>
          <p:cNvPr id="2" name="Text Placeholder 1">
            <a:extLst>
              <a:ext uri="{FF2B5EF4-FFF2-40B4-BE49-F238E27FC236}">
                <a16:creationId xmlns:a16="http://schemas.microsoft.com/office/drawing/2014/main" id="{05625241-2C2D-CD5A-13A7-D75F8FC63AE1}"/>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41631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7C3A43C3-D932-40B2-9128-09543C8CA6C6}"/>
              </a:ext>
            </a:extLst>
          </p:cNvPr>
          <p:cNvSpPr/>
          <p:nvPr/>
        </p:nvSpPr>
        <p:spPr>
          <a:xfrm>
            <a:off x="6682740" y="1882140"/>
            <a:ext cx="4434840" cy="1371600"/>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2" name="Rechteck 1">
            <a:extLst>
              <a:ext uri="{FF2B5EF4-FFF2-40B4-BE49-F238E27FC236}">
                <a16:creationId xmlns:a16="http://schemas.microsoft.com/office/drawing/2014/main" id="{9C3C4FAC-4D42-4517-80D1-7707C49DC7CC}"/>
              </a:ext>
            </a:extLst>
          </p:cNvPr>
          <p:cNvSpPr/>
          <p:nvPr/>
        </p:nvSpPr>
        <p:spPr>
          <a:xfrm>
            <a:off x="1173480" y="1879774"/>
            <a:ext cx="4434840" cy="1373966"/>
          </a:xfrm>
          <a:prstGeom prst="rect">
            <a:avLst/>
          </a:prstGeom>
          <a:ln>
            <a:no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extfeld 6">
            <a:extLst>
              <a:ext uri="{FF2B5EF4-FFF2-40B4-BE49-F238E27FC236}">
                <a16:creationId xmlns:a16="http://schemas.microsoft.com/office/drawing/2014/main" id="{6FBE83D9-F15A-4BF1-8B52-7FEF063EE9F8}"/>
              </a:ext>
            </a:extLst>
          </p:cNvPr>
          <p:cNvSpPr txBox="1"/>
          <p:nvPr/>
        </p:nvSpPr>
        <p:spPr>
          <a:xfrm>
            <a:off x="2021872" y="1999453"/>
            <a:ext cx="2738057"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Intents</a:t>
            </a:r>
            <a:endParaRPr kumimoji="0" lang="de-DE" sz="6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 name="Textfeld 9">
            <a:extLst>
              <a:ext uri="{FF2B5EF4-FFF2-40B4-BE49-F238E27FC236}">
                <a16:creationId xmlns:a16="http://schemas.microsoft.com/office/drawing/2014/main" id="{934AC8A8-12D0-44ED-A7D8-21AF4C1EB376}"/>
              </a:ext>
            </a:extLst>
          </p:cNvPr>
          <p:cNvSpPr txBox="1"/>
          <p:nvPr/>
        </p:nvSpPr>
        <p:spPr>
          <a:xfrm>
            <a:off x="7882574" y="1999453"/>
            <a:ext cx="203517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Facts</a:t>
            </a:r>
            <a:endParaRPr kumimoji="0" lang="de-DE" sz="6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3" name="Textfeld 2">
            <a:extLst>
              <a:ext uri="{FF2B5EF4-FFF2-40B4-BE49-F238E27FC236}">
                <a16:creationId xmlns:a16="http://schemas.microsoft.com/office/drawing/2014/main" id="{14AE14CE-7B57-41CD-81E4-CE09AA08A911}"/>
              </a:ext>
            </a:extLst>
          </p:cNvPr>
          <p:cNvSpPr txBox="1"/>
          <p:nvPr/>
        </p:nvSpPr>
        <p:spPr>
          <a:xfrm>
            <a:off x="803113" y="785452"/>
            <a:ext cx="549862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Jobs and Commands</a:t>
            </a:r>
            <a:endParaRPr kumimoji="0" lang="de-DE" sz="44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sp>
        <p:nvSpPr>
          <p:cNvPr id="13" name="Textfeld 12">
            <a:extLst>
              <a:ext uri="{FF2B5EF4-FFF2-40B4-BE49-F238E27FC236}">
                <a16:creationId xmlns:a16="http://schemas.microsoft.com/office/drawing/2014/main" id="{EB8696A3-644E-407B-89E2-E5AF3BEF2EA8}"/>
              </a:ext>
            </a:extLst>
          </p:cNvPr>
          <p:cNvSpPr txBox="1"/>
          <p:nvPr/>
        </p:nvSpPr>
        <p:spPr>
          <a:xfrm>
            <a:off x="2159633" y="3373419"/>
            <a:ext cx="246253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Expectations</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 name="Textfeld 13">
            <a:extLst>
              <a:ext uri="{FF2B5EF4-FFF2-40B4-BE49-F238E27FC236}">
                <a16:creationId xmlns:a16="http://schemas.microsoft.com/office/drawing/2014/main" id="{19CC807E-1B07-48A6-B90F-BE042C578063}"/>
              </a:ext>
            </a:extLst>
          </p:cNvPr>
          <p:cNvSpPr txBox="1"/>
          <p:nvPr/>
        </p:nvSpPr>
        <p:spPr>
          <a:xfrm>
            <a:off x="2022385" y="3852162"/>
            <a:ext cx="27370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Conversations</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5" name="Textfeld 14">
            <a:extLst>
              <a:ext uri="{FF2B5EF4-FFF2-40B4-BE49-F238E27FC236}">
                <a16:creationId xmlns:a16="http://schemas.microsoft.com/office/drawing/2014/main" id="{444B47C8-49DE-49D1-B000-1A997B322FB6}"/>
              </a:ext>
            </a:extLst>
          </p:cNvPr>
          <p:cNvSpPr txBox="1"/>
          <p:nvPr/>
        </p:nvSpPr>
        <p:spPr>
          <a:xfrm>
            <a:off x="2437755" y="4330905"/>
            <a:ext cx="190629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Contracts</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6" name="Textfeld 15">
            <a:extLst>
              <a:ext uri="{FF2B5EF4-FFF2-40B4-BE49-F238E27FC236}">
                <a16:creationId xmlns:a16="http://schemas.microsoft.com/office/drawing/2014/main" id="{6EB40D16-C430-4BC1-82E5-AD169FD64CFE}"/>
              </a:ext>
            </a:extLst>
          </p:cNvPr>
          <p:cNvSpPr txBox="1"/>
          <p:nvPr/>
        </p:nvSpPr>
        <p:spPr>
          <a:xfrm>
            <a:off x="1858750" y="4809648"/>
            <a:ext cx="306430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Control Transfer</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1" name="Textfeld 20">
            <a:extLst>
              <a:ext uri="{FF2B5EF4-FFF2-40B4-BE49-F238E27FC236}">
                <a16:creationId xmlns:a16="http://schemas.microsoft.com/office/drawing/2014/main" id="{059846BF-C118-451E-9AE2-5F93F5D5EAEC}"/>
              </a:ext>
            </a:extLst>
          </p:cNvPr>
          <p:cNvSpPr txBox="1"/>
          <p:nvPr/>
        </p:nvSpPr>
        <p:spPr>
          <a:xfrm>
            <a:off x="2040691" y="5288391"/>
            <a:ext cx="27004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Value Transfer</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2" name="Textfeld 21">
            <a:extLst>
              <a:ext uri="{FF2B5EF4-FFF2-40B4-BE49-F238E27FC236}">
                <a16:creationId xmlns:a16="http://schemas.microsoft.com/office/drawing/2014/main" id="{029A2146-AF3F-46E4-9A38-3304A2F87EF3}"/>
              </a:ext>
            </a:extLst>
          </p:cNvPr>
          <p:cNvSpPr txBox="1"/>
          <p:nvPr/>
        </p:nvSpPr>
        <p:spPr>
          <a:xfrm>
            <a:off x="8157617" y="3373418"/>
            <a:ext cx="148508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History</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 name="Textfeld 26">
            <a:extLst>
              <a:ext uri="{FF2B5EF4-FFF2-40B4-BE49-F238E27FC236}">
                <a16:creationId xmlns:a16="http://schemas.microsoft.com/office/drawing/2014/main" id="{0BD58DF4-E38E-4682-AA29-95398904019C}"/>
              </a:ext>
            </a:extLst>
          </p:cNvPr>
          <p:cNvSpPr txBox="1"/>
          <p:nvPr/>
        </p:nvSpPr>
        <p:spPr>
          <a:xfrm>
            <a:off x="8104109" y="3852161"/>
            <a:ext cx="15921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Context</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 name="Textfeld 27">
            <a:extLst>
              <a:ext uri="{FF2B5EF4-FFF2-40B4-BE49-F238E27FC236}">
                <a16:creationId xmlns:a16="http://schemas.microsoft.com/office/drawing/2014/main" id="{459B26D4-B180-425A-B350-5A21EDDB81F0}"/>
              </a:ext>
            </a:extLst>
          </p:cNvPr>
          <p:cNvSpPr txBox="1"/>
          <p:nvPr/>
        </p:nvSpPr>
        <p:spPr>
          <a:xfrm>
            <a:off x="8284735" y="4330905"/>
            <a:ext cx="123085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Order</a:t>
            </a:r>
            <a:endParaRPr kumimoji="0" lang="de-DE" sz="32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17" name="Textfeld 16">
            <a:extLst>
              <a:ext uri="{FF2B5EF4-FFF2-40B4-BE49-F238E27FC236}">
                <a16:creationId xmlns:a16="http://schemas.microsoft.com/office/drawing/2014/main" id="{119665AB-1416-4823-BB4F-C9A3DF71BCB7}"/>
              </a:ext>
            </a:extLst>
          </p:cNvPr>
          <p:cNvSpPr txBox="1"/>
          <p:nvPr/>
        </p:nvSpPr>
        <p:spPr>
          <a:xfrm>
            <a:off x="7882574" y="785451"/>
            <a:ext cx="183454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Events</a:t>
            </a:r>
            <a:endParaRPr kumimoji="0" lang="de-DE" sz="440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47849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4AE14CE-7B57-41CD-81E4-CE09AA08A911}"/>
              </a:ext>
            </a:extLst>
          </p:cNvPr>
          <p:cNvSpPr txBox="1"/>
          <p:nvPr/>
        </p:nvSpPr>
        <p:spPr>
          <a:xfrm>
            <a:off x="1070058" y="798845"/>
            <a:ext cx="453040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Jobs and Commands</a:t>
            </a:r>
            <a:endParaRPr kumimoji="0" lang="de-DE" sz="3600" b="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sp>
        <p:nvSpPr>
          <p:cNvPr id="17" name="Textfeld 16">
            <a:extLst>
              <a:ext uri="{FF2B5EF4-FFF2-40B4-BE49-F238E27FC236}">
                <a16:creationId xmlns:a16="http://schemas.microsoft.com/office/drawing/2014/main" id="{119665AB-1416-4823-BB4F-C9A3DF71BCB7}"/>
              </a:ext>
            </a:extLst>
          </p:cNvPr>
          <p:cNvSpPr txBox="1"/>
          <p:nvPr/>
        </p:nvSpPr>
        <p:spPr>
          <a:xfrm>
            <a:off x="8433805" y="798844"/>
            <a:ext cx="15340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Events</a:t>
            </a:r>
            <a:endParaRPr kumimoji="0" lang="de-DE" sz="3600"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sp>
        <p:nvSpPr>
          <p:cNvPr id="4" name="Ellipse 3">
            <a:extLst>
              <a:ext uri="{FF2B5EF4-FFF2-40B4-BE49-F238E27FC236}">
                <a16:creationId xmlns:a16="http://schemas.microsoft.com/office/drawing/2014/main" id="{612C7FD6-5BEF-43D6-BEC4-A800256DFE1A}"/>
              </a:ext>
            </a:extLst>
          </p:cNvPr>
          <p:cNvSpPr/>
          <p:nvPr/>
        </p:nvSpPr>
        <p:spPr>
          <a:xfrm>
            <a:off x="1029320" y="2471514"/>
            <a:ext cx="922020" cy="957486"/>
          </a:xfrm>
          <a:prstGeom prst="ellipse">
            <a:avLst/>
          </a:prstGeom>
          <a:ln>
            <a:no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18" name="Ellipse 17">
            <a:extLst>
              <a:ext uri="{FF2B5EF4-FFF2-40B4-BE49-F238E27FC236}">
                <a16:creationId xmlns:a16="http://schemas.microsoft.com/office/drawing/2014/main" id="{0AC48D8E-AF8B-466D-A27B-076EB71BE356}"/>
              </a:ext>
            </a:extLst>
          </p:cNvPr>
          <p:cNvSpPr/>
          <p:nvPr/>
        </p:nvSpPr>
        <p:spPr>
          <a:xfrm>
            <a:off x="4706485" y="2471514"/>
            <a:ext cx="922020" cy="957486"/>
          </a:xfrm>
          <a:prstGeom prst="ellipse">
            <a:avLst/>
          </a:prstGeom>
          <a:ln>
            <a:no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B</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8" name="Gerade Verbindung mit Pfeil 7">
            <a:extLst>
              <a:ext uri="{FF2B5EF4-FFF2-40B4-BE49-F238E27FC236}">
                <a16:creationId xmlns:a16="http://schemas.microsoft.com/office/drawing/2014/main" id="{F6BBF7F5-1775-4541-8385-42DA79AF98C5}"/>
              </a:ext>
            </a:extLst>
          </p:cNvPr>
          <p:cNvCxnSpPr>
            <a:stCxn id="4" idx="7"/>
            <a:endCxn id="18" idx="1"/>
          </p:cNvCxnSpPr>
          <p:nvPr/>
        </p:nvCxnSpPr>
        <p:spPr>
          <a:xfrm rot="5400000" flipH="1" flipV="1">
            <a:off x="3328912" y="1099136"/>
            <a:ext cx="12700" cy="3025199"/>
          </a:xfrm>
          <a:prstGeom prst="curvedConnector3">
            <a:avLst>
              <a:gd name="adj1" fmla="val 290410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7">
            <a:extLst>
              <a:ext uri="{FF2B5EF4-FFF2-40B4-BE49-F238E27FC236}">
                <a16:creationId xmlns:a16="http://schemas.microsoft.com/office/drawing/2014/main" id="{9791EBA4-43F1-4B5D-991A-FE1DA92366C4}"/>
              </a:ext>
            </a:extLst>
          </p:cNvPr>
          <p:cNvCxnSpPr>
            <a:cxnSpLocks/>
            <a:stCxn id="18" idx="3"/>
            <a:endCxn id="4" idx="5"/>
          </p:cNvCxnSpPr>
          <p:nvPr/>
        </p:nvCxnSpPr>
        <p:spPr>
          <a:xfrm rot="5400000">
            <a:off x="3328913" y="1776180"/>
            <a:ext cx="12700" cy="3025199"/>
          </a:xfrm>
          <a:prstGeom prst="curvedConnector3">
            <a:avLst>
              <a:gd name="adj1" fmla="val 2904102"/>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4" name="Ellipse 23">
            <a:extLst>
              <a:ext uri="{FF2B5EF4-FFF2-40B4-BE49-F238E27FC236}">
                <a16:creationId xmlns:a16="http://schemas.microsoft.com/office/drawing/2014/main" id="{11EAFF4A-87EE-4EF2-A980-D4298E413185}"/>
              </a:ext>
            </a:extLst>
          </p:cNvPr>
          <p:cNvSpPr/>
          <p:nvPr/>
        </p:nvSpPr>
        <p:spPr>
          <a:xfrm>
            <a:off x="2955160" y="4490277"/>
            <a:ext cx="922020" cy="957486"/>
          </a:xfrm>
          <a:prstGeom prst="ellipse">
            <a:avLst/>
          </a:prstGeom>
          <a:ln>
            <a:solidFill>
              <a:schemeClr val="tx1"/>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C</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25" name="Gerade Verbindung mit Pfeil 7">
            <a:extLst>
              <a:ext uri="{FF2B5EF4-FFF2-40B4-BE49-F238E27FC236}">
                <a16:creationId xmlns:a16="http://schemas.microsoft.com/office/drawing/2014/main" id="{AF4CE867-2D38-4C5E-9511-F490BA749546}"/>
              </a:ext>
            </a:extLst>
          </p:cNvPr>
          <p:cNvCxnSpPr>
            <a:cxnSpLocks/>
            <a:stCxn id="4" idx="6"/>
            <a:endCxn id="24" idx="0"/>
          </p:cNvCxnSpPr>
          <p:nvPr/>
        </p:nvCxnSpPr>
        <p:spPr>
          <a:xfrm>
            <a:off x="1951340" y="2950257"/>
            <a:ext cx="1464830" cy="1540020"/>
          </a:xfrm>
          <a:prstGeom prst="curvedConnector2">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0" name="Gerade Verbindung mit Pfeil 7">
            <a:extLst>
              <a:ext uri="{FF2B5EF4-FFF2-40B4-BE49-F238E27FC236}">
                <a16:creationId xmlns:a16="http://schemas.microsoft.com/office/drawing/2014/main" id="{A876B126-FF1A-46F3-B41C-33F1D5E716C2}"/>
              </a:ext>
            </a:extLst>
          </p:cNvPr>
          <p:cNvCxnSpPr>
            <a:cxnSpLocks/>
            <a:stCxn id="24" idx="6"/>
            <a:endCxn id="18" idx="4"/>
          </p:cNvCxnSpPr>
          <p:nvPr/>
        </p:nvCxnSpPr>
        <p:spPr>
          <a:xfrm flipV="1">
            <a:off x="3877180" y="3429000"/>
            <a:ext cx="1290315" cy="1540020"/>
          </a:xfrm>
          <a:prstGeom prst="curvedConnector2">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1" name="Gerade Verbindung mit Pfeil 7">
            <a:extLst>
              <a:ext uri="{FF2B5EF4-FFF2-40B4-BE49-F238E27FC236}">
                <a16:creationId xmlns:a16="http://schemas.microsoft.com/office/drawing/2014/main" id="{1870B987-5850-4FE2-9822-6F505EB45C44}"/>
              </a:ext>
            </a:extLst>
          </p:cNvPr>
          <p:cNvCxnSpPr>
            <a:cxnSpLocks/>
            <a:stCxn id="24" idx="2"/>
            <a:endCxn id="4" idx="4"/>
          </p:cNvCxnSpPr>
          <p:nvPr/>
        </p:nvCxnSpPr>
        <p:spPr>
          <a:xfrm rot="10800000">
            <a:off x="1490330" y="3429000"/>
            <a:ext cx="1464830" cy="154002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Ellipse 37">
            <a:extLst>
              <a:ext uri="{FF2B5EF4-FFF2-40B4-BE49-F238E27FC236}">
                <a16:creationId xmlns:a16="http://schemas.microsoft.com/office/drawing/2014/main" id="{3E31CCFF-0D65-4D82-87F5-DFC71028727B}"/>
              </a:ext>
            </a:extLst>
          </p:cNvPr>
          <p:cNvSpPr/>
          <p:nvPr/>
        </p:nvSpPr>
        <p:spPr>
          <a:xfrm>
            <a:off x="6632325" y="2471514"/>
            <a:ext cx="922020" cy="957486"/>
          </a:xfrm>
          <a:prstGeom prst="ellipse">
            <a:avLst/>
          </a:prstGeom>
          <a:ln>
            <a:no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39" name="Ellipse 38">
            <a:extLst>
              <a:ext uri="{FF2B5EF4-FFF2-40B4-BE49-F238E27FC236}">
                <a16:creationId xmlns:a16="http://schemas.microsoft.com/office/drawing/2014/main" id="{C3C8B9A2-9DD3-49F4-A972-CAC2D0BCB944}"/>
              </a:ext>
            </a:extLst>
          </p:cNvPr>
          <p:cNvSpPr/>
          <p:nvPr/>
        </p:nvSpPr>
        <p:spPr>
          <a:xfrm>
            <a:off x="10309490" y="2471514"/>
            <a:ext cx="922020" cy="957486"/>
          </a:xfrm>
          <a:prstGeom prst="ellipse">
            <a:avLst/>
          </a:prstGeom>
          <a:ln>
            <a:no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40" name="Gerade Verbindung mit Pfeil 7">
            <a:extLst>
              <a:ext uri="{FF2B5EF4-FFF2-40B4-BE49-F238E27FC236}">
                <a16:creationId xmlns:a16="http://schemas.microsoft.com/office/drawing/2014/main" id="{7DC3A660-9476-4B23-A15A-035A1C90A99F}"/>
              </a:ext>
            </a:extLst>
          </p:cNvPr>
          <p:cNvCxnSpPr>
            <a:stCxn id="38" idx="7"/>
            <a:endCxn id="39" idx="1"/>
          </p:cNvCxnSpPr>
          <p:nvPr/>
        </p:nvCxnSpPr>
        <p:spPr>
          <a:xfrm rot="5400000" flipH="1" flipV="1">
            <a:off x="8931917" y="1099136"/>
            <a:ext cx="12700" cy="3025199"/>
          </a:xfrm>
          <a:prstGeom prst="curvedConnector3">
            <a:avLst>
              <a:gd name="adj1" fmla="val 290410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Ellipse 41">
            <a:extLst>
              <a:ext uri="{FF2B5EF4-FFF2-40B4-BE49-F238E27FC236}">
                <a16:creationId xmlns:a16="http://schemas.microsoft.com/office/drawing/2014/main" id="{840567D1-24D5-465B-8ED6-3D64994FD375}"/>
              </a:ext>
            </a:extLst>
          </p:cNvPr>
          <p:cNvSpPr/>
          <p:nvPr/>
        </p:nvSpPr>
        <p:spPr>
          <a:xfrm>
            <a:off x="8558165" y="4490277"/>
            <a:ext cx="922020" cy="957486"/>
          </a:xfrm>
          <a:prstGeom prst="ellipse">
            <a:avLst/>
          </a:prstGeom>
          <a:ln>
            <a:no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t>
            </a:r>
            <a:endParaRPr kumimoji="0" lang="de-DE" sz="1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43" name="Gerade Verbindung mit Pfeil 7">
            <a:extLst>
              <a:ext uri="{FF2B5EF4-FFF2-40B4-BE49-F238E27FC236}">
                <a16:creationId xmlns:a16="http://schemas.microsoft.com/office/drawing/2014/main" id="{EEA4DB16-CA22-4AE7-8AE4-73F948788954}"/>
              </a:ext>
            </a:extLst>
          </p:cNvPr>
          <p:cNvCxnSpPr>
            <a:cxnSpLocks/>
            <a:stCxn id="38" idx="6"/>
            <a:endCxn id="42" idx="0"/>
          </p:cNvCxnSpPr>
          <p:nvPr/>
        </p:nvCxnSpPr>
        <p:spPr>
          <a:xfrm>
            <a:off x="7554345" y="2950257"/>
            <a:ext cx="1464830" cy="154002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CC20D044-00AD-405E-AB29-97DAC4C5B353}"/>
              </a:ext>
            </a:extLst>
          </p:cNvPr>
          <p:cNvSpPr txBox="1"/>
          <p:nvPr/>
        </p:nvSpPr>
        <p:spPr>
          <a:xfrm>
            <a:off x="1576583" y="5749418"/>
            <a:ext cx="38288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One message, one receiver</a:t>
            </a:r>
            <a:endParaRPr kumimoji="0" lang="de-DE" sz="3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
        <p:nvSpPr>
          <p:cNvPr id="20" name="Textfeld 19">
            <a:extLst>
              <a:ext uri="{FF2B5EF4-FFF2-40B4-BE49-F238E27FC236}">
                <a16:creationId xmlns:a16="http://schemas.microsoft.com/office/drawing/2014/main" id="{A1D4349A-BFBB-4454-82BA-CE0A336F6B28}"/>
              </a:ext>
            </a:extLst>
          </p:cNvPr>
          <p:cNvSpPr txBox="1"/>
          <p:nvPr/>
        </p:nvSpPr>
        <p:spPr>
          <a:xfrm>
            <a:off x="6950964" y="5749201"/>
            <a:ext cx="43717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One event, 0 to many receivers</a:t>
            </a:r>
            <a:endParaRPr kumimoji="0" lang="de-DE" sz="3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1407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9.3|1"/>
</p:tagLst>
</file>

<file path=ppt/tags/tag2.xml><?xml version="1.0" encoding="utf-8"?>
<p:tagLst xmlns:a="http://schemas.openxmlformats.org/drawingml/2006/main" xmlns:r="http://schemas.openxmlformats.org/officeDocument/2006/relationships" xmlns:p="http://schemas.openxmlformats.org/presentationml/2006/main">
  <p:tag name="TIMING" val="|1|0.6|21.6"/>
</p:tagLst>
</file>

<file path=ppt/theme/theme1.xml><?xml version="1.0" encoding="utf-8"?>
<a:theme xmlns:a="http://schemas.openxmlformats.org/drawingml/2006/main" name="Azure Dev Light - 2018H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AFF0A173-41E4-49A8-A6CF-5637773BFC70}"/>
    </a:ext>
  </a:extLst>
</a:theme>
</file>

<file path=ppt/theme/theme2.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1C722832-AB6E-45D2-8850-8B26C806C08E}"/>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4.xml><?xml version="1.0" encoding="utf-8"?>
<a:theme xmlns:a="http://schemas.openxmlformats.org/drawingml/2006/main" name="1_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4" id="{C2B7BB99-79FA-4638-A664-927C7D3473D6}" vid="{D5B7FD49-6713-426F-B59B-91D58FCFE710}"/>
    </a:ext>
  </a:extLst>
</a:theme>
</file>

<file path=ppt/theme/theme5.xml><?xml version="1.0" encoding="utf-8"?>
<a:theme xmlns:a="http://schemas.openxmlformats.org/drawingml/2006/main" name="1_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73CCCD2310B24E92BC4485AC79D107" ma:contentTypeVersion="17" ma:contentTypeDescription="Create a new document." ma:contentTypeScope="" ma:versionID="32e9d3962984bf380a344713f3835988">
  <xsd:schema xmlns:xsd="http://www.w3.org/2001/XMLSchema" xmlns:xs="http://www.w3.org/2001/XMLSchema" xmlns:p="http://schemas.microsoft.com/office/2006/metadata/properties" xmlns:ns1="http://schemas.microsoft.com/sharepoint/v3" xmlns:ns3="49c178f1-8a14-4782-b4b6-bce4e209807b" xmlns:ns4="9a9236db-dd8f-438c-a953-5d23a53e0871" targetNamespace="http://schemas.microsoft.com/office/2006/metadata/properties" ma:root="true" ma:fieldsID="03c5df115168c8ba6d0bcd12ddb9cc56" ns1:_="" ns3:_="" ns4:_="">
    <xsd:import namespace="http://schemas.microsoft.com/sharepoint/v3"/>
    <xsd:import namespace="49c178f1-8a14-4782-b4b6-bce4e209807b"/>
    <xsd:import namespace="9a9236db-dd8f-438c-a953-5d23a53e0871"/>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c178f1-8a14-4782-b4b6-bce4e20980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236db-dd8f-438c-a953-5d23a53e0871"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FC9034-D457-4E9E-BE3A-DC5E7D4BBF43}">
  <ds:schemaRefs>
    <ds:schemaRef ds:uri="49c178f1-8a14-4782-b4b6-bce4e209807b"/>
    <ds:schemaRef ds:uri="9a9236db-dd8f-438c-a953-5d23a53e08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A55FC80-8520-426A-97D8-ACCB585A0DA9}">
  <ds:schemaRefs>
    <ds:schemaRef ds:uri="49c178f1-8a14-4782-b4b6-bce4e209807b"/>
    <ds:schemaRef ds:uri="9a9236db-dd8f-438c-a953-5d23a53e08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2BE5D0-0758-494F-838A-143A46DE33A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Developer Template</Template>
  <TotalTime>0</TotalTime>
  <Application>Microsoft Office PowerPoint</Application>
  <PresentationFormat>Widescreen</PresentationFormat>
  <Slides>46</Slides>
  <Notes>6</Notes>
  <HiddenSlides>0</HiddenSlides>
  <ScaleCrop>false</ScaleCrop>
  <HeadingPairs>
    <vt:vector size="4" baseType="variant">
      <vt:variant>
        <vt:lpstr>Theme</vt:lpstr>
      </vt:variant>
      <vt:variant>
        <vt:i4>5</vt:i4>
      </vt:variant>
      <vt:variant>
        <vt:lpstr>Slide Titles</vt:lpstr>
      </vt:variant>
      <vt:variant>
        <vt:i4>46</vt:i4>
      </vt:variant>
    </vt:vector>
  </HeadingPairs>
  <TitlesOfParts>
    <vt:vector size="51" baseType="lpstr">
      <vt:lpstr>Azure Dev Light - 2018H2</vt:lpstr>
      <vt:lpstr>Azure Dev Dark - 2018H2</vt:lpstr>
      <vt:lpstr>Azure Dev Titles and Headers - 2018H2</vt:lpstr>
      <vt:lpstr>1_Azure Dev Titles and Headers - 2018H2</vt:lpstr>
      <vt:lpstr>1_Azure Dev Dark - 2018H2</vt:lpstr>
      <vt:lpstr>Azure Messaging</vt:lpstr>
      <vt:lpstr>Agenda</vt:lpstr>
      <vt:lpstr>Azure Eventing and Messaging Core Services</vt:lpstr>
      <vt:lpstr>Service Bus Architectural Patterns</vt:lpstr>
      <vt:lpstr>Event Hubs Architectural Patterns</vt:lpstr>
      <vt:lpstr>Event Grid Architectural Patterns</vt:lpstr>
      <vt:lpstr>Messaging Patterns</vt:lpstr>
      <vt:lpstr>PowerPoint Presentation</vt:lpstr>
      <vt:lpstr>PowerPoint Presentation</vt:lpstr>
      <vt:lpstr>Events: Observations, Signals, Jobs</vt:lpstr>
      <vt:lpstr>1:1 Patterns</vt:lpstr>
      <vt:lpstr>1:N Patterns</vt:lpstr>
      <vt:lpstr>Beyond a single hop: Event Journeys</vt:lpstr>
      <vt:lpstr>Symmetry</vt:lpstr>
      <vt:lpstr>Multiplexing</vt:lpstr>
      <vt:lpstr>Framing, Encoding, Data Layout</vt:lpstr>
      <vt:lpstr>Metadata</vt:lpstr>
      <vt:lpstr>Transfer Assurances</vt:lpstr>
      <vt:lpstr>Application Protocols and APIs</vt:lpstr>
      <vt:lpstr>Our Standardization Engagement Principles</vt:lpstr>
      <vt:lpstr>Why should YOU care?</vt:lpstr>
      <vt:lpstr>What is a Protocol?</vt:lpstr>
      <vt:lpstr>Application Protocols</vt:lpstr>
      <vt:lpstr>HTTP 1.1</vt:lpstr>
      <vt:lpstr>Web Sockets</vt:lpstr>
      <vt:lpstr>HTTP/2 (+ GRPC)</vt:lpstr>
      <vt:lpstr>HTTP/3</vt:lpstr>
      <vt:lpstr>OASIS MQTT</vt:lpstr>
      <vt:lpstr>OASIS AMQP Advanced Message Queuing Protocol</vt:lpstr>
      <vt:lpstr>Azure Compatible, Generic AMQP 1.0 Clients </vt:lpstr>
      <vt:lpstr>Apache Kafka</vt:lpstr>
      <vt:lpstr>Apache Kafka® Clients</vt:lpstr>
      <vt:lpstr>Unifying Abstractions</vt:lpstr>
      <vt:lpstr>Java JMS 2.0 (Jakarta Messaging) </vt:lpstr>
      <vt:lpstr>OPC UA OPC Foundation Unified Architecture</vt:lpstr>
      <vt:lpstr>PowerPoint Presentation</vt:lpstr>
      <vt:lpstr>CNCF CloudEvents</vt:lpstr>
      <vt:lpstr>Why CloudEvents?</vt:lpstr>
      <vt:lpstr>Why CloudEvents?</vt:lpstr>
      <vt:lpstr>CloudEvents - Base Specification   </vt:lpstr>
      <vt:lpstr>Event Formats</vt:lpstr>
      <vt:lpstr>Example</vt:lpstr>
      <vt:lpstr>Transport Bindings</vt:lpstr>
      <vt:lpstr>Cloud Events Futures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Clemens Vasters</dc:creator>
  <cp:revision>1</cp:revision>
  <dcterms:created xsi:type="dcterms:W3CDTF">2019-10-26T20:37:52Z</dcterms:created>
  <dcterms:modified xsi:type="dcterms:W3CDTF">2022-04-08T16:14:49Z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0x010100B473CCCD2310B24E92BC4485AC79D107</vt:lpwstr>
  </property>
</Properties>
</file>